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91" r:id="rId2"/>
    <p:sldId id="293" r:id="rId3"/>
    <p:sldId id="292" r:id="rId4"/>
    <p:sldId id="256" r:id="rId5"/>
    <p:sldId id="286" r:id="rId6"/>
    <p:sldId id="283" r:id="rId7"/>
    <p:sldId id="284" r:id="rId8"/>
    <p:sldId id="285" r:id="rId9"/>
    <p:sldId id="261" r:id="rId10"/>
    <p:sldId id="295" r:id="rId11"/>
    <p:sldId id="259" r:id="rId12"/>
    <p:sldId id="296" r:id="rId13"/>
    <p:sldId id="305" r:id="rId14"/>
    <p:sldId id="270" r:id="rId15"/>
    <p:sldId id="306" r:id="rId16"/>
    <p:sldId id="307" r:id="rId17"/>
    <p:sldId id="299" r:id="rId18"/>
    <p:sldId id="300" r:id="rId19"/>
    <p:sldId id="301" r:id="rId20"/>
    <p:sldId id="302" r:id="rId21"/>
    <p:sldId id="297" r:id="rId22"/>
    <p:sldId id="303" r:id="rId23"/>
    <p:sldId id="304" r:id="rId24"/>
    <p:sldId id="298" r:id="rId25"/>
    <p:sldId id="257" r:id="rId26"/>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2168" y="-5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wnloads\Combined%20State%20pre%20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01252187226597"/>
          <c:y val="0.0971642607174103"/>
          <c:w val="0.854303368328959"/>
          <c:h val="0.741254009915427"/>
        </c:manualLayout>
      </c:layout>
      <c:barChart>
        <c:barDir val="col"/>
        <c:grouping val="clustered"/>
        <c:varyColors val="0"/>
        <c:ser>
          <c:idx val="0"/>
          <c:order val="0"/>
          <c:invertIfNegative val="0"/>
          <c:val>
            <c:numRef>
              <c:f>Sheet1!$K$6:$K$10</c:f>
              <c:numCache>
                <c:formatCode>General</c:formatCode>
                <c:ptCount val="5"/>
                <c:pt idx="0">
                  <c:v>1.0</c:v>
                </c:pt>
                <c:pt idx="1">
                  <c:v>8.0</c:v>
                </c:pt>
                <c:pt idx="2">
                  <c:v>3.0</c:v>
                </c:pt>
                <c:pt idx="3">
                  <c:v>25.0</c:v>
                </c:pt>
                <c:pt idx="4">
                  <c:v>17.0</c:v>
                </c:pt>
              </c:numCache>
            </c:numRef>
          </c:val>
        </c:ser>
        <c:dLbls>
          <c:showLegendKey val="0"/>
          <c:showVal val="0"/>
          <c:showCatName val="0"/>
          <c:showSerName val="0"/>
          <c:showPercent val="0"/>
          <c:showBubbleSize val="0"/>
        </c:dLbls>
        <c:gapWidth val="150"/>
        <c:axId val="-2104598440"/>
        <c:axId val="-2104599528"/>
      </c:barChart>
      <c:catAx>
        <c:axId val="-2104598440"/>
        <c:scaling>
          <c:orientation val="minMax"/>
        </c:scaling>
        <c:delete val="0"/>
        <c:axPos val="b"/>
        <c:majorTickMark val="out"/>
        <c:minorTickMark val="none"/>
        <c:tickLblPos val="nextTo"/>
        <c:crossAx val="-2104599528"/>
        <c:crosses val="autoZero"/>
        <c:auto val="1"/>
        <c:lblAlgn val="ctr"/>
        <c:lblOffset val="100"/>
        <c:noMultiLvlLbl val="0"/>
      </c:catAx>
      <c:valAx>
        <c:axId val="-2104599528"/>
        <c:scaling>
          <c:orientation val="minMax"/>
        </c:scaling>
        <c:delete val="0"/>
        <c:axPos val="l"/>
        <c:majorGridlines/>
        <c:numFmt formatCode="General" sourceLinked="1"/>
        <c:majorTickMark val="out"/>
        <c:minorTickMark val="none"/>
        <c:tickLblPos val="nextTo"/>
        <c:crossAx val="-2104598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7C7730BC-30C7-4BAB-AEC1-B23812D13B40}" type="datetimeFigureOut">
              <a:rPr lang="en-AU" smtClean="0"/>
              <a:pPr/>
              <a:t>22/04/15</a:t>
            </a:fld>
            <a:endParaRPr lang="en-AU"/>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FB04E493-1055-43A1-B2EC-38BAC89B016F}" type="slidenum">
              <a:rPr lang="en-AU" smtClean="0"/>
              <a:pPr/>
              <a:t>‹#›</a:t>
            </a:fld>
            <a:endParaRPr lang="en-AU"/>
          </a:p>
        </p:txBody>
      </p:sp>
    </p:spTree>
    <p:extLst>
      <p:ext uri="{BB962C8B-B14F-4D97-AF65-F5344CB8AC3E}">
        <p14:creationId xmlns:p14="http://schemas.microsoft.com/office/powerpoint/2010/main" val="2839384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5A84D2DB-4B9B-8549-BDA8-532CC8F0BDD9}" type="datetimeFigureOut">
              <a:rPr lang="en-US" smtClean="0"/>
              <a:pPr/>
              <a:t>22/04/15</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3215AE31-4CA7-ED46-A617-3A6B18087FED}" type="slidenum">
              <a:rPr lang="en-US" smtClean="0"/>
              <a:pPr/>
              <a:t>‹#›</a:t>
            </a:fld>
            <a:endParaRPr lang="en-US"/>
          </a:p>
        </p:txBody>
      </p:sp>
    </p:spTree>
    <p:extLst>
      <p:ext uri="{BB962C8B-B14F-4D97-AF65-F5344CB8AC3E}">
        <p14:creationId xmlns:p14="http://schemas.microsoft.com/office/powerpoint/2010/main" val="35494850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5AE31-4CA7-ED46-A617-3A6B18087FED}" type="slidenum">
              <a:rPr lang="en-US" smtClean="0"/>
              <a:pPr/>
              <a:t>25</a:t>
            </a:fld>
            <a:endParaRPr lang="en-US"/>
          </a:p>
        </p:txBody>
      </p:sp>
    </p:spTree>
    <p:extLst>
      <p:ext uri="{BB962C8B-B14F-4D97-AF65-F5344CB8AC3E}">
        <p14:creationId xmlns:p14="http://schemas.microsoft.com/office/powerpoint/2010/main" val="32946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ltf.org"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05000"/>
            <a:ext cx="7543800" cy="2593975"/>
          </a:xfrm>
        </p:spPr>
        <p:txBody>
          <a:bodyPr anchor="b"/>
          <a:lstStyle>
            <a:lvl1pPr>
              <a:defRPr sz="6600" baseline="0">
                <a:ln>
                  <a:noFill/>
                </a:ln>
                <a:solidFill>
                  <a:schemeClr val="tx2"/>
                </a:solidFill>
              </a:defRPr>
            </a:lvl1pPr>
          </a:lstStyle>
          <a:p>
            <a:r>
              <a:rPr lang="en-AU" dirty="0" smtClean="0"/>
              <a:t>Your presentation title</a:t>
            </a:r>
            <a:endParaRPr lang="en-US" dirty="0"/>
          </a:p>
        </p:txBody>
      </p:sp>
      <p:sp>
        <p:nvSpPr>
          <p:cNvPr id="3" name="Subtitle 2"/>
          <p:cNvSpPr>
            <a:spLocks noGrp="1"/>
          </p:cNvSpPr>
          <p:nvPr>
            <p:ph type="subTitle" idx="1" hasCustomPrompt="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Your name and affiliation</a:t>
            </a:r>
            <a:endParaRPr lang="en-US" dirty="0"/>
          </a:p>
        </p:txBody>
      </p:sp>
      <p:sp>
        <p:nvSpPr>
          <p:cNvPr id="6" name="Slide Number Placeholder 5"/>
          <p:cNvSpPr>
            <a:spLocks noGrp="1"/>
          </p:cNvSpPr>
          <p:nvPr>
            <p:ph type="sldNum" sz="quarter" idx="12"/>
          </p:nvPr>
        </p:nvSpPr>
        <p:spPr/>
        <p:txBody>
          <a:bodyPr/>
          <a:lstStyle/>
          <a:p>
            <a:fld id="{F6B6BFA5-79CB-4B4A-8D37-EF189A6B7A95}" type="slidenum">
              <a:rPr lang="en-US" smtClean="0"/>
              <a:pPr/>
              <a:t>‹#›</a:t>
            </a:fld>
            <a:endParaRPr lang="en-US"/>
          </a:p>
        </p:txBody>
      </p:sp>
      <p:pic>
        <p:nvPicPr>
          <p:cNvPr id="7" name="Picture 6" descr="CurtinUniversity-Logo-Final-With-ALTF-080320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460" y="252503"/>
            <a:ext cx="3398158" cy="987653"/>
          </a:xfrm>
          <a:prstGeom prst="rect">
            <a:avLst/>
          </a:prstGeom>
        </p:spPr>
      </p:pic>
      <p:pic>
        <p:nvPicPr>
          <p:cNvPr id="10" name="Picture 9"/>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6279" y="5764152"/>
            <a:ext cx="3040380" cy="9645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CF2DF80F-AE6D-8347-B7E8-9A2E085CF864}" type="datetimeFigureOut">
              <a:rPr lang="en-US" smtClean="0"/>
              <a:pPr/>
              <a:t>22/04/15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BFA5-79CB-4B4A-8D37-EF189A6B7A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CF2DF80F-AE6D-8347-B7E8-9A2E085CF864}" type="datetimeFigureOut">
              <a:rPr lang="en-US" smtClean="0"/>
              <a:pPr/>
              <a:t>22/04/15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BFA5-79CB-4B4A-8D37-EF189A6B7A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Slide Number Placeholder 5"/>
          <p:cNvSpPr>
            <a:spLocks noGrp="1"/>
          </p:cNvSpPr>
          <p:nvPr>
            <p:ph type="sldNum" sz="quarter" idx="12"/>
          </p:nvPr>
        </p:nvSpPr>
        <p:spPr/>
        <p:txBody>
          <a:bodyPr/>
          <a:lstStyle/>
          <a:p>
            <a:fld id="{F6B6BFA5-79CB-4B4A-8D37-EF189A6B7A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AU"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CF2DF80F-AE6D-8347-B7E8-9A2E085CF864}" type="datetimeFigureOut">
              <a:rPr lang="en-US" smtClean="0"/>
              <a:pPr/>
              <a:t>22/04/15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6BFA5-79CB-4B4A-8D37-EF189A6B7A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CF2DF80F-AE6D-8347-B7E8-9A2E085CF864}" type="datetimeFigureOut">
              <a:rPr lang="en-US" smtClean="0"/>
              <a:pPr/>
              <a:t>22/04/15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6BFA5-79CB-4B4A-8D37-EF189A6B7A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rot="16200000">
            <a:off x="7551351" y="1645920"/>
            <a:ext cx="2438399" cy="365760"/>
          </a:xfrm>
          <a:prstGeom prst="rect">
            <a:avLst/>
          </a:prstGeom>
        </p:spPr>
        <p:txBody>
          <a:bodyPr/>
          <a:lstStyle/>
          <a:p>
            <a:fld id="{CF2DF80F-AE6D-8347-B7E8-9A2E085CF864}" type="datetimeFigureOut">
              <a:rPr lang="en-US" smtClean="0"/>
              <a:pPr/>
              <a:t>22/04/15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6BFA5-79CB-4B4A-8D37-EF189A6B7A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rot="16200000">
            <a:off x="7551351" y="1645920"/>
            <a:ext cx="2438399" cy="365760"/>
          </a:xfrm>
          <a:prstGeom prst="rect">
            <a:avLst/>
          </a:prstGeom>
        </p:spPr>
        <p:txBody>
          <a:bodyPr/>
          <a:lstStyle/>
          <a:p>
            <a:fld id="{CF2DF80F-AE6D-8347-B7E8-9A2E085CF864}" type="datetimeFigureOut">
              <a:rPr lang="en-US" smtClean="0"/>
              <a:pPr/>
              <a:t>22/04/15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B6BFA5-79CB-4B4A-8D37-EF189A6B7A95}" type="slidenum">
              <a:rPr lang="en-US" smtClean="0"/>
              <a:pPr/>
              <a:t>‹#›</a:t>
            </a:fld>
            <a:endParaRPr lang="en-US"/>
          </a:p>
        </p:txBody>
      </p:sp>
      <p:sp>
        <p:nvSpPr>
          <p:cNvPr id="6" name="Content Placeholder 2"/>
          <p:cNvSpPr>
            <a:spLocks noGrp="1"/>
          </p:cNvSpPr>
          <p:nvPr>
            <p:ph idx="1"/>
          </p:nvPr>
        </p:nvSpPr>
        <p:spPr>
          <a:xfrm>
            <a:off x="186055" y="5706152"/>
            <a:ext cx="8229600" cy="1003620"/>
          </a:xfrm>
        </p:spPr>
        <p:txBody>
          <a:bodyPr>
            <a:normAutofit fontScale="85000" lnSpcReduction="10000"/>
          </a:bodyPr>
          <a:lstStyle/>
          <a:p>
            <a:pPr marL="0" indent="0" algn="ctr">
              <a:buNone/>
            </a:pPr>
            <a:r>
              <a:rPr lang="en-US" sz="2000" dirty="0" smtClean="0">
                <a:latin typeface="+mj-lt"/>
              </a:rPr>
              <a:t>Support for this Fellowship has been provided by the Australian Government’s Office for Learning and Teaching. The views expressed in this publication do not necessarily reflect the views of the Australian Government Office for Learning and Teaching.</a:t>
            </a:r>
            <a:endParaRPr lang="en-US" sz="2000" dirty="0">
              <a:latin typeface="+mj-lt"/>
            </a:endParaRPr>
          </a:p>
        </p:txBody>
      </p:sp>
      <p:sp>
        <p:nvSpPr>
          <p:cNvPr id="8" name="Title 1"/>
          <p:cNvSpPr txBox="1">
            <a:spLocks/>
          </p:cNvSpPr>
          <p:nvPr userDrawn="1"/>
        </p:nvSpPr>
        <p:spPr>
          <a:xfrm>
            <a:off x="302188" y="417950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400" smtClean="0"/>
              <a:t>For more information about Australian Learning and Teaching Fellows please visit visit </a:t>
            </a:r>
            <a:r>
              <a:rPr lang="en-US" sz="2400" smtClean="0">
                <a:solidFill>
                  <a:srgbClr val="0000FF"/>
                </a:solidFill>
                <a:hlinkClick r:id="rId2"/>
              </a:rPr>
              <a:t>www.altf.org</a:t>
            </a:r>
            <a:r>
              <a:rPr lang="en-US" sz="2400" smtClean="0">
                <a:solidFill>
                  <a:srgbClr val="0000FF"/>
                </a:solidFill>
              </a:rPr>
              <a:t> </a:t>
            </a:r>
            <a:endParaRPr lang="en-US" sz="2400" dirty="0">
              <a:solidFill>
                <a:srgbClr val="0000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fld id="{CF2DF80F-AE6D-8347-B7E8-9A2E085CF864}" type="datetimeFigureOut">
              <a:rPr lang="en-US" smtClean="0"/>
              <a:pPr/>
              <a:t>22/04/15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B6BFA5-79CB-4B4A-8D37-EF189A6B7A9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AU"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CF2DF80F-AE6D-8347-B7E8-9A2E085CF864}" type="datetimeFigureOut">
              <a:rPr lang="en-US" smtClean="0"/>
              <a:pPr/>
              <a:t>22/04/15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6BFA5-79CB-4B4A-8D37-EF189A6B7A95}"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AU"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8" name="Date Placeholder 7"/>
          <p:cNvSpPr>
            <a:spLocks noGrp="1"/>
          </p:cNvSpPr>
          <p:nvPr>
            <p:ph type="dt" sz="half" idx="10"/>
          </p:nvPr>
        </p:nvSpPr>
        <p:spPr>
          <a:xfrm rot="16200000">
            <a:off x="7551351" y="1645920"/>
            <a:ext cx="2438399" cy="365760"/>
          </a:xfrm>
          <a:prstGeom prst="rect">
            <a:avLst/>
          </a:prstGeom>
        </p:spPr>
        <p:txBody>
          <a:bodyPr/>
          <a:lstStyle/>
          <a:p>
            <a:fld id="{CF2DF80F-AE6D-8347-B7E8-9A2E085CF864}" type="datetimeFigureOut">
              <a:rPr lang="en-US" smtClean="0"/>
              <a:pPr/>
              <a:t>22/04/15</a:t>
            </a:fld>
            <a:endParaRPr lang="en-US"/>
          </a:p>
        </p:txBody>
      </p:sp>
      <p:sp>
        <p:nvSpPr>
          <p:cNvPr id="9" name="Slide Number Placeholder 8"/>
          <p:cNvSpPr>
            <a:spLocks noGrp="1"/>
          </p:cNvSpPr>
          <p:nvPr>
            <p:ph type="sldNum" sz="quarter" idx="11"/>
          </p:nvPr>
        </p:nvSpPr>
        <p:spPr/>
        <p:txBody>
          <a:bodyPr/>
          <a:lstStyle/>
          <a:p>
            <a:fld id="{F6B6BFA5-79CB-4B4A-8D37-EF189A6B7A9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Rectangle 6"/>
          <p:cNvSpPr/>
          <p:nvPr/>
        </p:nvSpPr>
        <p:spPr>
          <a:xfrm>
            <a:off x="8458200" y="0"/>
            <a:ext cx="685800" cy="685800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6B6BFA5-79CB-4B4A-8D37-EF189A6B7A95}" type="slidenum">
              <a:rPr lang="en-US" smtClean="0"/>
              <a:pPr/>
              <a:t>‹#›</a:t>
            </a:fld>
            <a:endParaRPr lang="en-US" dirty="0"/>
          </a:p>
        </p:txBody>
      </p:sp>
      <p:sp>
        <p:nvSpPr>
          <p:cNvPr id="5" name="Footer Placeholder 4"/>
          <p:cNvSpPr>
            <a:spLocks noGrp="1"/>
          </p:cNvSpPr>
          <p:nvPr>
            <p:ph type="ftr" sz="quarter" idx="3"/>
          </p:nvPr>
        </p:nvSpPr>
        <p:spPr>
          <a:xfrm rot="16200000">
            <a:off x="6200229" y="2662079"/>
            <a:ext cx="5140643" cy="365760"/>
          </a:xfrm>
          <a:prstGeom prst="rect">
            <a:avLst/>
          </a:prstGeom>
        </p:spPr>
        <p:txBody>
          <a:bodyPr vert="horz" lIns="91440" tIns="45720" rIns="91440" bIns="45720" rtlCol="0" anchor="ctr"/>
          <a:lstStyle>
            <a:lvl1pPr algn="r">
              <a:defRPr sz="1200">
                <a:solidFill>
                  <a:schemeClr val="bg2"/>
                </a:solidFill>
              </a:defRPr>
            </a:lvl1pPr>
          </a:lstStyle>
          <a:p>
            <a:pPr algn="ctr"/>
            <a:r>
              <a:rPr lang="en-US" dirty="0" smtClean="0"/>
              <a:t>Australian Learning and Teaching Fellows</a:t>
            </a:r>
            <a:endParaRPr lang="en-US" dirty="0"/>
          </a:p>
        </p:txBody>
      </p:sp>
      <p:pic>
        <p:nvPicPr>
          <p:cNvPr id="9" name="Picture 8" descr="CurtinUniversity-Onlygraphic-WithoutALTF-0803201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37613" y="5464668"/>
            <a:ext cx="706386" cy="7063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hyperlink" Target="http://www.altf.org" TargetMode="External"/><Relationship Id="rId4" Type="http://schemas.openxmlformats.org/officeDocument/2006/relationships/hyperlink" Target="mailto:Marina.harvey@mq.edu.au" TargetMode="External"/><Relationship Id="rId5" Type="http://schemas.openxmlformats.org/officeDocument/2006/relationships/hyperlink" Target="mailto:blasstspeak@gmail.com" TargetMode="External"/><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gif"/><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7620000" cy="3505200"/>
          </a:xfrm>
        </p:spPr>
        <p:txBody>
          <a:bodyPr/>
          <a:lstStyle/>
          <a:p>
            <a:pPr algn="ctr">
              <a:buNone/>
            </a:pPr>
            <a:r>
              <a:rPr lang="en-AU" b="1" dirty="0" smtClean="0"/>
              <a:t>BLASST NATIONAL LEADERSHIP SUMMIT</a:t>
            </a:r>
            <a:endParaRPr lang="en-AU" dirty="0" smtClean="0"/>
          </a:p>
          <a:p>
            <a:pPr algn="ctr">
              <a:buNone/>
            </a:pPr>
            <a:r>
              <a:rPr lang="en-AU" b="1" dirty="0" smtClean="0"/>
              <a:t> 10</a:t>
            </a:r>
            <a:r>
              <a:rPr lang="en-AU" b="1" baseline="30000" dirty="0" smtClean="0"/>
              <a:t>th</a:t>
            </a:r>
            <a:r>
              <a:rPr lang="en-AU" b="1" dirty="0" smtClean="0"/>
              <a:t> April, 2015</a:t>
            </a:r>
            <a:endParaRPr lang="en-AU" dirty="0" smtClean="0"/>
          </a:p>
          <a:p>
            <a:pPr algn="ctr">
              <a:buNone/>
            </a:pPr>
            <a:r>
              <a:rPr lang="en-AU" b="1" dirty="0" smtClean="0"/>
              <a:t> </a:t>
            </a:r>
            <a:endParaRPr lang="en-AU" dirty="0" smtClean="0"/>
          </a:p>
          <a:p>
            <a:pPr algn="ctr">
              <a:buNone/>
            </a:pPr>
            <a:r>
              <a:rPr lang="en-AU" dirty="0" smtClean="0"/>
              <a:t>RECOGNISING AND REWARDING GOOD LEARNING AND TEACHING PRACTICE WITH SESSIONAL STAFF</a:t>
            </a:r>
          </a:p>
          <a:p>
            <a:pPr algn="ctr">
              <a:buNone/>
            </a:pPr>
            <a:endParaRPr lang="en-AU" dirty="0"/>
          </a:p>
          <a:p>
            <a:pPr algn="ctr">
              <a:buNone/>
            </a:pPr>
            <a:endParaRPr lang="en-AU" dirty="0" smtClean="0"/>
          </a:p>
          <a:p>
            <a:pPr algn="ctr">
              <a:buNone/>
            </a:pPr>
            <a:r>
              <a:rPr lang="en-AU" dirty="0" smtClean="0"/>
              <a:t>#BLASST2015</a:t>
            </a:r>
          </a:p>
          <a:p>
            <a:endParaRPr lang="en-AU"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62000" y="241300"/>
            <a:ext cx="6019800" cy="22650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344" y="5650735"/>
            <a:ext cx="547684" cy="4452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lstStyle/>
          <a:p>
            <a:r>
              <a:rPr lang="en-AU" sz="4400" dirty="0" smtClean="0">
                <a:solidFill>
                  <a:srgbClr val="00B050"/>
                </a:solidFill>
              </a:rPr>
              <a:t>We think we know sessional staff...</a:t>
            </a:r>
            <a:endParaRPr lang="en-AU" sz="4400" dirty="0">
              <a:solidFill>
                <a:srgbClr val="00B050"/>
              </a:solidFill>
            </a:endParaRPr>
          </a:p>
        </p:txBody>
      </p:sp>
      <p:sp>
        <p:nvSpPr>
          <p:cNvPr id="4" name="Content Placeholder 3"/>
          <p:cNvSpPr>
            <a:spLocks noGrp="1"/>
          </p:cNvSpPr>
          <p:nvPr>
            <p:ph sz="half" idx="2"/>
          </p:nvPr>
        </p:nvSpPr>
        <p:spPr>
          <a:xfrm>
            <a:off x="457200" y="1291431"/>
            <a:ext cx="7962900" cy="3951288"/>
          </a:xfrm>
        </p:spPr>
        <p:txBody>
          <a:bodyPr/>
          <a:lstStyle/>
          <a:p>
            <a:pPr>
              <a:buNone/>
            </a:pPr>
            <a:r>
              <a:rPr lang="en-AU" dirty="0" smtClean="0"/>
              <a:t>Majority of BLASST </a:t>
            </a:r>
            <a:r>
              <a:rPr lang="en-AU" dirty="0" err="1" smtClean="0"/>
              <a:t>fora</a:t>
            </a:r>
            <a:r>
              <a:rPr lang="en-AU" dirty="0" smtClean="0"/>
              <a:t> participants perceive themselves as having a high awareness of sessional staff issues</a:t>
            </a:r>
            <a:endParaRPr lang="en-AU" dirty="0"/>
          </a:p>
        </p:txBody>
      </p:sp>
      <p:sp>
        <p:nvSpPr>
          <p:cNvPr id="6" name="Content Placeholder 5"/>
          <p:cNvSpPr>
            <a:spLocks noGrp="1"/>
          </p:cNvSpPr>
          <p:nvPr>
            <p:ph sz="quarter" idx="4"/>
          </p:nvPr>
        </p:nvSpPr>
        <p:spPr>
          <a:xfrm>
            <a:off x="457200" y="5422899"/>
            <a:ext cx="7962900" cy="988219"/>
          </a:xfrm>
        </p:spPr>
        <p:txBody>
          <a:bodyPr>
            <a:normAutofit fontScale="92500" lnSpcReduction="20000"/>
          </a:bodyPr>
          <a:lstStyle/>
          <a:p>
            <a:pPr>
              <a:buNone/>
            </a:pPr>
            <a:r>
              <a:rPr lang="en-AU" dirty="0" smtClean="0"/>
              <a:t>When quizzed  about sessional staff in Australian higher education (on a 9 item quiz, n=97) these participants achieved an average score of 27%</a:t>
            </a:r>
            <a:endParaRPr lang="en-AU" dirty="0"/>
          </a:p>
        </p:txBody>
      </p:sp>
      <p:graphicFrame>
        <p:nvGraphicFramePr>
          <p:cNvPr id="7" name="Chart 6"/>
          <p:cNvGraphicFramePr/>
          <p:nvPr/>
        </p:nvGraphicFramePr>
        <p:xfrm>
          <a:off x="457200" y="21336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52500" y="4873387"/>
            <a:ext cx="3810000" cy="369332"/>
          </a:xfrm>
          <a:prstGeom prst="rect">
            <a:avLst/>
          </a:prstGeom>
          <a:noFill/>
        </p:spPr>
        <p:txBody>
          <a:bodyPr wrap="square" rtlCol="0">
            <a:spAutoFit/>
          </a:bodyPr>
          <a:lstStyle/>
          <a:p>
            <a:r>
              <a:rPr lang="en-AU" dirty="0" smtClean="0"/>
              <a:t>Low 			</a:t>
            </a:r>
            <a:r>
              <a:rPr lang="en-AU" i="1" dirty="0" smtClean="0"/>
              <a:t>(N=54)	</a:t>
            </a:r>
            <a:r>
              <a:rPr lang="en-AU" dirty="0" smtClean="0"/>
              <a:t>		High</a:t>
            </a:r>
            <a:endParaRPr lang="en-AU"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36600"/>
            <a:ext cx="7620000" cy="1143000"/>
          </a:xfrm>
        </p:spPr>
        <p:txBody>
          <a:bodyPr/>
          <a:lstStyle/>
          <a:p>
            <a:pPr marL="0" indent="0"/>
            <a:r>
              <a:rPr lang="en-US" sz="2400" b="1" i="1" dirty="0" smtClean="0">
                <a:solidFill>
                  <a:srgbClr val="C00000"/>
                </a:solidFill>
              </a:rPr>
              <a:t/>
            </a:r>
            <a:br>
              <a:rPr lang="en-US" sz="2400" b="1" i="1" dirty="0" smtClean="0">
                <a:solidFill>
                  <a:srgbClr val="C00000"/>
                </a:solidFill>
              </a:rPr>
            </a:br>
            <a:r>
              <a:rPr lang="en-AU" sz="2400" i="1" dirty="0" smtClean="0">
                <a:solidFill>
                  <a:schemeClr val="tx1">
                    <a:lumMod val="50000"/>
                    <a:lumOff val="50000"/>
                  </a:schemeClr>
                </a:solidFill>
              </a:rPr>
              <a:t/>
            </a:r>
            <a:br>
              <a:rPr lang="en-AU" sz="2400" i="1" dirty="0" smtClean="0">
                <a:solidFill>
                  <a:schemeClr val="tx1">
                    <a:lumMod val="50000"/>
                    <a:lumOff val="50000"/>
                  </a:schemeClr>
                </a:solidFill>
              </a:rPr>
            </a:br>
            <a:r>
              <a:rPr lang="en-US" sz="2400" b="1" i="1" dirty="0" smtClean="0">
                <a:solidFill>
                  <a:schemeClr val="tx1">
                    <a:lumMod val="50000"/>
                    <a:lumOff val="50000"/>
                  </a:schemeClr>
                </a:solidFill>
              </a:rPr>
              <a:t/>
            </a:r>
            <a:br>
              <a:rPr lang="en-US" sz="2400" b="1" i="1" dirty="0" smtClean="0">
                <a:solidFill>
                  <a:schemeClr val="tx1">
                    <a:lumMod val="50000"/>
                    <a:lumOff val="50000"/>
                  </a:schemeClr>
                </a:solidFill>
              </a:rPr>
            </a:br>
            <a:endParaRPr lang="en-US" sz="2400" dirty="0"/>
          </a:p>
        </p:txBody>
      </p:sp>
      <p:sp>
        <p:nvSpPr>
          <p:cNvPr id="17" name="TextBox 16"/>
          <p:cNvSpPr txBox="1"/>
          <p:nvPr/>
        </p:nvSpPr>
        <p:spPr>
          <a:xfrm>
            <a:off x="457200" y="213380"/>
            <a:ext cx="7467600" cy="523220"/>
          </a:xfrm>
          <a:prstGeom prst="rect">
            <a:avLst/>
          </a:prstGeom>
          <a:noFill/>
        </p:spPr>
        <p:txBody>
          <a:bodyPr wrap="square" rtlCol="0">
            <a:spAutoFit/>
          </a:bodyPr>
          <a:lstStyle/>
          <a:p>
            <a:pPr algn="ctr">
              <a:spcBef>
                <a:spcPct val="0"/>
              </a:spcBef>
            </a:pPr>
            <a:r>
              <a:rPr lang="en-AU" sz="2800" b="1" i="1" dirty="0" smtClean="0">
                <a:solidFill>
                  <a:srgbClr val="00B050"/>
                </a:solidFill>
                <a:latin typeface="+mj-lt"/>
                <a:ea typeface="+mj-ea"/>
                <a:cs typeface="+mj-cs"/>
              </a:rPr>
              <a:t>Can you pick the sessional staff?</a:t>
            </a:r>
          </a:p>
        </p:txBody>
      </p:sp>
      <p:sp>
        <p:nvSpPr>
          <p:cNvPr id="18" name="TextBox 17"/>
          <p:cNvSpPr txBox="1"/>
          <p:nvPr/>
        </p:nvSpPr>
        <p:spPr>
          <a:xfrm>
            <a:off x="304800" y="5823466"/>
            <a:ext cx="7772400" cy="900246"/>
          </a:xfrm>
          <a:prstGeom prst="rect">
            <a:avLst/>
          </a:prstGeom>
          <a:noFill/>
        </p:spPr>
        <p:txBody>
          <a:bodyPr wrap="square" rtlCol="0">
            <a:spAutoFit/>
          </a:bodyPr>
          <a:lstStyle/>
          <a:p>
            <a:r>
              <a:rPr lang="en-AU" sz="1050" dirty="0" smtClean="0">
                <a:solidFill>
                  <a:schemeClr val="bg1">
                    <a:lumMod val="50000"/>
                  </a:schemeClr>
                </a:solidFill>
              </a:rPr>
              <a:t>http://futurestudents.unimelb.edu.au/info/international/in-australia / http://www.uow.edu.au/future/index.html</a:t>
            </a:r>
          </a:p>
          <a:p>
            <a:r>
              <a:rPr lang="en-AU" sz="1050" dirty="0" smtClean="0">
                <a:solidFill>
                  <a:schemeClr val="bg1">
                    <a:lumMod val="50000"/>
                  </a:schemeClr>
                </a:solidFill>
              </a:rPr>
              <a:t>http://sydney.edu.au/china_studies_centre/en/business-forum/2013-speakers-panel-1.shtml</a:t>
            </a:r>
          </a:p>
          <a:p>
            <a:r>
              <a:rPr lang="en-AU" sz="1050" dirty="0" smtClean="0">
                <a:solidFill>
                  <a:schemeClr val="bg1">
                    <a:lumMod val="50000"/>
                  </a:schemeClr>
                </a:solidFill>
              </a:rPr>
              <a:t>http://www.jcu.edu.au/mtb/staff/adjunct/JCUDEV_014141.html  / http://www.whitlam.org/news_and_events/triple_j_40_years_broadcasting_for_the_young_men_and_women_of_australia </a:t>
            </a:r>
          </a:p>
          <a:p>
            <a:r>
              <a:rPr lang="en-AU" sz="1050" dirty="0" smtClean="0">
                <a:solidFill>
                  <a:schemeClr val="bg1">
                    <a:lumMod val="50000"/>
                  </a:schemeClr>
                </a:solidFill>
              </a:rPr>
              <a:t>http://www.kipmcgrath.com.au/Australia/Karratha.aspx?contextid=634484888381112500</a:t>
            </a:r>
            <a:endParaRPr lang="en-AU" sz="1050" dirty="0">
              <a:solidFill>
                <a:schemeClr val="bg1">
                  <a:lumMod val="50000"/>
                </a:schemeClr>
              </a:solidFill>
            </a:endParaRPr>
          </a:p>
        </p:txBody>
      </p:sp>
      <p:graphicFrame>
        <p:nvGraphicFramePr>
          <p:cNvPr id="30" name="Table 29"/>
          <p:cNvGraphicFramePr>
            <a:graphicFrameLocks noGrp="1"/>
          </p:cNvGraphicFramePr>
          <p:nvPr/>
        </p:nvGraphicFramePr>
        <p:xfrm>
          <a:off x="304800" y="736600"/>
          <a:ext cx="7962900" cy="5095637"/>
        </p:xfrm>
        <a:graphic>
          <a:graphicData uri="http://schemas.openxmlformats.org/drawingml/2006/table">
            <a:tbl>
              <a:tblPr firstRow="1" bandRow="1">
                <a:tableStyleId>{5940675A-B579-460E-94D1-54222C63F5DA}</a:tableStyleId>
              </a:tblPr>
              <a:tblGrid>
                <a:gridCol w="7962900"/>
              </a:tblGrid>
              <a:tr h="531912">
                <a:tc>
                  <a:txBody>
                    <a:bodyPr/>
                    <a:lstStyle/>
                    <a:p>
                      <a:pPr algn="ctr"/>
                      <a:r>
                        <a:rPr lang="en-AU" sz="3200" b="1" dirty="0" smtClean="0">
                          <a:solidFill>
                            <a:srgbClr val="00B050"/>
                          </a:solidFill>
                        </a:rPr>
                        <a:t>1                       2                           3</a:t>
                      </a:r>
                      <a:endParaRPr lang="en-AU" sz="3200" b="1" dirty="0">
                        <a:solidFill>
                          <a:srgbClr val="00B050"/>
                        </a:solidFill>
                      </a:endParaRPr>
                    </a:p>
                  </a:txBody>
                  <a:tcPr/>
                </a:tc>
              </a:tr>
              <a:tr h="2020788">
                <a:tc>
                  <a:txBody>
                    <a:bodyPr/>
                    <a:lstStyle/>
                    <a:p>
                      <a:endParaRPr lang="en-AU" dirty="0"/>
                    </a:p>
                  </a:txBody>
                  <a:tcPr/>
                </a:tc>
              </a:tr>
              <a:tr h="547191">
                <a:tc>
                  <a:txBody>
                    <a:bodyPr/>
                    <a:lstStyle/>
                    <a:p>
                      <a:pPr marL="0" algn="ctr" defTabSz="914400" rtl="0" eaLnBrk="1" latinLnBrk="0" hangingPunct="1"/>
                      <a:r>
                        <a:rPr lang="en-AU" sz="3200" b="1" kern="1200" dirty="0" smtClean="0">
                          <a:solidFill>
                            <a:srgbClr val="00B050"/>
                          </a:solidFill>
                          <a:latin typeface="+mn-lt"/>
                          <a:ea typeface="+mn-ea"/>
                          <a:cs typeface="+mn-cs"/>
                        </a:rPr>
                        <a:t>4                       5                         6 </a:t>
                      </a:r>
                    </a:p>
                  </a:txBody>
                  <a:tcPr/>
                </a:tc>
              </a:tr>
              <a:tr h="1916609">
                <a:tc>
                  <a:txBody>
                    <a:bodyPr/>
                    <a:lstStyle/>
                    <a:p>
                      <a:endParaRPr lang="en-AU" dirty="0"/>
                    </a:p>
                  </a:txBody>
                  <a:tcPr/>
                </a:tc>
              </a:tr>
            </a:tbl>
          </a:graphicData>
        </a:graphic>
      </p:graphicFrame>
      <p:pic>
        <p:nvPicPr>
          <p:cNvPr id="32" name="Picture 31" descr="Emma_thumb.jpg"/>
          <p:cNvPicPr>
            <a:picLocks noChangeAspect="1"/>
          </p:cNvPicPr>
          <p:nvPr/>
        </p:nvPicPr>
        <p:blipFill>
          <a:blip r:embed="rId2"/>
          <a:stretch>
            <a:fillRect/>
          </a:stretch>
        </p:blipFill>
        <p:spPr>
          <a:xfrm>
            <a:off x="609600" y="1314450"/>
            <a:ext cx="1917700" cy="1917700"/>
          </a:xfrm>
          <a:prstGeom prst="rect">
            <a:avLst/>
          </a:prstGeom>
        </p:spPr>
      </p:pic>
      <p:pic>
        <p:nvPicPr>
          <p:cNvPr id="33" name="Picture 32" descr="uow143995.jpg"/>
          <p:cNvPicPr>
            <a:picLocks noChangeAspect="1"/>
          </p:cNvPicPr>
          <p:nvPr/>
        </p:nvPicPr>
        <p:blipFill>
          <a:blip r:embed="rId3"/>
          <a:srcRect b="22123"/>
          <a:stretch>
            <a:fillRect/>
          </a:stretch>
        </p:blipFill>
        <p:spPr>
          <a:xfrm>
            <a:off x="3095916" y="1311465"/>
            <a:ext cx="1892300" cy="1920685"/>
          </a:xfrm>
          <a:prstGeom prst="rect">
            <a:avLst/>
          </a:prstGeom>
        </p:spPr>
      </p:pic>
      <p:pic>
        <p:nvPicPr>
          <p:cNvPr id="34" name="Picture 33" descr="karllijunqin.jpg"/>
          <p:cNvPicPr>
            <a:picLocks noChangeAspect="1"/>
          </p:cNvPicPr>
          <p:nvPr/>
        </p:nvPicPr>
        <p:blipFill>
          <a:blip r:embed="rId4"/>
          <a:stretch>
            <a:fillRect/>
          </a:stretch>
        </p:blipFill>
        <p:spPr>
          <a:xfrm>
            <a:off x="6078220" y="1314450"/>
            <a:ext cx="1579880" cy="1974850"/>
          </a:xfrm>
          <a:prstGeom prst="rect">
            <a:avLst/>
          </a:prstGeom>
        </p:spPr>
      </p:pic>
      <p:pic>
        <p:nvPicPr>
          <p:cNvPr id="36" name="Picture 35" descr="online teacher.jpg"/>
          <p:cNvPicPr>
            <a:picLocks noChangeAspect="1"/>
          </p:cNvPicPr>
          <p:nvPr/>
        </p:nvPicPr>
        <p:blipFill>
          <a:blip r:embed="rId5"/>
          <a:stretch>
            <a:fillRect/>
          </a:stretch>
        </p:blipFill>
        <p:spPr>
          <a:xfrm>
            <a:off x="5984584" y="3812884"/>
            <a:ext cx="1940216" cy="1940216"/>
          </a:xfrm>
          <a:prstGeom prst="rect">
            <a:avLst/>
          </a:prstGeom>
        </p:spPr>
      </p:pic>
      <p:pic>
        <p:nvPicPr>
          <p:cNvPr id="37" name="Picture 36" descr="retired botanist.jpg"/>
          <p:cNvPicPr>
            <a:picLocks noChangeAspect="1"/>
          </p:cNvPicPr>
          <p:nvPr/>
        </p:nvPicPr>
        <p:blipFill>
          <a:blip r:embed="rId6"/>
          <a:srcRect b="8116"/>
          <a:stretch>
            <a:fillRect/>
          </a:stretch>
        </p:blipFill>
        <p:spPr>
          <a:xfrm>
            <a:off x="431800" y="3812884"/>
            <a:ext cx="2095500" cy="2012950"/>
          </a:xfrm>
          <a:prstGeom prst="rect">
            <a:avLst/>
          </a:prstGeom>
        </p:spPr>
      </p:pic>
      <p:pic>
        <p:nvPicPr>
          <p:cNvPr id="38" name="Picture 37" descr="Liz4.jpg"/>
          <p:cNvPicPr>
            <a:picLocks noChangeAspect="1"/>
          </p:cNvPicPr>
          <p:nvPr/>
        </p:nvPicPr>
        <p:blipFill>
          <a:blip r:embed="rId7"/>
          <a:stretch>
            <a:fillRect/>
          </a:stretch>
        </p:blipFill>
        <p:spPr>
          <a:xfrm>
            <a:off x="3498664" y="3855629"/>
            <a:ext cx="1263836" cy="1867312"/>
          </a:xfrm>
          <a:prstGeom prst="rect">
            <a:avLst/>
          </a:prstGeom>
        </p:spPr>
      </p:pic>
    </p:spTree>
    <p:extLst>
      <p:ext uri="{BB962C8B-B14F-4D97-AF65-F5344CB8AC3E}">
        <p14:creationId xmlns:p14="http://schemas.microsoft.com/office/powerpoint/2010/main" val="2586222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406401"/>
            <a:ext cx="7962900" cy="6247864"/>
          </a:xfrm>
          <a:prstGeom prst="rect">
            <a:avLst/>
          </a:prstGeom>
        </p:spPr>
        <p:txBody>
          <a:bodyPr wrap="square">
            <a:spAutoFit/>
          </a:bodyPr>
          <a:lstStyle/>
          <a:p>
            <a:r>
              <a:rPr lang="en-AU" sz="4000" dirty="0" smtClean="0">
                <a:solidFill>
                  <a:srgbClr val="00B050"/>
                </a:solidFill>
              </a:rPr>
              <a:t>The BLASST.edu.au national standards framework is framed by three principles:</a:t>
            </a:r>
          </a:p>
          <a:p>
            <a:pPr marL="514350" indent="-514350">
              <a:buFontTx/>
              <a:buNone/>
              <a:defRPr/>
            </a:pPr>
            <a:r>
              <a:rPr lang="en-AU" sz="4000" dirty="0" smtClean="0">
                <a:solidFill>
                  <a:srgbClr val="990033"/>
                </a:solidFill>
              </a:rPr>
              <a:t/>
            </a:r>
            <a:br>
              <a:rPr lang="en-AU" sz="4000" dirty="0" smtClean="0">
                <a:solidFill>
                  <a:srgbClr val="990033"/>
                </a:solidFill>
              </a:rPr>
            </a:br>
            <a:r>
              <a:rPr lang="en-AU" sz="4000" dirty="0">
                <a:solidFill>
                  <a:srgbClr val="00B050"/>
                </a:solidFill>
                <a:latin typeface="Comic Sans MS" pitchFamily="66" charset="0"/>
              </a:rPr>
              <a:t>1. </a:t>
            </a:r>
            <a:r>
              <a:rPr lang="en-AU" sz="4000" dirty="0"/>
              <a:t>Quality Learning and Teaching</a:t>
            </a:r>
          </a:p>
          <a:p>
            <a:pPr marL="514350" indent="-514350">
              <a:buFontTx/>
              <a:buNone/>
              <a:defRPr/>
            </a:pPr>
            <a:endParaRPr lang="en-AU" sz="4000" dirty="0"/>
          </a:p>
          <a:p>
            <a:pPr marL="514350" indent="-514350">
              <a:buFontTx/>
              <a:buNone/>
              <a:defRPr/>
            </a:pPr>
            <a:r>
              <a:rPr lang="en-AU" sz="4000" dirty="0">
                <a:solidFill>
                  <a:srgbClr val="990033"/>
                </a:solidFill>
                <a:latin typeface="Comic Sans MS" pitchFamily="66" charset="0"/>
              </a:rPr>
              <a:t>	</a:t>
            </a:r>
            <a:r>
              <a:rPr lang="en-AU" sz="4000" dirty="0" smtClean="0">
                <a:solidFill>
                  <a:srgbClr val="990033"/>
                </a:solidFill>
                <a:latin typeface="Comic Sans MS" pitchFamily="66" charset="0"/>
              </a:rPr>
              <a:t>	</a:t>
            </a:r>
            <a:r>
              <a:rPr lang="en-AU" sz="4000" dirty="0" smtClean="0">
                <a:solidFill>
                  <a:srgbClr val="00B050"/>
                </a:solidFill>
                <a:latin typeface="Comic Sans MS" pitchFamily="66" charset="0"/>
              </a:rPr>
              <a:t>2</a:t>
            </a:r>
            <a:r>
              <a:rPr lang="en-AU" sz="4000" dirty="0">
                <a:solidFill>
                  <a:srgbClr val="00B050"/>
                </a:solidFill>
                <a:latin typeface="Comic Sans MS" pitchFamily="66" charset="0"/>
              </a:rPr>
              <a:t>. </a:t>
            </a:r>
            <a:r>
              <a:rPr lang="en-AU" sz="4000" dirty="0"/>
              <a:t>Support for Sessional Staff</a:t>
            </a:r>
          </a:p>
          <a:p>
            <a:pPr marL="514350" indent="-514350">
              <a:buFontTx/>
              <a:buNone/>
              <a:defRPr/>
            </a:pPr>
            <a:endParaRPr lang="en-AU" sz="4000" dirty="0"/>
          </a:p>
          <a:p>
            <a:pPr marL="514350" indent="-514350">
              <a:buFontTx/>
              <a:buNone/>
              <a:defRPr/>
            </a:pPr>
            <a:r>
              <a:rPr lang="en-AU" sz="4000" dirty="0">
                <a:solidFill>
                  <a:srgbClr val="990033"/>
                </a:solidFill>
                <a:latin typeface="Comic Sans MS" pitchFamily="66" charset="0"/>
              </a:rPr>
              <a:t>		</a:t>
            </a:r>
            <a:r>
              <a:rPr lang="en-AU" sz="4000" dirty="0" smtClean="0">
                <a:solidFill>
                  <a:srgbClr val="990033"/>
                </a:solidFill>
                <a:latin typeface="Comic Sans MS" pitchFamily="66" charset="0"/>
              </a:rPr>
              <a:t>	</a:t>
            </a:r>
            <a:r>
              <a:rPr lang="en-AU" sz="4000" dirty="0" smtClean="0">
                <a:solidFill>
                  <a:srgbClr val="00B050"/>
                </a:solidFill>
                <a:latin typeface="Comic Sans MS" pitchFamily="66" charset="0"/>
              </a:rPr>
              <a:t>3</a:t>
            </a:r>
            <a:r>
              <a:rPr lang="en-AU" sz="4000" dirty="0">
                <a:solidFill>
                  <a:srgbClr val="00B050"/>
                </a:solidFill>
                <a:latin typeface="Comic Sans MS" pitchFamily="66" charset="0"/>
              </a:rPr>
              <a:t>. </a:t>
            </a:r>
            <a:r>
              <a:rPr lang="en-AU" sz="4000" dirty="0"/>
              <a:t>Sustainability</a:t>
            </a:r>
          </a:p>
          <a:p>
            <a:endParaRPr lang="en-AU" sz="4000" dirty="0"/>
          </a:p>
        </p:txBody>
      </p:sp>
    </p:spTree>
    <p:extLst>
      <p:ext uri="{BB962C8B-B14F-4D97-AF65-F5344CB8AC3E}">
        <p14:creationId xmlns:p14="http://schemas.microsoft.com/office/powerpoint/2010/main" val="39934728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406401"/>
            <a:ext cx="7962900" cy="2554545"/>
          </a:xfrm>
          <a:prstGeom prst="rect">
            <a:avLst/>
          </a:prstGeom>
        </p:spPr>
        <p:txBody>
          <a:bodyPr wrap="square">
            <a:spAutoFit/>
          </a:bodyPr>
          <a:lstStyle/>
          <a:p>
            <a:r>
              <a:rPr lang="en-AU" sz="4000" dirty="0" smtClean="0">
                <a:solidFill>
                  <a:srgbClr val="00B050"/>
                </a:solidFill>
              </a:rPr>
              <a:t>The BLASST approach is underpinned by three key conceptual theories:</a:t>
            </a:r>
          </a:p>
          <a:p>
            <a:r>
              <a:rPr lang="en-AU" sz="4000" dirty="0" smtClean="0">
                <a:solidFill>
                  <a:srgbClr val="990033"/>
                </a:solidFill>
              </a:rPr>
              <a:t/>
            </a:r>
            <a:br>
              <a:rPr lang="en-AU" sz="4000" dirty="0" smtClean="0">
                <a:solidFill>
                  <a:srgbClr val="990033"/>
                </a:solidFill>
              </a:rPr>
            </a:br>
            <a:endParaRPr lang="en-AU" sz="4000" dirty="0"/>
          </a:p>
        </p:txBody>
      </p:sp>
      <p:sp>
        <p:nvSpPr>
          <p:cNvPr id="3" name="Rectangle 2"/>
          <p:cNvSpPr/>
          <p:nvPr/>
        </p:nvSpPr>
        <p:spPr>
          <a:xfrm>
            <a:off x="571500" y="2400300"/>
            <a:ext cx="7975600" cy="3527119"/>
          </a:xfrm>
          <a:prstGeom prst="rect">
            <a:avLst/>
          </a:prstGeom>
        </p:spPr>
        <p:txBody>
          <a:bodyPr wrap="square">
            <a:spAutoFit/>
          </a:bodyPr>
          <a:lstStyle/>
          <a:p>
            <a:pPr marL="514350" indent="-514350">
              <a:buFontTx/>
              <a:buNone/>
              <a:defRPr/>
            </a:pPr>
            <a:r>
              <a:rPr lang="en-AU" sz="3600" dirty="0" smtClean="0">
                <a:solidFill>
                  <a:srgbClr val="00B050"/>
                </a:solidFill>
                <a:latin typeface="Comic Sans MS" pitchFamily="66" charset="0"/>
              </a:rPr>
              <a:t>1. Reflective practice</a:t>
            </a:r>
            <a:endParaRPr lang="en-AU" sz="3600" dirty="0" smtClean="0"/>
          </a:p>
          <a:p>
            <a:pPr marL="514350" indent="-514350">
              <a:buFontTx/>
              <a:buNone/>
              <a:defRPr/>
            </a:pPr>
            <a:endParaRPr lang="en-AU" sz="3600" dirty="0" smtClean="0"/>
          </a:p>
          <a:p>
            <a:pPr marL="514350" indent="-514350">
              <a:buFontTx/>
              <a:buNone/>
              <a:defRPr/>
            </a:pPr>
            <a:r>
              <a:rPr lang="en-AU" sz="3600" dirty="0" smtClean="0">
                <a:solidFill>
                  <a:srgbClr val="990033"/>
                </a:solidFill>
                <a:latin typeface="Comic Sans MS" pitchFamily="66" charset="0"/>
              </a:rPr>
              <a:t>	</a:t>
            </a:r>
            <a:r>
              <a:rPr lang="en-AU" sz="3600" dirty="0" smtClean="0">
                <a:solidFill>
                  <a:srgbClr val="00B050"/>
                </a:solidFill>
                <a:latin typeface="Comic Sans MS" pitchFamily="66" charset="0"/>
              </a:rPr>
              <a:t>2. Distributed leadership</a:t>
            </a:r>
            <a:endParaRPr lang="en-AU" sz="3600" dirty="0" smtClean="0"/>
          </a:p>
          <a:p>
            <a:pPr marL="514350" indent="-514350">
              <a:buFontTx/>
              <a:buNone/>
              <a:defRPr/>
            </a:pPr>
            <a:endParaRPr lang="en-AU" sz="3600" dirty="0" smtClean="0"/>
          </a:p>
          <a:p>
            <a:pPr marL="514350" indent="-514350">
              <a:buFontTx/>
              <a:buNone/>
              <a:defRPr/>
            </a:pPr>
            <a:r>
              <a:rPr lang="en-AU" sz="3600" dirty="0" smtClean="0">
                <a:solidFill>
                  <a:srgbClr val="990033"/>
                </a:solidFill>
                <a:latin typeface="Comic Sans MS" pitchFamily="66" charset="0"/>
              </a:rPr>
              <a:t>		</a:t>
            </a:r>
            <a:r>
              <a:rPr lang="en-AU" sz="3600" dirty="0" smtClean="0">
                <a:solidFill>
                  <a:srgbClr val="00B050"/>
                </a:solidFill>
                <a:latin typeface="Comic Sans MS" pitchFamily="66" charset="0"/>
              </a:rPr>
              <a:t>3. </a:t>
            </a:r>
            <a:r>
              <a:rPr lang="en-AU" sz="3200" dirty="0" smtClean="0">
                <a:solidFill>
                  <a:srgbClr val="00B050"/>
                </a:solidFill>
                <a:latin typeface="Comic Sans MS" pitchFamily="66" charset="0"/>
              </a:rPr>
              <a:t>Participatory </a:t>
            </a:r>
            <a:r>
              <a:rPr lang="en-AU" sz="3600" dirty="0" smtClean="0">
                <a:solidFill>
                  <a:srgbClr val="00B050"/>
                </a:solidFill>
                <a:latin typeface="Comic Sans MS" pitchFamily="66" charset="0"/>
              </a:rPr>
              <a:t>Action Research</a:t>
            </a:r>
            <a:endParaRPr lang="en-AU" sz="3600" dirty="0" smtClean="0"/>
          </a:p>
          <a:p>
            <a:pPr>
              <a:lnSpc>
                <a:spcPct val="120000"/>
              </a:lnSpc>
              <a:defRPr/>
            </a:pPr>
            <a:endParaRPr lang="en-AU" sz="3600" i="1" dirty="0" smtClean="0">
              <a:latin typeface="Verdana" pitchFamily="34" charset="0"/>
            </a:endParaRPr>
          </a:p>
        </p:txBody>
      </p:sp>
    </p:spTree>
    <p:extLst>
      <p:ext uri="{BB962C8B-B14F-4D97-AF65-F5344CB8AC3E}">
        <p14:creationId xmlns:p14="http://schemas.microsoft.com/office/powerpoint/2010/main" val="24452658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100" y="1727200"/>
            <a:ext cx="7137400" cy="4924425"/>
          </a:xfrm>
          <a:prstGeom prst="rect">
            <a:avLst/>
          </a:prstGeom>
        </p:spPr>
        <p:txBody>
          <a:bodyPr wrap="square">
            <a:spAutoFit/>
          </a:bodyPr>
          <a:lstStyle/>
          <a:p>
            <a:pPr marL="342900" indent="-342900">
              <a:buFont typeface="Arial" pitchFamily="34" charset="0"/>
              <a:buChar char="•"/>
            </a:pPr>
            <a:r>
              <a:rPr lang="en-AU" sz="2800" dirty="0" smtClean="0"/>
              <a:t>recognises and incorporates the contribution of sessional staff,</a:t>
            </a:r>
          </a:p>
          <a:p>
            <a:pPr marL="342900" indent="-342900">
              <a:buFont typeface="Arial" pitchFamily="34" charset="0"/>
              <a:buChar char="•"/>
            </a:pPr>
            <a:r>
              <a:rPr lang="en-AU" sz="2800" dirty="0" smtClean="0"/>
              <a:t>is useful in a range of contexts and levels,</a:t>
            </a:r>
          </a:p>
          <a:p>
            <a:pPr marL="342900" indent="-342900">
              <a:buFont typeface="Arial" pitchFamily="34" charset="0"/>
              <a:buChar char="•"/>
            </a:pPr>
            <a:r>
              <a:rPr lang="en-AU" sz="2800" dirty="0" smtClean="0"/>
              <a:t>provides opportunities for review, reflection, (self-) evaluation as well as conversations and network building, and</a:t>
            </a:r>
          </a:p>
          <a:p>
            <a:pPr marL="342900" indent="-342900">
              <a:buFont typeface="Arial" pitchFamily="34" charset="0"/>
              <a:buChar char="•"/>
            </a:pPr>
            <a:r>
              <a:rPr lang="en-US" sz="2800" dirty="0" smtClean="0"/>
              <a:t>demonstrates the practical value of these national standards for sessional staff.</a:t>
            </a:r>
          </a:p>
          <a:p>
            <a:pPr marL="342900" indent="-342900"/>
            <a:r>
              <a:rPr lang="en-AU" sz="1600" dirty="0" err="1" smtClean="0">
                <a:solidFill>
                  <a:schemeClr val="bg1">
                    <a:lumMod val="50000"/>
                  </a:schemeClr>
                </a:solidFill>
              </a:rPr>
              <a:t>Luzia</a:t>
            </a:r>
            <a:r>
              <a:rPr lang="en-AU" sz="1600" dirty="0" smtClean="0">
                <a:solidFill>
                  <a:schemeClr val="bg1">
                    <a:lumMod val="50000"/>
                  </a:schemeClr>
                </a:solidFill>
              </a:rPr>
              <a:t>, K., </a:t>
            </a:r>
            <a:r>
              <a:rPr lang="en-AU" sz="1600" b="1" dirty="0" smtClean="0">
                <a:solidFill>
                  <a:schemeClr val="bg1">
                    <a:lumMod val="50000"/>
                  </a:schemeClr>
                </a:solidFill>
              </a:rPr>
              <a:t>Harvey, M</a:t>
            </a:r>
            <a:r>
              <a:rPr lang="en-AU" sz="1600" dirty="0" smtClean="0">
                <a:solidFill>
                  <a:schemeClr val="bg1">
                    <a:lumMod val="50000"/>
                  </a:schemeClr>
                </a:solidFill>
              </a:rPr>
              <a:t>., Parker, N., McCormack, C., Brown, N., &amp; McKenzie, J. (2013). Benchmarking with the BLASST Sessional Staff Standards Framework. </a:t>
            </a:r>
            <a:r>
              <a:rPr lang="en-AU" sz="1600" i="1" dirty="0" smtClean="0">
                <a:solidFill>
                  <a:schemeClr val="bg1">
                    <a:lumMod val="50000"/>
                  </a:schemeClr>
                </a:solidFill>
              </a:rPr>
              <a:t>Journal of University Teaching and Learning Practice</a:t>
            </a:r>
            <a:r>
              <a:rPr lang="en-AU" sz="1600" dirty="0" smtClean="0">
                <a:solidFill>
                  <a:schemeClr val="bg1">
                    <a:lumMod val="50000"/>
                  </a:schemeClr>
                </a:solidFill>
              </a:rPr>
              <a:t>,</a:t>
            </a:r>
            <a:r>
              <a:rPr lang="en-AU" sz="1600" i="1" dirty="0" smtClean="0">
                <a:solidFill>
                  <a:schemeClr val="bg1">
                    <a:lumMod val="50000"/>
                  </a:schemeClr>
                </a:solidFill>
              </a:rPr>
              <a:t> </a:t>
            </a:r>
            <a:r>
              <a:rPr lang="en-AU" sz="1600" dirty="0" smtClean="0">
                <a:solidFill>
                  <a:schemeClr val="bg1">
                    <a:lumMod val="50000"/>
                  </a:schemeClr>
                </a:solidFill>
              </a:rPr>
              <a:t>10(3). http://ro.uow.edu.au/jutlp/vol10/iss3/5</a:t>
            </a:r>
          </a:p>
          <a:p>
            <a:pPr marL="342900" indent="-342900"/>
            <a:endParaRPr lang="en-US" sz="1600" dirty="0"/>
          </a:p>
        </p:txBody>
      </p:sp>
      <p:sp>
        <p:nvSpPr>
          <p:cNvPr id="3" name="Rectangle 2"/>
          <p:cNvSpPr/>
          <p:nvPr/>
        </p:nvSpPr>
        <p:spPr>
          <a:xfrm>
            <a:off x="673100" y="607367"/>
            <a:ext cx="6515100" cy="954107"/>
          </a:xfrm>
          <a:prstGeom prst="rect">
            <a:avLst/>
          </a:prstGeom>
        </p:spPr>
        <p:txBody>
          <a:bodyPr wrap="square">
            <a:spAutoFit/>
          </a:bodyPr>
          <a:lstStyle/>
          <a:p>
            <a:r>
              <a:rPr lang="en-AU" sz="2800" dirty="0" smtClean="0">
                <a:solidFill>
                  <a:srgbClr val="00B050"/>
                </a:solidFill>
              </a:rPr>
              <a:t>Piloting has demonstrated that the BLASST Framework...</a:t>
            </a:r>
            <a:endParaRPr lang="en-AU" sz="28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1498600" y="393700"/>
            <a:ext cx="6019800" cy="2265046"/>
          </a:xfrm>
          <a:prstGeom prst="rect">
            <a:avLst/>
          </a:prstGeom>
        </p:spPr>
      </p:pic>
      <p:sp>
        <p:nvSpPr>
          <p:cNvPr id="3" name="TextBox 2"/>
          <p:cNvSpPr txBox="1"/>
          <p:nvPr/>
        </p:nvSpPr>
        <p:spPr>
          <a:xfrm>
            <a:off x="736600" y="3251200"/>
            <a:ext cx="7010400" cy="2677656"/>
          </a:xfrm>
          <a:prstGeom prst="rect">
            <a:avLst/>
          </a:prstGeom>
          <a:noFill/>
        </p:spPr>
        <p:txBody>
          <a:bodyPr wrap="square" rtlCol="0">
            <a:spAutoFit/>
          </a:bodyPr>
          <a:lstStyle/>
          <a:p>
            <a:r>
              <a:rPr lang="en-AU" sz="2400" dirty="0" smtClean="0"/>
              <a:t>BLASST has a proven role in:</a:t>
            </a:r>
          </a:p>
          <a:p>
            <a:pPr marL="342900" indent="-342900">
              <a:buFont typeface="Arial" panose="020B0604020202020204" pitchFamily="34" charset="0"/>
              <a:buChar char="•"/>
            </a:pPr>
            <a:r>
              <a:rPr lang="en-AU" sz="2400" dirty="0" smtClean="0"/>
              <a:t>Systematising good practice </a:t>
            </a:r>
          </a:p>
          <a:p>
            <a:r>
              <a:rPr lang="en-AU" sz="2400" dirty="0"/>
              <a:t>	</a:t>
            </a:r>
            <a:r>
              <a:rPr lang="en-AU" sz="2400" i="1" dirty="0" smtClean="0"/>
              <a:t>through its educative &amp; benchmarking functions</a:t>
            </a:r>
            <a:endParaRPr lang="en-AU" sz="2400" dirty="0" smtClean="0"/>
          </a:p>
          <a:p>
            <a:pPr marL="342900" indent="-342900">
              <a:buFont typeface="Arial" panose="020B0604020202020204" pitchFamily="34" charset="0"/>
              <a:buChar char="•"/>
            </a:pPr>
            <a:r>
              <a:rPr lang="en-AU" sz="2400" dirty="0" smtClean="0"/>
              <a:t>Rewarding good practice </a:t>
            </a:r>
          </a:p>
          <a:p>
            <a:r>
              <a:rPr lang="en-AU" sz="2400" dirty="0"/>
              <a:t>	</a:t>
            </a:r>
            <a:r>
              <a:rPr lang="en-AU" sz="2400" i="1" dirty="0" smtClean="0"/>
              <a:t>through internal &amp; external recognition/awards</a:t>
            </a:r>
          </a:p>
          <a:p>
            <a:pPr marL="342900" indent="-342900">
              <a:buFont typeface="Arial" panose="020B0604020202020204" pitchFamily="34" charset="0"/>
              <a:buChar char="•"/>
            </a:pPr>
            <a:r>
              <a:rPr lang="en-AU" sz="2400" dirty="0" smtClean="0"/>
              <a:t>Leading good practice </a:t>
            </a:r>
          </a:p>
          <a:p>
            <a:r>
              <a:rPr lang="en-AU" sz="2400" dirty="0"/>
              <a:t>	</a:t>
            </a:r>
            <a:r>
              <a:rPr lang="en-AU" sz="2400" i="1" dirty="0" smtClean="0"/>
              <a:t>nationally &amp; increasingly internationally</a:t>
            </a:r>
            <a:endParaRPr lang="en-AU" sz="2400" i="1" dirty="0"/>
          </a:p>
        </p:txBody>
      </p:sp>
    </p:spTree>
    <p:extLst>
      <p:ext uri="{BB962C8B-B14F-4D97-AF65-F5344CB8AC3E}">
        <p14:creationId xmlns:p14="http://schemas.microsoft.com/office/powerpoint/2010/main" val="10107841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618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00" y="713939"/>
            <a:ext cx="8293100" cy="4401205"/>
          </a:xfrm>
          <a:prstGeom prst="rect">
            <a:avLst/>
          </a:prstGeom>
        </p:spPr>
        <p:txBody>
          <a:bodyPr wrap="square">
            <a:spAutoFit/>
          </a:bodyPr>
          <a:lstStyle/>
          <a:p>
            <a:pPr algn="ctr"/>
            <a:r>
              <a:rPr lang="en-AU" sz="3200" dirty="0"/>
              <a:t>National </a:t>
            </a:r>
            <a:r>
              <a:rPr lang="en-AU" sz="3200" dirty="0" smtClean="0"/>
              <a:t>Keynote</a:t>
            </a:r>
            <a:endParaRPr lang="en-AU" sz="3200" dirty="0"/>
          </a:p>
          <a:p>
            <a:pPr algn="ctr"/>
            <a:r>
              <a:rPr lang="en-AU" sz="3200" b="1" dirty="0" smtClean="0"/>
              <a:t>The </a:t>
            </a:r>
            <a:r>
              <a:rPr lang="en-AU" sz="3200" b="1" dirty="0"/>
              <a:t>Organisational level</a:t>
            </a:r>
            <a:endParaRPr lang="en-AU" sz="3200" dirty="0"/>
          </a:p>
          <a:p>
            <a:pPr algn="ctr"/>
            <a:endParaRPr lang="en-AU" sz="3200" i="1" dirty="0" smtClean="0"/>
          </a:p>
          <a:p>
            <a:pPr algn="ctr"/>
            <a:r>
              <a:rPr lang="en-AU" sz="3200" b="1" dirty="0" smtClean="0">
                <a:solidFill>
                  <a:srgbClr val="00B050"/>
                </a:solidFill>
              </a:rPr>
              <a:t>A </a:t>
            </a:r>
            <a:r>
              <a:rPr lang="en-AU" sz="3200" b="1" dirty="0">
                <a:solidFill>
                  <a:srgbClr val="00B050"/>
                </a:solidFill>
              </a:rPr>
              <a:t>holistic, institution-wide approach to building and supporting sessional staff </a:t>
            </a:r>
            <a:r>
              <a:rPr lang="en-AU" sz="3200" b="1" dirty="0" smtClean="0">
                <a:solidFill>
                  <a:srgbClr val="00B050"/>
                </a:solidFill>
              </a:rPr>
              <a:t>capacity</a:t>
            </a:r>
          </a:p>
          <a:p>
            <a:pPr algn="ctr"/>
            <a:endParaRPr lang="en-AU" sz="3200" b="1" dirty="0">
              <a:solidFill>
                <a:srgbClr val="00B050"/>
              </a:solidFill>
            </a:endParaRPr>
          </a:p>
          <a:p>
            <a:pPr algn="ctr"/>
            <a:r>
              <a:rPr lang="en-AU" sz="3200" dirty="0"/>
              <a:t>Professor Jillian Hamilton </a:t>
            </a:r>
          </a:p>
          <a:p>
            <a:pPr algn="ctr"/>
            <a:r>
              <a:rPr lang="en-AU" sz="2800" i="1" dirty="0"/>
              <a:t>Associate Director, Learning and Teaching Development</a:t>
            </a:r>
          </a:p>
          <a:p>
            <a:pPr algn="ctr"/>
            <a:r>
              <a:rPr lang="en-AU" sz="2800" i="1" dirty="0"/>
              <a:t>Queensland University of Technology (QUT)</a:t>
            </a:r>
            <a:endParaRPr lang="en-AU" sz="2800" i="1" dirty="0">
              <a:effectLst/>
            </a:endParaRPr>
          </a:p>
        </p:txBody>
      </p:sp>
    </p:spTree>
    <p:extLst>
      <p:ext uri="{BB962C8B-B14F-4D97-AF65-F5344CB8AC3E}">
        <p14:creationId xmlns:p14="http://schemas.microsoft.com/office/powerpoint/2010/main" val="17775765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999" y="419100"/>
            <a:ext cx="7061199" cy="6124754"/>
          </a:xfrm>
          <a:prstGeom prst="rect">
            <a:avLst/>
          </a:prstGeom>
        </p:spPr>
        <p:txBody>
          <a:bodyPr wrap="square">
            <a:spAutoFit/>
          </a:bodyPr>
          <a:lstStyle/>
          <a:p>
            <a:pPr algn="ctr"/>
            <a:r>
              <a:rPr lang="en-AU" sz="3200" dirty="0"/>
              <a:t>National </a:t>
            </a:r>
            <a:r>
              <a:rPr lang="en-AU" sz="3200" dirty="0" smtClean="0"/>
              <a:t>Keynote</a:t>
            </a:r>
          </a:p>
          <a:p>
            <a:pPr algn="ctr"/>
            <a:r>
              <a:rPr lang="en-AU" sz="3200" b="1" dirty="0"/>
              <a:t>The Disciplinary level</a:t>
            </a:r>
            <a:endParaRPr lang="en-AU" sz="3200" dirty="0"/>
          </a:p>
          <a:p>
            <a:pPr algn="ctr"/>
            <a:endParaRPr lang="en-AU" sz="2800" i="1" dirty="0" smtClean="0"/>
          </a:p>
          <a:p>
            <a:pPr algn="ctr"/>
            <a:r>
              <a:rPr lang="en-AU" sz="4000" b="1" dirty="0" smtClean="0">
                <a:solidFill>
                  <a:srgbClr val="00B050"/>
                </a:solidFill>
              </a:rPr>
              <a:t>Smart </a:t>
            </a:r>
            <a:r>
              <a:rPr lang="en-AU" sz="4000" b="1" dirty="0">
                <a:solidFill>
                  <a:srgbClr val="00B050"/>
                </a:solidFill>
              </a:rPr>
              <a:t>Casual 2 </a:t>
            </a:r>
            <a:endParaRPr lang="en-AU" sz="4000" b="1" dirty="0" smtClean="0">
              <a:solidFill>
                <a:srgbClr val="00B050"/>
              </a:solidFill>
            </a:endParaRPr>
          </a:p>
          <a:p>
            <a:pPr algn="ctr"/>
            <a:r>
              <a:rPr lang="en-AU" sz="3200" dirty="0"/>
              <a:t>Dr Natalie </a:t>
            </a:r>
            <a:r>
              <a:rPr lang="en-AU" sz="3200" dirty="0" err="1"/>
              <a:t>Skead</a:t>
            </a:r>
            <a:r>
              <a:rPr lang="en-AU" sz="3200" dirty="0"/>
              <a:t> </a:t>
            </a:r>
          </a:p>
          <a:p>
            <a:pPr algn="ctr"/>
            <a:r>
              <a:rPr lang="en-AU" sz="2800" i="1" dirty="0"/>
              <a:t>Acting Deputy Dean and Senior Lecturer</a:t>
            </a:r>
          </a:p>
          <a:p>
            <a:pPr algn="ctr"/>
            <a:r>
              <a:rPr lang="en-AU" sz="2800" i="1" dirty="0"/>
              <a:t>Faculty of Law</a:t>
            </a:r>
          </a:p>
          <a:p>
            <a:pPr algn="ctr"/>
            <a:r>
              <a:rPr lang="en-AU" sz="2800" i="1" dirty="0"/>
              <a:t>University of Western </a:t>
            </a:r>
            <a:r>
              <a:rPr lang="en-AU" sz="2800" i="1" dirty="0" smtClean="0"/>
              <a:t>Australia</a:t>
            </a:r>
          </a:p>
          <a:p>
            <a:pPr algn="ctr"/>
            <a:r>
              <a:rPr lang="en-AU" sz="2800" dirty="0" smtClean="0"/>
              <a:t>&amp;</a:t>
            </a:r>
            <a:endParaRPr lang="en-AU" sz="2800" dirty="0"/>
          </a:p>
          <a:p>
            <a:pPr algn="ctr"/>
            <a:r>
              <a:rPr lang="en-AU" sz="3200" dirty="0"/>
              <a:t>Professor Alex Steele </a:t>
            </a:r>
          </a:p>
          <a:p>
            <a:pPr algn="ctr"/>
            <a:r>
              <a:rPr lang="en-AU" sz="2800" i="1" dirty="0"/>
              <a:t>Associate Dean (Academic)</a:t>
            </a:r>
          </a:p>
          <a:p>
            <a:pPr algn="ctr"/>
            <a:r>
              <a:rPr lang="en-AU" sz="2800" i="1" dirty="0"/>
              <a:t>Faculty of Law</a:t>
            </a:r>
          </a:p>
          <a:p>
            <a:pPr algn="ctr"/>
            <a:r>
              <a:rPr lang="en-AU" sz="2800" i="1" dirty="0"/>
              <a:t>UNSW </a:t>
            </a:r>
          </a:p>
        </p:txBody>
      </p:sp>
    </p:spTree>
    <p:extLst>
      <p:ext uri="{BB962C8B-B14F-4D97-AF65-F5344CB8AC3E}">
        <p14:creationId xmlns:p14="http://schemas.microsoft.com/office/powerpoint/2010/main" val="5127337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977900"/>
            <a:ext cx="7493000" cy="5016758"/>
          </a:xfrm>
          <a:prstGeom prst="rect">
            <a:avLst/>
          </a:prstGeom>
        </p:spPr>
        <p:txBody>
          <a:bodyPr wrap="square">
            <a:spAutoFit/>
          </a:bodyPr>
          <a:lstStyle/>
          <a:p>
            <a:pPr algn="ctr"/>
            <a:r>
              <a:rPr lang="en-AU" sz="3200" dirty="0"/>
              <a:t>National Keynote</a:t>
            </a:r>
          </a:p>
          <a:p>
            <a:pPr algn="ctr"/>
            <a:r>
              <a:rPr lang="en-AU" sz="3200" b="1" dirty="0" smtClean="0"/>
              <a:t>The </a:t>
            </a:r>
            <a:r>
              <a:rPr lang="en-AU" sz="3200" b="1" dirty="0"/>
              <a:t>Individual </a:t>
            </a:r>
            <a:r>
              <a:rPr lang="en-AU" sz="3200" b="1" dirty="0" smtClean="0"/>
              <a:t>level</a:t>
            </a:r>
          </a:p>
          <a:p>
            <a:pPr algn="ctr"/>
            <a:endParaRPr lang="en-AU" sz="3200" dirty="0"/>
          </a:p>
          <a:p>
            <a:pPr algn="ctr"/>
            <a:r>
              <a:rPr lang="en-AU" sz="3200" b="1" dirty="0">
                <a:solidFill>
                  <a:srgbClr val="00B050"/>
                </a:solidFill>
              </a:rPr>
              <a:t>The lived experience of women casual academics, what we can learn from those that teach at </a:t>
            </a:r>
            <a:r>
              <a:rPr lang="en-AU" sz="3200" b="1" dirty="0" smtClean="0">
                <a:solidFill>
                  <a:srgbClr val="00B050"/>
                </a:solidFill>
              </a:rPr>
              <a:t>university</a:t>
            </a:r>
          </a:p>
          <a:p>
            <a:pPr algn="ctr"/>
            <a:endParaRPr lang="en-AU" sz="3200" b="1" dirty="0">
              <a:solidFill>
                <a:srgbClr val="00B050"/>
              </a:solidFill>
            </a:endParaRPr>
          </a:p>
          <a:p>
            <a:pPr algn="ctr"/>
            <a:r>
              <a:rPr lang="en-AU" sz="3200" dirty="0"/>
              <a:t>Gail </a:t>
            </a:r>
            <a:r>
              <a:rPr lang="en-AU" sz="3200" dirty="0" err="1"/>
              <a:t>Crimmins</a:t>
            </a:r>
            <a:endParaRPr lang="en-AU" sz="3200" dirty="0"/>
          </a:p>
          <a:p>
            <a:pPr algn="ctr"/>
            <a:r>
              <a:rPr lang="en-AU" sz="2800" i="1" dirty="0"/>
              <a:t>Associate Lecturer, Communication</a:t>
            </a:r>
          </a:p>
          <a:p>
            <a:pPr algn="ctr"/>
            <a:r>
              <a:rPr lang="en-AU" sz="2800" i="1" dirty="0"/>
              <a:t>University of the Sunshine Coast</a:t>
            </a:r>
            <a:endParaRPr lang="en-AU" sz="2800" i="1" dirty="0">
              <a:effectLst/>
            </a:endParaRPr>
          </a:p>
        </p:txBody>
      </p:sp>
    </p:spTree>
    <p:extLst>
      <p:ext uri="{BB962C8B-B14F-4D97-AF65-F5344CB8AC3E}">
        <p14:creationId xmlns:p14="http://schemas.microsoft.com/office/powerpoint/2010/main" val="12824025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56000"/>
            <a:ext cx="7620000" cy="2616200"/>
          </a:xfrm>
        </p:spPr>
        <p:txBody>
          <a:bodyPr/>
          <a:lstStyle/>
          <a:p>
            <a:pPr algn="ctr">
              <a:buNone/>
            </a:pPr>
            <a:r>
              <a:rPr lang="en-AU" b="1" dirty="0" smtClean="0"/>
              <a:t>Welcome to Country</a:t>
            </a:r>
            <a:endParaRPr lang="en-AU" dirty="0" smtClean="0"/>
          </a:p>
          <a:p>
            <a:pPr algn="ctr">
              <a:buNone/>
            </a:pPr>
            <a:r>
              <a:rPr lang="en-AU" dirty="0" smtClean="0"/>
              <a:t>Uncle </a:t>
            </a:r>
            <a:r>
              <a:rPr lang="en-AU" dirty="0" err="1" smtClean="0"/>
              <a:t>Lex</a:t>
            </a:r>
            <a:r>
              <a:rPr lang="en-AU" dirty="0" smtClean="0"/>
              <a:t> </a:t>
            </a:r>
            <a:r>
              <a:rPr lang="en-AU" dirty="0" err="1" smtClean="0"/>
              <a:t>Dadd</a:t>
            </a:r>
            <a:endParaRPr lang="en-AU" dirty="0" smtClean="0"/>
          </a:p>
          <a:p>
            <a:pPr algn="ctr">
              <a:buNone/>
            </a:pPr>
            <a:r>
              <a:rPr lang="en-AU" i="1" dirty="0" err="1" smtClean="0"/>
              <a:t>Darug</a:t>
            </a:r>
            <a:r>
              <a:rPr lang="en-AU" i="1" dirty="0" smtClean="0"/>
              <a:t> elder and traditional custodian </a:t>
            </a:r>
          </a:p>
          <a:p>
            <a:pPr algn="ctr">
              <a:buNone/>
            </a:pPr>
            <a:r>
              <a:rPr lang="en-AU" i="1" dirty="0" smtClean="0"/>
              <a:t>Elder in Residence, Macquarie University</a:t>
            </a:r>
            <a:endParaRPr lang="en-AU" i="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62000" y="241300"/>
            <a:ext cx="6019800" cy="22650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23338" t="11523" r="40545" b="71807"/>
          <a:stretch/>
        </p:blipFill>
        <p:spPr bwMode="auto">
          <a:xfrm>
            <a:off x="4488273" y="5803900"/>
            <a:ext cx="2671412" cy="77882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544917" y="590034"/>
            <a:ext cx="7886711" cy="4708981"/>
          </a:xfrm>
          <a:prstGeom prst="rect">
            <a:avLst/>
          </a:prstGeom>
        </p:spPr>
        <p:txBody>
          <a:bodyPr wrap="none">
            <a:spAutoFit/>
          </a:bodyPr>
          <a:lstStyle/>
          <a:p>
            <a:pPr algn="ctr"/>
            <a:r>
              <a:rPr lang="en-AU" sz="3600" b="1" dirty="0"/>
              <a:t>The collective </a:t>
            </a:r>
            <a:r>
              <a:rPr lang="en-AU" sz="3600" b="1" dirty="0" smtClean="0"/>
              <a:t>level</a:t>
            </a:r>
          </a:p>
          <a:p>
            <a:pPr algn="ctr"/>
            <a:r>
              <a:rPr lang="en-AU" sz="3200" b="1" dirty="0">
                <a:solidFill>
                  <a:srgbClr val="00B050"/>
                </a:solidFill>
              </a:rPr>
              <a:t>Social Media as a new </a:t>
            </a:r>
            <a:r>
              <a:rPr lang="en-AU" sz="3200" b="1" dirty="0" err="1">
                <a:solidFill>
                  <a:srgbClr val="00B050"/>
                </a:solidFill>
              </a:rPr>
              <a:t>CoP</a:t>
            </a:r>
            <a:r>
              <a:rPr lang="en-AU" sz="3200" b="1" dirty="0">
                <a:solidFill>
                  <a:srgbClr val="00B050"/>
                </a:solidFill>
              </a:rPr>
              <a:t> for sessional staff</a:t>
            </a:r>
          </a:p>
          <a:p>
            <a:pPr algn="ctr"/>
            <a:endParaRPr lang="en-AU" dirty="0" smtClean="0"/>
          </a:p>
          <a:p>
            <a:pPr algn="ctr"/>
            <a:r>
              <a:rPr lang="en-AU" sz="2800" dirty="0" smtClean="0"/>
              <a:t>Panel </a:t>
            </a:r>
            <a:r>
              <a:rPr lang="en-AU" sz="2800" dirty="0"/>
              <a:t>presentation</a:t>
            </a:r>
          </a:p>
          <a:p>
            <a:pPr algn="ctr"/>
            <a:r>
              <a:rPr lang="en-AU" sz="2800" dirty="0"/>
              <a:t>Dr Kate </a:t>
            </a:r>
            <a:r>
              <a:rPr lang="en-AU" sz="2800" dirty="0" smtClean="0"/>
              <a:t>Bowles</a:t>
            </a:r>
          </a:p>
          <a:p>
            <a:pPr algn="ctr"/>
            <a:r>
              <a:rPr lang="en-AU" sz="2800" i="1" dirty="0" smtClean="0"/>
              <a:t> </a:t>
            </a:r>
            <a:r>
              <a:rPr lang="en-AU" sz="2400" i="1" dirty="0"/>
              <a:t>CASA &amp; University of Wollongong</a:t>
            </a:r>
          </a:p>
          <a:p>
            <a:pPr algn="ctr"/>
            <a:r>
              <a:rPr lang="en-AU" sz="2800" dirty="0" smtClean="0"/>
              <a:t>Dr </a:t>
            </a:r>
            <a:r>
              <a:rPr lang="en-AU" sz="2800" dirty="0"/>
              <a:t>Katie </a:t>
            </a:r>
            <a:r>
              <a:rPr lang="en-AU" sz="2800" dirty="0" smtClean="0"/>
              <a:t>Freund </a:t>
            </a:r>
          </a:p>
          <a:p>
            <a:pPr algn="ctr"/>
            <a:r>
              <a:rPr lang="en-AU" sz="2400" dirty="0" smtClean="0"/>
              <a:t>ANU</a:t>
            </a:r>
            <a:endParaRPr lang="en-AU" sz="2400" dirty="0"/>
          </a:p>
          <a:p>
            <a:pPr algn="ctr"/>
            <a:r>
              <a:rPr lang="en-AU" sz="2800" dirty="0"/>
              <a:t>Dr Jen </a:t>
            </a:r>
            <a:r>
              <a:rPr lang="en-AU" sz="2800" dirty="0" err="1"/>
              <a:t>Tsen</a:t>
            </a:r>
            <a:r>
              <a:rPr lang="en-AU" sz="2800" dirty="0"/>
              <a:t> </a:t>
            </a:r>
            <a:r>
              <a:rPr lang="en-AU" sz="2800" dirty="0" smtClean="0"/>
              <a:t>Kwok</a:t>
            </a:r>
          </a:p>
          <a:p>
            <a:pPr algn="ctr"/>
            <a:r>
              <a:rPr lang="en-AU" sz="2800" i="1" dirty="0" err="1" smtClean="0"/>
              <a:t>Uni</a:t>
            </a:r>
            <a:r>
              <a:rPr lang="en-AU" sz="2800" i="1" dirty="0" smtClean="0"/>
              <a:t> </a:t>
            </a:r>
            <a:r>
              <a:rPr lang="en-AU" sz="2800" i="1" dirty="0"/>
              <a:t>casual (via Skype)</a:t>
            </a:r>
          </a:p>
          <a:p>
            <a:endParaRPr lang="en-AU" dirty="0"/>
          </a:p>
        </p:txBody>
      </p:sp>
      <p:sp>
        <p:nvSpPr>
          <p:cNvPr id="3" name="Rectangle 2"/>
          <p:cNvSpPr/>
          <p:nvPr/>
        </p:nvSpPr>
        <p:spPr>
          <a:xfrm rot="19778877">
            <a:off x="4598317" y="4789766"/>
            <a:ext cx="4417080" cy="830997"/>
          </a:xfrm>
          <a:prstGeom prst="rect">
            <a:avLst/>
          </a:prstGeom>
          <a:noFill/>
        </p:spPr>
        <p:txBody>
          <a:bodyPr wrap="square" lIns="91440" tIns="45720" rIns="91440" bIns="45720">
            <a:spAutoFit/>
          </a:bodyPr>
          <a:lstStyle/>
          <a:p>
            <a:pPr algn="ctr"/>
            <a:r>
              <a:rPr lang="en-AU" sz="4800" dirty="0">
                <a:solidFill>
                  <a:schemeClr val="bg1">
                    <a:lumMod val="75000"/>
                  </a:schemeClr>
                </a:solidFill>
              </a:rPr>
              <a:t>#</a:t>
            </a:r>
            <a:r>
              <a:rPr lang="en-AU" sz="4800" dirty="0" err="1">
                <a:solidFill>
                  <a:schemeClr val="bg1">
                    <a:lumMod val="75000"/>
                  </a:schemeClr>
                </a:solidFill>
              </a:rPr>
              <a:t>AdjunctChat</a:t>
            </a:r>
            <a:endParaRPr lang="en-AU" sz="4800" b="1" cap="none" spc="0" dirty="0">
              <a:ln w="18000">
                <a:solidFill>
                  <a:schemeClr val="accent2">
                    <a:satMod val="140000"/>
                  </a:schemeClr>
                </a:solidFill>
                <a:prstDash val="solid"/>
                <a:miter lim="800000"/>
              </a:ln>
              <a:solidFill>
                <a:schemeClr val="bg1">
                  <a:lumMod val="75000"/>
                </a:schemeClr>
              </a:solidFill>
              <a:effectLst>
                <a:outerShdw blurRad="25500" dist="23000" dir="7020000" algn="tl">
                  <a:srgbClr val="000000">
                    <a:alpha val="50000"/>
                  </a:srgbClr>
                </a:outerShdw>
              </a:effectLst>
            </a:endParaRPr>
          </a:p>
        </p:txBody>
      </p:sp>
      <p:sp>
        <p:nvSpPr>
          <p:cNvPr id="4" name="Rectangle 3"/>
          <p:cNvSpPr/>
          <p:nvPr/>
        </p:nvSpPr>
        <p:spPr>
          <a:xfrm rot="20208085">
            <a:off x="1704484" y="5681616"/>
            <a:ext cx="3423630" cy="523220"/>
          </a:xfrm>
          <a:prstGeom prst="rect">
            <a:avLst/>
          </a:prstGeom>
        </p:spPr>
        <p:txBody>
          <a:bodyPr wrap="none">
            <a:spAutoFit/>
          </a:bodyPr>
          <a:lstStyle/>
          <a:p>
            <a:r>
              <a:rPr lang="en-AU" sz="2800" dirty="0">
                <a:solidFill>
                  <a:schemeClr val="bg1">
                    <a:lumMod val="75000"/>
                  </a:schemeClr>
                </a:solidFill>
              </a:rPr>
              <a:t>adjunct.chronicle.com</a:t>
            </a:r>
          </a:p>
        </p:txBody>
      </p:sp>
      <p:pic>
        <p:nvPicPr>
          <p:cNvPr id="3074" name="Picture 2" descr="https://pbs.twimg.com/profile_images/1258248647/unicasual_big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7" y="4714500"/>
            <a:ext cx="1185863" cy="118586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001" y="3098036"/>
            <a:ext cx="1095367" cy="890527"/>
          </a:xfrm>
          <a:prstGeom prst="rect">
            <a:avLst/>
          </a:prstGeom>
        </p:spPr>
      </p:pic>
    </p:spTree>
    <p:extLst>
      <p:ext uri="{BB962C8B-B14F-4D97-AF65-F5344CB8AC3E}">
        <p14:creationId xmlns:p14="http://schemas.microsoft.com/office/powerpoint/2010/main" val="1924914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ernational Journal for Academic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1" y="2707467"/>
            <a:ext cx="2743200" cy="38903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9400" y="316328"/>
            <a:ext cx="7543800" cy="5386090"/>
          </a:xfrm>
          <a:prstGeom prst="rect">
            <a:avLst/>
          </a:prstGeom>
        </p:spPr>
        <p:txBody>
          <a:bodyPr wrap="square">
            <a:spAutoFit/>
          </a:bodyPr>
          <a:lstStyle/>
          <a:p>
            <a:r>
              <a:rPr lang="en-US" sz="2800" dirty="0"/>
              <a:t>International Journal for Academic </a:t>
            </a:r>
            <a:r>
              <a:rPr lang="en-US" sz="2800" dirty="0" smtClean="0"/>
              <a:t>Development</a:t>
            </a:r>
          </a:p>
          <a:p>
            <a:endParaRPr lang="en-US" sz="2800" dirty="0"/>
          </a:p>
          <a:p>
            <a:r>
              <a:rPr lang="en-US" sz="2800" dirty="0"/>
              <a:t>CALL FOR PAPERS | Special Issue </a:t>
            </a:r>
            <a:r>
              <a:rPr lang="en-US" sz="2800" dirty="0" smtClean="0"/>
              <a:t>(2017)</a:t>
            </a:r>
            <a:endParaRPr lang="en-AU" sz="2800" dirty="0"/>
          </a:p>
          <a:p>
            <a:r>
              <a:rPr lang="en-US" sz="2800" dirty="0"/>
              <a:t> </a:t>
            </a:r>
            <a:endParaRPr lang="en-AU" sz="2800" dirty="0"/>
          </a:p>
          <a:p>
            <a:r>
              <a:rPr lang="en-GB" sz="2800" b="1" dirty="0"/>
              <a:t>Quality learning and teaching with sessional/adjunct/casual teachers</a:t>
            </a:r>
            <a:r>
              <a:rPr lang="en-GB" sz="2800" b="1" dirty="0" smtClean="0"/>
              <a:t>:</a:t>
            </a:r>
          </a:p>
          <a:p>
            <a:r>
              <a:rPr lang="en-GB" sz="2800" b="1" dirty="0" smtClean="0"/>
              <a:t>Systematising </a:t>
            </a:r>
            <a:r>
              <a:rPr lang="en-GB" sz="2800" b="1" dirty="0"/>
              <a:t>good practice </a:t>
            </a:r>
            <a:r>
              <a:rPr lang="en-GB" sz="2800" b="1" dirty="0" smtClean="0"/>
              <a:t>for</a:t>
            </a:r>
          </a:p>
          <a:p>
            <a:r>
              <a:rPr lang="en-GB" sz="2800" b="1" dirty="0" smtClean="0"/>
              <a:t>academic </a:t>
            </a:r>
            <a:r>
              <a:rPr lang="en-GB" sz="2800" b="1" dirty="0"/>
              <a:t>development </a:t>
            </a:r>
            <a:endParaRPr lang="en-AU" sz="2800" dirty="0"/>
          </a:p>
          <a:p>
            <a:endParaRPr lang="en-GB" sz="2800" dirty="0"/>
          </a:p>
          <a:p>
            <a:r>
              <a:rPr lang="en-AU" sz="2800" b="1" dirty="0"/>
              <a:t>Dr Kathryn Sutherland, </a:t>
            </a:r>
            <a:endParaRPr lang="en-AU" sz="2800" b="1" dirty="0" smtClean="0"/>
          </a:p>
          <a:p>
            <a:r>
              <a:rPr lang="en-AU" sz="2800" b="1" dirty="0" smtClean="0"/>
              <a:t>Co-Editor</a:t>
            </a:r>
            <a:endParaRPr lang="en-AU" sz="2800" dirty="0"/>
          </a:p>
          <a:p>
            <a:endParaRPr lang="en-US" dirty="0" smtClean="0"/>
          </a:p>
          <a:p>
            <a:endParaRPr lang="en-AU" dirty="0"/>
          </a:p>
        </p:txBody>
      </p:sp>
    </p:spTree>
    <p:extLst>
      <p:ext uri="{BB962C8B-B14F-4D97-AF65-F5344CB8AC3E}">
        <p14:creationId xmlns:p14="http://schemas.microsoft.com/office/powerpoint/2010/main" val="28847806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640140"/>
            <a:ext cx="8369300" cy="5386090"/>
          </a:xfrm>
          <a:prstGeom prst="rect">
            <a:avLst/>
          </a:prstGeom>
        </p:spPr>
        <p:txBody>
          <a:bodyPr wrap="square">
            <a:spAutoFit/>
          </a:bodyPr>
          <a:lstStyle/>
          <a:p>
            <a:pPr algn="ctr"/>
            <a:r>
              <a:rPr lang="en-AU" sz="2800" b="1" i="1" dirty="0">
                <a:solidFill>
                  <a:srgbClr val="00B050"/>
                </a:solidFill>
              </a:rPr>
              <a:t>Good learning and teaching practice with sessional staff</a:t>
            </a:r>
            <a:endParaRPr lang="en-AU" sz="2800" dirty="0">
              <a:solidFill>
                <a:srgbClr val="00B050"/>
              </a:solidFill>
            </a:endParaRPr>
          </a:p>
          <a:p>
            <a:pPr algn="ctr"/>
            <a:r>
              <a:rPr lang="en-AU" sz="2800" b="1" dirty="0" smtClean="0">
                <a:solidFill>
                  <a:srgbClr val="00B050"/>
                </a:solidFill>
              </a:rPr>
              <a:t>Q </a:t>
            </a:r>
            <a:r>
              <a:rPr lang="en-AU" sz="2800" b="1" dirty="0">
                <a:solidFill>
                  <a:srgbClr val="00B050"/>
                </a:solidFill>
              </a:rPr>
              <a:t>&amp; A </a:t>
            </a:r>
            <a:r>
              <a:rPr lang="en-AU" sz="2800" b="1" dirty="0" smtClean="0">
                <a:solidFill>
                  <a:srgbClr val="00B050"/>
                </a:solidFill>
              </a:rPr>
              <a:t>Panel </a:t>
            </a:r>
            <a:endParaRPr lang="en-AU" sz="2800" b="1" dirty="0">
              <a:solidFill>
                <a:srgbClr val="00B050"/>
              </a:solidFill>
            </a:endParaRPr>
          </a:p>
          <a:p>
            <a:pPr algn="ctr"/>
            <a:r>
              <a:rPr lang="en-AU" sz="2800" dirty="0" smtClean="0"/>
              <a:t>Dr </a:t>
            </a:r>
            <a:r>
              <a:rPr lang="en-AU" sz="2800" dirty="0"/>
              <a:t>Beth </a:t>
            </a:r>
            <a:r>
              <a:rPr lang="en-AU" sz="2800" dirty="0" smtClean="0"/>
              <a:t>Beckmann </a:t>
            </a:r>
          </a:p>
          <a:p>
            <a:pPr algn="ctr"/>
            <a:r>
              <a:rPr lang="en-AU" sz="2400" i="1" dirty="0" smtClean="0"/>
              <a:t>OLT National Teaching Fellow, ANU</a:t>
            </a:r>
            <a:endParaRPr lang="en-AU" sz="2400" i="1" dirty="0"/>
          </a:p>
          <a:p>
            <a:pPr algn="ctr"/>
            <a:r>
              <a:rPr lang="en-AU" sz="2800" dirty="0"/>
              <a:t>Dr Karen </a:t>
            </a:r>
            <a:r>
              <a:rPr lang="en-AU" sz="2800" dirty="0" err="1" smtClean="0"/>
              <a:t>Treloar</a:t>
            </a:r>
            <a:r>
              <a:rPr lang="en-AU" sz="2800" dirty="0" smtClean="0"/>
              <a:t> </a:t>
            </a:r>
          </a:p>
          <a:p>
            <a:pPr algn="ctr"/>
            <a:r>
              <a:rPr lang="en-AU" sz="2400" i="1" dirty="0" smtClean="0"/>
              <a:t>Director </a:t>
            </a:r>
            <a:r>
              <a:rPr lang="en-AU" sz="2400" i="1" dirty="0"/>
              <a:t>Regulation and Review, TEQSA</a:t>
            </a:r>
          </a:p>
          <a:p>
            <a:pPr algn="ctr"/>
            <a:r>
              <a:rPr lang="en-AU" sz="2800" dirty="0"/>
              <a:t>Trish </a:t>
            </a:r>
            <a:r>
              <a:rPr lang="en-AU" sz="2800" dirty="0" err="1" smtClean="0"/>
              <a:t>Treagus</a:t>
            </a:r>
            <a:r>
              <a:rPr lang="en-AU" sz="2800" dirty="0" smtClean="0"/>
              <a:t> </a:t>
            </a:r>
          </a:p>
          <a:p>
            <a:pPr algn="ctr"/>
            <a:r>
              <a:rPr lang="en-AU" sz="2400" i="1" dirty="0" smtClean="0"/>
              <a:t>Director </a:t>
            </a:r>
            <a:r>
              <a:rPr lang="en-AU" sz="2400" i="1" dirty="0"/>
              <a:t>for Awards and Networks, OLT </a:t>
            </a:r>
          </a:p>
          <a:p>
            <a:pPr algn="ctr"/>
            <a:r>
              <a:rPr lang="en-AU" sz="2800" dirty="0"/>
              <a:t>Carolyn Barker, </a:t>
            </a:r>
            <a:r>
              <a:rPr lang="en-AU" sz="2800" dirty="0" smtClean="0"/>
              <a:t>AM </a:t>
            </a:r>
          </a:p>
          <a:p>
            <a:pPr algn="ctr"/>
            <a:r>
              <a:rPr lang="en-AU" sz="2400" i="1" dirty="0" smtClean="0"/>
              <a:t>CEO</a:t>
            </a:r>
            <a:r>
              <a:rPr lang="en-AU" sz="2400" i="1" dirty="0"/>
              <a:t>, Endeavour Learning Group</a:t>
            </a:r>
          </a:p>
          <a:p>
            <a:pPr algn="ctr"/>
            <a:r>
              <a:rPr lang="en-AU" sz="2800" dirty="0" smtClean="0">
                <a:effectLst/>
              </a:rPr>
              <a:t>Sarah Yu, </a:t>
            </a:r>
          </a:p>
          <a:p>
            <a:pPr algn="ctr"/>
            <a:r>
              <a:rPr lang="en-AU" sz="2400" i="1" dirty="0" smtClean="0"/>
              <a:t>Sessional </a:t>
            </a:r>
            <a:r>
              <a:rPr lang="en-AU" sz="2400" i="1" dirty="0"/>
              <a:t>Staff </a:t>
            </a:r>
            <a:r>
              <a:rPr lang="en-AU" sz="2400" i="1" dirty="0" smtClean="0"/>
              <a:t>respondent, University of Canberra</a:t>
            </a:r>
            <a:endParaRPr lang="en-AU" sz="2800" dirty="0">
              <a:effectLst/>
            </a:endParaRPr>
          </a:p>
        </p:txBody>
      </p:sp>
    </p:spTree>
    <p:extLst>
      <p:ext uri="{BB962C8B-B14F-4D97-AF65-F5344CB8AC3E}">
        <p14:creationId xmlns:p14="http://schemas.microsoft.com/office/powerpoint/2010/main" val="41140667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39800"/>
            <a:ext cx="7823200" cy="1754326"/>
          </a:xfrm>
          <a:prstGeom prst="rect">
            <a:avLst/>
          </a:prstGeom>
        </p:spPr>
        <p:txBody>
          <a:bodyPr wrap="square">
            <a:spAutoFit/>
          </a:bodyPr>
          <a:lstStyle/>
          <a:p>
            <a:pPr algn="ctr"/>
            <a:r>
              <a:rPr lang="en-AU" sz="3600" b="1" i="1" dirty="0" smtClean="0">
                <a:solidFill>
                  <a:srgbClr val="00B050"/>
                </a:solidFill>
              </a:rPr>
              <a:t>BLASST </a:t>
            </a:r>
            <a:r>
              <a:rPr lang="en-AU" sz="3600" b="1" i="1" dirty="0">
                <a:solidFill>
                  <a:srgbClr val="00B050"/>
                </a:solidFill>
              </a:rPr>
              <a:t>National Good Practice Awards </a:t>
            </a:r>
            <a:endParaRPr lang="en-AU" sz="3600" b="1" i="1" dirty="0" smtClean="0">
              <a:solidFill>
                <a:srgbClr val="00B050"/>
              </a:solidFill>
            </a:endParaRPr>
          </a:p>
          <a:p>
            <a:pPr algn="ctr"/>
            <a:endParaRPr lang="en-AU" sz="3600" b="1" i="1" dirty="0" smtClean="0">
              <a:solidFill>
                <a:srgbClr val="00B050"/>
              </a:solidFill>
            </a:endParaRPr>
          </a:p>
          <a:p>
            <a:pPr algn="ctr"/>
            <a:r>
              <a:rPr lang="en-AU" sz="3600" b="1" i="1" dirty="0" smtClean="0">
                <a:solidFill>
                  <a:srgbClr val="00B050"/>
                </a:solidFill>
              </a:rPr>
              <a:t>Presentation of finalists</a:t>
            </a:r>
            <a:endParaRPr lang="en-AU" sz="3600" dirty="0">
              <a:solidFill>
                <a:srgbClr val="00B050"/>
              </a:solidFill>
            </a:endParaRPr>
          </a:p>
        </p:txBody>
      </p:sp>
      <p:pic>
        <p:nvPicPr>
          <p:cNvPr id="4" name="Picture 3"/>
          <p:cNvPicPr/>
          <p:nvPr/>
        </p:nvPicPr>
        <p:blipFill rotWithShape="1">
          <a:blip r:embed="rId2"/>
          <a:srcRect l="18862" t="34055" r="66713" b="44134"/>
          <a:stretch/>
        </p:blipFill>
        <p:spPr bwMode="auto">
          <a:xfrm>
            <a:off x="3225800" y="3175000"/>
            <a:ext cx="2348865" cy="2077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29287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yourextrahand.com/wp-content/uploads/2012/02/Time-to-Evalu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100" y="3225800"/>
            <a:ext cx="3590925"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9000" y="1289566"/>
            <a:ext cx="6223000" cy="923330"/>
          </a:xfrm>
          <a:prstGeom prst="rect">
            <a:avLst/>
          </a:prstGeom>
          <a:noFill/>
        </p:spPr>
        <p:txBody>
          <a:bodyPr wrap="square" rtlCol="0">
            <a:spAutoFit/>
          </a:bodyPr>
          <a:lstStyle/>
          <a:p>
            <a:r>
              <a:rPr lang="en-AU" sz="5400" b="1" dirty="0" smtClean="0">
                <a:solidFill>
                  <a:srgbClr val="00B050"/>
                </a:solidFill>
              </a:rPr>
              <a:t>Thank you</a:t>
            </a:r>
            <a:endParaRPr lang="en-AU" sz="5400" b="1" dirty="0">
              <a:solidFill>
                <a:srgbClr val="00B050"/>
              </a:solidFill>
            </a:endParaRPr>
          </a:p>
        </p:txBody>
      </p:sp>
      <p:sp>
        <p:nvSpPr>
          <p:cNvPr id="3" name="Rectangle 2"/>
          <p:cNvSpPr/>
          <p:nvPr/>
        </p:nvSpPr>
        <p:spPr>
          <a:xfrm>
            <a:off x="2889250" y="6280150"/>
            <a:ext cx="5565775" cy="369332"/>
          </a:xfrm>
          <a:prstGeom prst="rect">
            <a:avLst/>
          </a:prstGeom>
        </p:spPr>
        <p:txBody>
          <a:bodyPr wrap="square">
            <a:spAutoFit/>
          </a:bodyPr>
          <a:lstStyle/>
          <a:p>
            <a:r>
              <a:rPr lang="en-AU" dirty="0">
                <a:solidFill>
                  <a:schemeClr val="bg1">
                    <a:lumMod val="50000"/>
                  </a:schemeClr>
                </a:solidFill>
              </a:rPr>
              <a:t>http://www.yourextrahand.com/bookkeeping-evaluation/</a:t>
            </a:r>
          </a:p>
        </p:txBody>
      </p:sp>
    </p:spTree>
    <p:extLst>
      <p:ext uri="{BB962C8B-B14F-4D97-AF65-F5344CB8AC3E}">
        <p14:creationId xmlns:p14="http://schemas.microsoft.com/office/powerpoint/2010/main" val="29993743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55" y="4711380"/>
            <a:ext cx="8229600" cy="1143000"/>
          </a:xfrm>
        </p:spPr>
        <p:txBody>
          <a:bodyPr>
            <a:normAutofit/>
          </a:bodyPr>
          <a:lstStyle/>
          <a:p>
            <a:pPr algn="ctr"/>
            <a:r>
              <a:rPr lang="en-US" sz="1800" dirty="0" smtClean="0">
                <a:solidFill>
                  <a:srgbClr val="0000FF"/>
                </a:solidFill>
              </a:rPr>
              <a:t>For more information about Australian Learning and Teaching Fellows</a:t>
            </a:r>
            <a:r>
              <a:rPr lang="en-US" sz="1800" dirty="0">
                <a:solidFill>
                  <a:srgbClr val="0000FF"/>
                </a:solidFill>
              </a:rPr>
              <a:t> </a:t>
            </a:r>
            <a:r>
              <a:rPr lang="en-US" sz="1800" dirty="0" smtClean="0">
                <a:solidFill>
                  <a:srgbClr val="0000FF"/>
                </a:solidFill>
              </a:rPr>
              <a:t>please visit visit </a:t>
            </a:r>
            <a:r>
              <a:rPr lang="en-US" sz="1800" dirty="0" smtClean="0">
                <a:solidFill>
                  <a:srgbClr val="0000FF"/>
                </a:solidFill>
                <a:hlinkClick r:id="rId3"/>
              </a:rPr>
              <a:t>www.altf.org</a:t>
            </a:r>
            <a:r>
              <a:rPr lang="en-US" sz="1800" dirty="0" smtClean="0">
                <a:solidFill>
                  <a:srgbClr val="0000FF"/>
                </a:solidFill>
              </a:rPr>
              <a:t> </a:t>
            </a:r>
            <a:endParaRPr lang="en-US" sz="1800" dirty="0">
              <a:solidFill>
                <a:srgbClr val="0000FF"/>
              </a:solidFill>
            </a:endParaRPr>
          </a:p>
        </p:txBody>
      </p:sp>
      <p:sp>
        <p:nvSpPr>
          <p:cNvPr id="5" name="Title 1"/>
          <p:cNvSpPr txBox="1">
            <a:spLocks/>
          </p:cNvSpPr>
          <p:nvPr/>
        </p:nvSpPr>
        <p:spPr>
          <a:xfrm>
            <a:off x="186055" y="368300"/>
            <a:ext cx="8229600" cy="2068504"/>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smtClean="0"/>
          </a:p>
          <a:p>
            <a:r>
              <a:rPr lang="en-US" sz="3600" dirty="0" smtClean="0"/>
              <a:t>Dr Marina Harvey</a:t>
            </a:r>
          </a:p>
          <a:p>
            <a:r>
              <a:rPr lang="en-US" sz="3600" dirty="0" smtClean="0"/>
              <a:t>2014 OLT National Teaching Fellow</a:t>
            </a:r>
          </a:p>
          <a:p>
            <a:r>
              <a:rPr lang="en-US" sz="3600" dirty="0" smtClean="0"/>
              <a:t>Macquarie University</a:t>
            </a:r>
          </a:p>
          <a:p>
            <a:r>
              <a:rPr lang="en-US" sz="3600" dirty="0" smtClean="0">
                <a:hlinkClick r:id="rId4"/>
              </a:rPr>
              <a:t>marina.harvey@mq.edu.au</a:t>
            </a:r>
            <a:endParaRPr lang="en-US" sz="3600" dirty="0" smtClean="0"/>
          </a:p>
          <a:p>
            <a:r>
              <a:rPr lang="en-US" sz="3600" dirty="0" smtClean="0">
                <a:hlinkClick r:id="rId5"/>
              </a:rPr>
              <a:t>blasstspeak@gmail.com</a:t>
            </a:r>
            <a:endParaRPr lang="en-US" sz="3600" dirty="0" smtClean="0"/>
          </a:p>
          <a:p>
            <a:r>
              <a:rPr lang="en-US" sz="3600" dirty="0" smtClean="0"/>
              <a:t>blasst.edu.au </a:t>
            </a:r>
            <a:endParaRPr lang="en-US" sz="3600" dirty="0"/>
          </a:p>
        </p:txBody>
      </p:sp>
      <p:sp>
        <p:nvSpPr>
          <p:cNvPr id="7" name="Content Placeholder 2"/>
          <p:cNvSpPr>
            <a:spLocks noGrp="1"/>
          </p:cNvSpPr>
          <p:nvPr>
            <p:ph idx="1"/>
          </p:nvPr>
        </p:nvSpPr>
        <p:spPr>
          <a:xfrm>
            <a:off x="186055" y="5854380"/>
            <a:ext cx="8229600" cy="1003620"/>
          </a:xfrm>
        </p:spPr>
        <p:txBody>
          <a:bodyPr>
            <a:normAutofit fontScale="85000" lnSpcReduction="10000"/>
          </a:bodyPr>
          <a:lstStyle/>
          <a:p>
            <a:pPr marL="0" indent="0" algn="ctr">
              <a:buNone/>
            </a:pPr>
            <a:r>
              <a:rPr lang="en-US" sz="2000" dirty="0" smtClean="0">
                <a:latin typeface="+mj-lt"/>
              </a:rPr>
              <a:t>Support for this Fellowship has been provided by the Australian Government’s Office for Learning and Teaching. The views expressed in this publication do not necessarily reflect the views of the Australian Government Office for Learning and Teaching.</a:t>
            </a:r>
            <a:endParaRPr lang="en-US" sz="2000" dirty="0">
              <a:latin typeface="+mj-lt"/>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069" y="2436804"/>
            <a:ext cx="7759511" cy="1562100"/>
          </a:xfrm>
          <a:prstGeom prst="rect">
            <a:avLst/>
          </a:prstGeom>
        </p:spPr>
      </p:pic>
    </p:spTree>
    <p:extLst>
      <p:ext uri="{BB962C8B-B14F-4D97-AF65-F5344CB8AC3E}">
        <p14:creationId xmlns:p14="http://schemas.microsoft.com/office/powerpoint/2010/main" val="1521357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B050"/>
                </a:solidFill>
              </a:rPr>
              <a:t>Welcome to the summit</a:t>
            </a:r>
            <a:endParaRPr lang="en-AU" dirty="0">
              <a:solidFill>
                <a:srgbClr val="00B050"/>
              </a:solidFill>
            </a:endParaRPr>
          </a:p>
        </p:txBody>
      </p:sp>
      <p:sp>
        <p:nvSpPr>
          <p:cNvPr id="3" name="Content Placeholder 2"/>
          <p:cNvSpPr>
            <a:spLocks noGrp="1"/>
          </p:cNvSpPr>
          <p:nvPr>
            <p:ph idx="1"/>
          </p:nvPr>
        </p:nvSpPr>
        <p:spPr/>
        <p:txBody>
          <a:bodyPr/>
          <a:lstStyle/>
          <a:p>
            <a:endParaRPr lang="en-AU" i="1" dirty="0" smtClean="0"/>
          </a:p>
          <a:p>
            <a:r>
              <a:rPr lang="en-AU" i="1" dirty="0" smtClean="0"/>
              <a:t>I would like to acknowledge the traditional owners – the </a:t>
            </a:r>
            <a:r>
              <a:rPr lang="en-AU" i="1" dirty="0" err="1" smtClean="0"/>
              <a:t>Dharug</a:t>
            </a:r>
            <a:r>
              <a:rPr lang="en-AU" i="1" dirty="0" smtClean="0"/>
              <a:t> people – and pay my respect to Elders past and present.</a:t>
            </a:r>
          </a:p>
          <a:p>
            <a:endParaRPr lang="en-AU" i="1" dirty="0" smtClean="0"/>
          </a:p>
          <a:p>
            <a:endParaRPr lang="en-AU" i="1" dirty="0" smtClean="0"/>
          </a:p>
          <a:p>
            <a:r>
              <a:rPr lang="en-AU" i="1" dirty="0" smtClean="0"/>
              <a:t>Support for this summit has been provided by the Australian Government Office for Learning and Teaching. The views expressed in this activity do not necessarily reflect the views of the Australian Government Office for Learning and Teaching.</a:t>
            </a:r>
            <a:endParaRPr lang="en-AU" dirty="0" smtClean="0"/>
          </a:p>
          <a:p>
            <a:endParaRPr lang="en-AU"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84579" y="1944863"/>
            <a:ext cx="6907056" cy="24784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2800" i="1" dirty="0" smtClean="0">
                <a:solidFill>
                  <a:srgbClr val="00B050"/>
                </a:solidFill>
              </a:rPr>
              <a:t>The role of the BLASST Framework for systematising and rewarding good practice </a:t>
            </a:r>
            <a:endParaRPr lang="en-AU" sz="2800" dirty="0" smtClean="0">
              <a:solidFill>
                <a:srgbClr val="00B050"/>
              </a:solidFill>
            </a:endParaRPr>
          </a:p>
          <a:p>
            <a:endParaRPr lang="en-US" sz="2800" dirty="0" smtClean="0"/>
          </a:p>
          <a:p>
            <a:r>
              <a:rPr lang="en-US" sz="2000" b="1" dirty="0" smtClean="0"/>
              <a:t>Marina Harvey , Macquarie University</a:t>
            </a:r>
            <a:endParaRPr lang="en-US" sz="2000" dirty="0"/>
          </a:p>
        </p:txBody>
      </p:sp>
    </p:spTree>
    <p:extLst>
      <p:ext uri="{BB962C8B-B14F-4D97-AF65-F5344CB8AC3E}">
        <p14:creationId xmlns:p14="http://schemas.microsoft.com/office/powerpoint/2010/main" val="42603641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36600"/>
            <a:ext cx="7620000" cy="1143000"/>
          </a:xfrm>
        </p:spPr>
        <p:txBody>
          <a:bodyPr/>
          <a:lstStyle/>
          <a:p>
            <a:pPr marL="0" indent="0"/>
            <a:r>
              <a:rPr lang="en-US" sz="2400" b="1" i="1" dirty="0" smtClean="0">
                <a:solidFill>
                  <a:srgbClr val="C00000"/>
                </a:solidFill>
              </a:rPr>
              <a:t/>
            </a:r>
            <a:br>
              <a:rPr lang="en-US" sz="2400" b="1" i="1" dirty="0" smtClean="0">
                <a:solidFill>
                  <a:srgbClr val="C00000"/>
                </a:solidFill>
              </a:rPr>
            </a:br>
            <a:r>
              <a:rPr lang="en-US" sz="2400" b="1" i="1" dirty="0" err="1" smtClean="0">
                <a:solidFill>
                  <a:srgbClr val="00B050"/>
                </a:solidFill>
              </a:rPr>
              <a:t>Sess</a:t>
            </a:r>
            <a:r>
              <a:rPr lang="en-US" sz="2400" b="1" i="1" dirty="0" err="1" smtClean="0">
                <a:solidFill>
                  <a:srgbClr val="00B050"/>
                </a:solidFill>
                <a:sym typeface="Symbol"/>
              </a:rPr>
              <a:t>·</a:t>
            </a:r>
            <a:r>
              <a:rPr lang="en-US" sz="2400" b="1" i="1" dirty="0" err="1" smtClean="0">
                <a:solidFill>
                  <a:srgbClr val="00B050"/>
                </a:solidFill>
              </a:rPr>
              <a:t>ion</a:t>
            </a:r>
            <a:r>
              <a:rPr lang="en-US" sz="2400" b="1" i="1" dirty="0" err="1" smtClean="0">
                <a:solidFill>
                  <a:srgbClr val="00B050"/>
                </a:solidFill>
                <a:sym typeface="Symbol"/>
              </a:rPr>
              <a:t>·al</a:t>
            </a:r>
            <a:r>
              <a:rPr lang="en-US" sz="2400" b="1" i="1" dirty="0" smtClean="0">
                <a:solidFill>
                  <a:srgbClr val="00B050"/>
                </a:solidFill>
                <a:sym typeface="Symbol"/>
              </a:rPr>
              <a:t> Staff </a:t>
            </a:r>
            <a:r>
              <a:rPr lang="en-US" sz="2400" i="1" dirty="0" smtClean="0">
                <a:solidFill>
                  <a:schemeClr val="tx1">
                    <a:lumMod val="50000"/>
                    <a:lumOff val="50000"/>
                  </a:schemeClr>
                </a:solidFill>
                <a:sym typeface="Symbol"/>
              </a:rPr>
              <a:t>/</a:t>
            </a:r>
            <a:r>
              <a:rPr lang="vi-VN" sz="2400" i="1" dirty="0" smtClean="0">
                <a:solidFill>
                  <a:schemeClr val="tx1">
                    <a:lumMod val="50000"/>
                    <a:lumOff val="50000"/>
                  </a:schemeClr>
                </a:solidFill>
              </a:rPr>
              <a:t>sessional stǽf</a:t>
            </a:r>
            <a:r>
              <a:rPr lang="en-US" sz="2400" i="1" dirty="0" smtClean="0">
                <a:solidFill>
                  <a:schemeClr val="tx1">
                    <a:lumMod val="50000"/>
                    <a:lumOff val="50000"/>
                  </a:schemeClr>
                </a:solidFill>
              </a:rPr>
              <a:t>/</a:t>
            </a:r>
            <a:r>
              <a:rPr lang="vi-VN" sz="2400" i="1" dirty="0" smtClean="0">
                <a:solidFill>
                  <a:schemeClr val="tx1">
                    <a:lumMod val="50000"/>
                    <a:lumOff val="50000"/>
                  </a:schemeClr>
                </a:solidFill>
              </a:rPr>
              <a:t> </a:t>
            </a:r>
            <a:r>
              <a:rPr lang="en-US" sz="2400" b="1" i="1" dirty="0" smtClean="0">
                <a:solidFill>
                  <a:schemeClr val="tx1">
                    <a:lumMod val="50000"/>
                    <a:lumOff val="50000"/>
                  </a:schemeClr>
                </a:solidFill>
              </a:rPr>
              <a:t>noun. </a:t>
            </a:r>
            <a:br>
              <a:rPr lang="en-US" sz="2400" b="1" i="1" dirty="0" smtClean="0">
                <a:solidFill>
                  <a:schemeClr val="tx1">
                    <a:lumMod val="50000"/>
                    <a:lumOff val="50000"/>
                  </a:schemeClr>
                </a:solidFill>
              </a:rPr>
            </a:br>
            <a:r>
              <a:rPr lang="en-AU" sz="2400" i="1" dirty="0" smtClean="0">
                <a:solidFill>
                  <a:schemeClr val="tx1">
                    <a:lumMod val="50000"/>
                    <a:lumOff val="50000"/>
                  </a:schemeClr>
                </a:solidFill>
              </a:rPr>
              <a:t> Any teachers in higher education employed on a casual, short-term contract, or  sessional basis. This may include lecturers, tutors, unit, program and subject convenors, demonstrators, and markers       </a:t>
            </a:r>
            <a:r>
              <a:rPr lang="en-AU" sz="2400" dirty="0" smtClean="0">
                <a:solidFill>
                  <a:schemeClr val="tx1">
                    <a:lumMod val="50000"/>
                    <a:lumOff val="50000"/>
                  </a:schemeClr>
                </a:solidFill>
              </a:rPr>
              <a:t>(BLASST.edu.au)</a:t>
            </a:r>
            <a:r>
              <a:rPr lang="en-AU" sz="2400" i="1" dirty="0" smtClean="0">
                <a:solidFill>
                  <a:schemeClr val="tx1">
                    <a:lumMod val="50000"/>
                    <a:lumOff val="50000"/>
                  </a:schemeClr>
                </a:solidFill>
              </a:rPr>
              <a:t/>
            </a:r>
            <a:br>
              <a:rPr lang="en-AU" sz="2400" i="1" dirty="0" smtClean="0">
                <a:solidFill>
                  <a:schemeClr val="tx1">
                    <a:lumMod val="50000"/>
                    <a:lumOff val="50000"/>
                  </a:schemeClr>
                </a:solidFill>
              </a:rPr>
            </a:br>
            <a:r>
              <a:rPr lang="en-US" sz="2400" b="1" i="1" dirty="0" smtClean="0">
                <a:solidFill>
                  <a:schemeClr val="tx1">
                    <a:lumMod val="50000"/>
                    <a:lumOff val="50000"/>
                  </a:schemeClr>
                </a:solidFill>
              </a:rPr>
              <a:t/>
            </a:r>
            <a:br>
              <a:rPr lang="en-US" sz="2400" b="1" i="1" dirty="0" smtClean="0">
                <a:solidFill>
                  <a:schemeClr val="tx1">
                    <a:lumMod val="50000"/>
                    <a:lumOff val="50000"/>
                  </a:schemeClr>
                </a:solidFill>
              </a:rPr>
            </a:br>
            <a:endParaRPr lang="en-US" sz="2400" dirty="0"/>
          </a:p>
        </p:txBody>
      </p:sp>
      <p:sp>
        <p:nvSpPr>
          <p:cNvPr id="6" name="Content Placeholder 5"/>
          <p:cNvSpPr>
            <a:spLocks noGrp="1"/>
          </p:cNvSpPr>
          <p:nvPr>
            <p:ph sz="half" idx="2"/>
          </p:nvPr>
        </p:nvSpPr>
        <p:spPr>
          <a:xfrm>
            <a:off x="698500" y="2603500"/>
            <a:ext cx="3657600" cy="3784600"/>
          </a:xfrm>
        </p:spPr>
        <p:txBody>
          <a:bodyPr>
            <a:normAutofit/>
          </a:bodyPr>
          <a:lstStyle/>
          <a:p>
            <a:pPr algn="r"/>
            <a:r>
              <a:rPr lang="en-AU" dirty="0" smtClean="0"/>
              <a:t>The majority of teaching in Australian universities is now provided by sessional staff </a:t>
            </a:r>
            <a:r>
              <a:rPr lang="en-AU" sz="2000" dirty="0" smtClean="0"/>
              <a:t>(May et al. 2013) </a:t>
            </a:r>
            <a:endParaRPr lang="en-AU" sz="2000" i="1" dirty="0" smtClean="0"/>
          </a:p>
          <a:p>
            <a:pPr algn="r"/>
            <a:r>
              <a:rPr lang="en-AU" dirty="0"/>
              <a:t>Relying on FTE calculations, sessional staff </a:t>
            </a:r>
            <a:r>
              <a:rPr lang="en-AU" dirty="0" smtClean="0"/>
              <a:t>have </a:t>
            </a:r>
            <a:r>
              <a:rPr lang="en-AU" dirty="0"/>
              <a:t>grown by 81</a:t>
            </a:r>
            <a:r>
              <a:rPr lang="en-AU" dirty="0" smtClean="0"/>
              <a:t>% </a:t>
            </a:r>
          </a:p>
          <a:p>
            <a:pPr algn="r"/>
            <a:r>
              <a:rPr lang="en-AU" sz="2000" dirty="0" smtClean="0"/>
              <a:t>(</a:t>
            </a:r>
            <a:r>
              <a:rPr lang="en-AU" sz="2000" dirty="0" err="1" smtClean="0"/>
              <a:t>Larkins</a:t>
            </a:r>
            <a:r>
              <a:rPr lang="en-AU" sz="2000" dirty="0" smtClean="0"/>
              <a:t>, 2011)</a:t>
            </a:r>
            <a:endParaRPr lang="en-US" dirty="0"/>
          </a:p>
        </p:txBody>
      </p:sp>
      <p:pic>
        <p:nvPicPr>
          <p:cNvPr id="1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94378" y="3181171"/>
            <a:ext cx="2908044" cy="193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4979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2438400" cy="1143000"/>
          </a:xfrm>
        </p:spPr>
        <p:txBody>
          <a:bodyPr/>
          <a:lstStyle/>
          <a:p>
            <a:r>
              <a:rPr lang="en-AU" dirty="0" smtClean="0">
                <a:solidFill>
                  <a:srgbClr val="00B050"/>
                </a:solidFill>
              </a:rPr>
              <a:t>A global</a:t>
            </a:r>
            <a:br>
              <a:rPr lang="en-AU" dirty="0" smtClean="0">
                <a:solidFill>
                  <a:srgbClr val="00B050"/>
                </a:solidFill>
              </a:rPr>
            </a:br>
            <a:r>
              <a:rPr lang="en-AU" dirty="0" smtClean="0">
                <a:solidFill>
                  <a:srgbClr val="00B050"/>
                </a:solidFill>
              </a:rPr>
              <a:t>trend</a:t>
            </a:r>
            <a:endParaRPr lang="en-AU" dirty="0">
              <a:solidFill>
                <a:srgbClr val="00B050"/>
              </a:solidFill>
            </a:endParaRPr>
          </a:p>
        </p:txBody>
      </p:sp>
      <p:sp>
        <p:nvSpPr>
          <p:cNvPr id="4" name="Content Placeholder 3"/>
          <p:cNvSpPr>
            <a:spLocks noGrp="1"/>
          </p:cNvSpPr>
          <p:nvPr>
            <p:ph sz="half" idx="2"/>
          </p:nvPr>
        </p:nvSpPr>
        <p:spPr>
          <a:xfrm>
            <a:off x="457200" y="4038600"/>
            <a:ext cx="7620000" cy="2565400"/>
          </a:xfrm>
        </p:spPr>
        <p:txBody>
          <a:bodyPr>
            <a:normAutofit/>
          </a:bodyPr>
          <a:lstStyle/>
          <a:p>
            <a:r>
              <a:rPr lang="en-AU" dirty="0" smtClean="0"/>
              <a:t>Numbers are increasing in New Zealand (Gilbert, 2013).</a:t>
            </a:r>
          </a:p>
          <a:p>
            <a:r>
              <a:rPr lang="en-AU" dirty="0" smtClean="0"/>
              <a:t> “Atypical contracts” are growing across the United Kingdom (Bryson, 2013). </a:t>
            </a:r>
          </a:p>
          <a:p>
            <a:r>
              <a:rPr lang="en-AU" dirty="0" smtClean="0"/>
              <a:t>Increased reliance also found for the United States (</a:t>
            </a:r>
            <a:r>
              <a:rPr lang="en-AU" dirty="0" err="1" smtClean="0"/>
              <a:t>Dolinsky</a:t>
            </a:r>
            <a:r>
              <a:rPr lang="en-AU" dirty="0" smtClean="0"/>
              <a:t>, 2013) Canada, France, Germany  and Japan (Bryson, 2013). </a:t>
            </a:r>
          </a:p>
        </p:txBody>
      </p:sp>
      <p:sp>
        <p:nvSpPr>
          <p:cNvPr id="5" name="Text Placeholder 4"/>
          <p:cNvSpPr>
            <a:spLocks noGrp="1"/>
          </p:cNvSpPr>
          <p:nvPr>
            <p:ph type="body" sz="quarter" idx="3"/>
          </p:nvPr>
        </p:nvSpPr>
        <p:spPr/>
        <p:txBody>
          <a:bodyPr/>
          <a:lstStyle/>
          <a:p>
            <a:endParaRPr lang="en-AU"/>
          </a:p>
        </p:txBody>
      </p:sp>
      <p:pic>
        <p:nvPicPr>
          <p:cNvPr id="1026" name="Picture 2" descr="C:\Users\User\AppData\Local\Microsoft\Windows\Temporary Internet Files\Content.IE5\I0XM5Z8Z\world-map[1].gif"/>
          <p:cNvPicPr>
            <a:picLocks noChangeAspect="1" noChangeArrowheads="1"/>
          </p:cNvPicPr>
          <p:nvPr/>
        </p:nvPicPr>
        <p:blipFill>
          <a:blip r:embed="rId2"/>
          <a:srcRect/>
          <a:stretch>
            <a:fillRect/>
          </a:stretch>
        </p:blipFill>
        <p:spPr bwMode="auto">
          <a:xfrm>
            <a:off x="2514600" y="497206"/>
            <a:ext cx="5943600" cy="3541394"/>
          </a:xfrm>
          <a:prstGeom prst="rect">
            <a:avLst/>
          </a:prstGeom>
          <a:noFill/>
        </p:spPr>
      </p:pic>
      <p:pic>
        <p:nvPicPr>
          <p:cNvPr id="6" name="Picture 2" descr="C:\Users\User\AppData\Local\Microsoft\Windows\Temporary Internet Files\Content.IE5\64QY55QA\medium-Thumbtack-Pushpin-33.3-12577[1].gif"/>
          <p:cNvPicPr>
            <a:picLocks noChangeAspect="1" noChangeArrowheads="1"/>
          </p:cNvPicPr>
          <p:nvPr/>
        </p:nvPicPr>
        <p:blipFill>
          <a:blip r:embed="rId3"/>
          <a:srcRect/>
          <a:stretch>
            <a:fillRect/>
          </a:stretch>
        </p:blipFill>
        <p:spPr bwMode="auto">
          <a:xfrm>
            <a:off x="7664450" y="3308879"/>
            <a:ext cx="793750" cy="600604"/>
          </a:xfrm>
          <a:prstGeom prst="rect">
            <a:avLst/>
          </a:prstGeom>
          <a:noFill/>
        </p:spPr>
      </p:pic>
      <p:pic>
        <p:nvPicPr>
          <p:cNvPr id="8" name="Picture 2" descr="C:\Users\User\AppData\Local\Microsoft\Windows\Temporary Internet Files\Content.IE5\64QY55QA\medium-Thumbtack-Pushpin-33.3-12577[1].gif"/>
          <p:cNvPicPr>
            <a:picLocks noChangeAspect="1" noChangeArrowheads="1"/>
          </p:cNvPicPr>
          <p:nvPr/>
        </p:nvPicPr>
        <p:blipFill>
          <a:blip r:embed="rId3"/>
          <a:srcRect/>
          <a:stretch>
            <a:fillRect/>
          </a:stretch>
        </p:blipFill>
        <p:spPr bwMode="auto">
          <a:xfrm>
            <a:off x="4667250" y="1388534"/>
            <a:ext cx="793750" cy="600604"/>
          </a:xfrm>
          <a:prstGeom prst="rect">
            <a:avLst/>
          </a:prstGeom>
          <a:noFill/>
        </p:spPr>
      </p:pic>
      <p:pic>
        <p:nvPicPr>
          <p:cNvPr id="9" name="Picture 2" descr="C:\Users\User\AppData\Local\Microsoft\Windows\Temporary Internet Files\Content.IE5\64QY55QA\medium-Thumbtack-Pushpin-33.3-12577[1].gif"/>
          <p:cNvPicPr>
            <a:picLocks noChangeAspect="1" noChangeArrowheads="1"/>
          </p:cNvPicPr>
          <p:nvPr/>
        </p:nvPicPr>
        <p:blipFill>
          <a:blip r:embed="rId3"/>
          <a:srcRect/>
          <a:stretch>
            <a:fillRect/>
          </a:stretch>
        </p:blipFill>
        <p:spPr bwMode="auto">
          <a:xfrm>
            <a:off x="3143250" y="1688836"/>
            <a:ext cx="793750" cy="600604"/>
          </a:xfrm>
          <a:prstGeom prst="rect">
            <a:avLst/>
          </a:prstGeom>
          <a:noFill/>
        </p:spPr>
      </p:pic>
      <p:pic>
        <p:nvPicPr>
          <p:cNvPr id="10" name="Picture 2" descr="C:\Users\User\AppData\Local\Microsoft\Windows\Temporary Internet Files\Content.IE5\64QY55QA\medium-Thumbtack-Pushpin-33.3-12577[1].gif"/>
          <p:cNvPicPr>
            <a:picLocks noChangeAspect="1" noChangeArrowheads="1"/>
          </p:cNvPicPr>
          <p:nvPr/>
        </p:nvPicPr>
        <p:blipFill>
          <a:blip r:embed="rId3"/>
          <a:srcRect/>
          <a:stretch>
            <a:fillRect/>
          </a:stretch>
        </p:blipFill>
        <p:spPr bwMode="auto">
          <a:xfrm>
            <a:off x="2895600" y="1088232"/>
            <a:ext cx="793750" cy="600604"/>
          </a:xfrm>
          <a:prstGeom prst="rect">
            <a:avLst/>
          </a:prstGeom>
          <a:noFill/>
        </p:spPr>
      </p:pic>
      <p:pic>
        <p:nvPicPr>
          <p:cNvPr id="11" name="Picture 2" descr="C:\Users\User\AppData\Local\Microsoft\Windows\Temporary Internet Files\Content.IE5\64QY55QA\medium-Thumbtack-Pushpin-33.3-12577[1].gif"/>
          <p:cNvPicPr>
            <a:picLocks noChangeAspect="1" noChangeArrowheads="1"/>
          </p:cNvPicPr>
          <p:nvPr/>
        </p:nvPicPr>
        <p:blipFill>
          <a:blip r:embed="rId3"/>
          <a:srcRect/>
          <a:stretch>
            <a:fillRect/>
          </a:stretch>
        </p:blipFill>
        <p:spPr bwMode="auto">
          <a:xfrm>
            <a:off x="5064125" y="1688836"/>
            <a:ext cx="793750" cy="600604"/>
          </a:xfrm>
          <a:prstGeom prst="rect">
            <a:avLst/>
          </a:prstGeom>
          <a:noFill/>
        </p:spPr>
      </p:pic>
      <p:pic>
        <p:nvPicPr>
          <p:cNvPr id="12" name="Picture 2" descr="C:\Users\User\AppData\Local\Microsoft\Windows\Temporary Internet Files\Content.IE5\64QY55QA\medium-Thumbtack-Pushpin-33.3-12577[1].gif"/>
          <p:cNvPicPr>
            <a:picLocks noChangeAspect="1" noChangeArrowheads="1"/>
          </p:cNvPicPr>
          <p:nvPr/>
        </p:nvPicPr>
        <p:blipFill>
          <a:blip r:embed="rId3"/>
          <a:srcRect/>
          <a:stretch>
            <a:fillRect/>
          </a:stretch>
        </p:blipFill>
        <p:spPr bwMode="auto">
          <a:xfrm>
            <a:off x="7023100" y="1874573"/>
            <a:ext cx="793750" cy="60060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linds(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solidFill>
                  <a:srgbClr val="00B050"/>
                </a:solidFill>
              </a:rPr>
              <a:t>And the prediction is...</a:t>
            </a:r>
            <a:endParaRPr lang="en-AU" sz="3600" dirty="0">
              <a:solidFill>
                <a:srgbClr val="00B050"/>
              </a:solidFill>
            </a:endParaRPr>
          </a:p>
        </p:txBody>
      </p:sp>
      <p:sp>
        <p:nvSpPr>
          <p:cNvPr id="4" name="Content Placeholder 3"/>
          <p:cNvSpPr>
            <a:spLocks noGrp="1"/>
          </p:cNvSpPr>
          <p:nvPr>
            <p:ph sz="half" idx="2"/>
          </p:nvPr>
        </p:nvSpPr>
        <p:spPr>
          <a:xfrm>
            <a:off x="457200" y="1905001"/>
            <a:ext cx="7620000" cy="4221162"/>
          </a:xfrm>
        </p:spPr>
        <p:txBody>
          <a:bodyPr>
            <a:normAutofit/>
          </a:bodyPr>
          <a:lstStyle/>
          <a:p>
            <a:pPr marL="88900" indent="0">
              <a:buNone/>
            </a:pPr>
            <a:r>
              <a:rPr lang="en-AU" dirty="0" smtClean="0"/>
              <a:t>...that this reliance will continue </a:t>
            </a:r>
          </a:p>
          <a:p>
            <a:pPr marL="88900" indent="0">
              <a:buNone/>
            </a:pPr>
            <a:r>
              <a:rPr lang="en-AU" dirty="0" smtClean="0"/>
              <a:t>   and even increase </a:t>
            </a:r>
          </a:p>
          <a:p>
            <a:pPr marL="88900" indent="0">
              <a:buNone/>
            </a:pPr>
            <a:r>
              <a:rPr lang="en-AU" dirty="0" smtClean="0"/>
              <a:t>   (</a:t>
            </a:r>
            <a:r>
              <a:rPr lang="en-AU" dirty="0" err="1" smtClean="0"/>
              <a:t>Jaschik</a:t>
            </a:r>
            <a:r>
              <a:rPr lang="en-AU" dirty="0" smtClean="0"/>
              <a:t> &amp; Lederman, 2015). </a:t>
            </a:r>
          </a:p>
          <a:p>
            <a:pPr marL="88900" indent="0">
              <a:buNone/>
            </a:pPr>
            <a:endParaRPr lang="en-AU" dirty="0" smtClean="0"/>
          </a:p>
          <a:p>
            <a:pPr marL="88900" indent="0">
              <a:buNone/>
            </a:pPr>
            <a:r>
              <a:rPr lang="en-AU" dirty="0" smtClean="0"/>
              <a:t>The majority (56 percent) of Chief Academic Officers across American institutions “agree or strongly agree that  future generations of faculty in the United States should not expect tenure to be a factor in their employment at higher education institutions.  Just 6 percent strongly disagree with this statement” (p.11).</a:t>
            </a:r>
            <a:endParaRPr lang="en-AU" dirty="0"/>
          </a:p>
        </p:txBody>
      </p:sp>
      <p:pic>
        <p:nvPicPr>
          <p:cNvPr id="2050" name="Picture 2" descr="C:\Users\User\AppData\Local\Microsoft\Windows\Temporary Internet Files\Content.IE5\RFB5C9QG\future-sign[1].jpg"/>
          <p:cNvPicPr>
            <a:picLocks noChangeAspect="1" noChangeArrowheads="1"/>
          </p:cNvPicPr>
          <p:nvPr/>
        </p:nvPicPr>
        <p:blipFill>
          <a:blip r:embed="rId2"/>
          <a:srcRect/>
          <a:stretch>
            <a:fillRect/>
          </a:stretch>
        </p:blipFill>
        <p:spPr bwMode="auto">
          <a:xfrm>
            <a:off x="5054600" y="520699"/>
            <a:ext cx="3467100" cy="237767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B050"/>
                </a:solidFill>
              </a:rPr>
              <a:t>One implication</a:t>
            </a:r>
            <a:endParaRPr lang="en-AU" dirty="0">
              <a:solidFill>
                <a:srgbClr val="00B050"/>
              </a:solidFill>
            </a:endParaRPr>
          </a:p>
        </p:txBody>
      </p:sp>
      <p:sp>
        <p:nvSpPr>
          <p:cNvPr id="4" name="Content Placeholder 3"/>
          <p:cNvSpPr>
            <a:spLocks noGrp="1"/>
          </p:cNvSpPr>
          <p:nvPr>
            <p:ph sz="half" idx="2"/>
          </p:nvPr>
        </p:nvSpPr>
        <p:spPr>
          <a:xfrm>
            <a:off x="470457" y="1943100"/>
            <a:ext cx="7620000" cy="3281363"/>
          </a:xfrm>
        </p:spPr>
        <p:txBody>
          <a:bodyPr>
            <a:normAutofit/>
          </a:bodyPr>
          <a:lstStyle/>
          <a:p>
            <a:pPr marL="0" indent="0">
              <a:buNone/>
            </a:pPr>
            <a:r>
              <a:rPr lang="en-AU" sz="2800" dirty="0" smtClean="0"/>
              <a:t>The “significant reliance on academic staff employed under casual work contracts” (2012, p. 25) has been identified as a risk to students by the Tertiary Education Quality Standard Agency (TEQSA). </a:t>
            </a:r>
          </a:p>
          <a:p>
            <a:endParaRPr lang="en-AU" dirty="0"/>
          </a:p>
        </p:txBody>
      </p:sp>
      <p:pic>
        <p:nvPicPr>
          <p:cNvPr id="3074" name="Picture 2" descr="C:\Users\User\AppData\Local\Microsoft\Windows\Temporary Internet Files\Content.IE5\H3DFQ0LC\warning-sign-exclamation-mark-triangle-5769-large[1].png"/>
          <p:cNvPicPr>
            <a:picLocks noChangeAspect="1" noChangeArrowheads="1"/>
          </p:cNvPicPr>
          <p:nvPr/>
        </p:nvPicPr>
        <p:blipFill>
          <a:blip r:embed="rId2"/>
          <a:srcRect/>
          <a:stretch>
            <a:fillRect/>
          </a:stretch>
        </p:blipFill>
        <p:spPr bwMode="auto">
          <a:xfrm>
            <a:off x="5624818" y="4224339"/>
            <a:ext cx="2465639" cy="216976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16200000">
            <a:off x="1640850" y="1892343"/>
            <a:ext cx="5414230" cy="3827781"/>
          </a:xfrm>
        </p:spPr>
      </p:pic>
      <p:sp>
        <p:nvSpPr>
          <p:cNvPr id="8" name="Title 1"/>
          <p:cNvSpPr txBox="1">
            <a:spLocks/>
          </p:cNvSpPr>
          <p:nvPr/>
        </p:nvSpPr>
        <p:spPr>
          <a:xfrm>
            <a:off x="584200" y="307976"/>
            <a:ext cx="7620000" cy="11430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2200" b="1" kern="1200" cap="none" spc="-100" baseline="0">
                <a:ln>
                  <a:noFill/>
                </a:ln>
                <a:solidFill>
                  <a:schemeClr val="tx2"/>
                </a:solidFill>
                <a:effectLst/>
                <a:latin typeface="+mj-lt"/>
                <a:ea typeface="+mj-ea"/>
                <a:cs typeface="+mj-cs"/>
              </a:defRPr>
            </a:lvl1pPr>
          </a:lstStyle>
          <a:p>
            <a:r>
              <a:rPr lang="en-AU" sz="4000" dirty="0" smtClean="0">
                <a:solidFill>
                  <a:srgbClr val="00B050"/>
                </a:solidFill>
              </a:rPr>
              <a:t>How well do you know your sessional staff?</a:t>
            </a:r>
            <a:endParaRPr lang="en-AU" sz="4000" dirty="0">
              <a:solidFill>
                <a:srgbClr val="00B050"/>
              </a:solidFill>
            </a:endParaRPr>
          </a:p>
        </p:txBody>
      </p:sp>
    </p:spTree>
    <p:extLst>
      <p:ext uri="{BB962C8B-B14F-4D97-AF65-F5344CB8AC3E}">
        <p14:creationId xmlns:p14="http://schemas.microsoft.com/office/powerpoint/2010/main" val="280635377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1694</TotalTime>
  <Words>962</Words>
  <Application>Microsoft Macintosh PowerPoint</Application>
  <PresentationFormat>On-screen Show (4:3)</PresentationFormat>
  <Paragraphs>153</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PowerPoint Presentation</vt:lpstr>
      <vt:lpstr>PowerPoint Presentation</vt:lpstr>
      <vt:lpstr>Welcome to the summit</vt:lpstr>
      <vt:lpstr>PowerPoint Presentation</vt:lpstr>
      <vt:lpstr> Sess·ion·al Staff /sessional stǽf/ noun.   Any teachers in higher education employed on a casual, short-term contract, or  sessional basis. This may include lecturers, tutors, unit, program and subject convenors, demonstrators, and markers       (BLASST.edu.au)  </vt:lpstr>
      <vt:lpstr>A global trend</vt:lpstr>
      <vt:lpstr>And the prediction is...</vt:lpstr>
      <vt:lpstr>One implication</vt:lpstr>
      <vt:lpstr>PowerPoint Presentation</vt:lpstr>
      <vt:lpstr>We think we know sessional staff...</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about Australian Learning and Teaching Fellows please visit visit www.altf.org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Bennett</dc:creator>
  <cp:lastModifiedBy>Julia Savage</cp:lastModifiedBy>
  <cp:revision>122</cp:revision>
  <cp:lastPrinted>2015-04-09T05:33:25Z</cp:lastPrinted>
  <dcterms:created xsi:type="dcterms:W3CDTF">2014-08-05T00:00:28Z</dcterms:created>
  <dcterms:modified xsi:type="dcterms:W3CDTF">2015-04-22T03:54:48Z</dcterms:modified>
</cp:coreProperties>
</file>