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2" r:id="rId3"/>
    <p:sldId id="340" r:id="rId4"/>
    <p:sldId id="333" r:id="rId5"/>
    <p:sldId id="289" r:id="rId6"/>
    <p:sldId id="277" r:id="rId7"/>
    <p:sldId id="325" r:id="rId8"/>
    <p:sldId id="274" r:id="rId9"/>
    <p:sldId id="260" r:id="rId10"/>
    <p:sldId id="259" r:id="rId11"/>
    <p:sldId id="267" r:id="rId12"/>
    <p:sldId id="302" r:id="rId13"/>
    <p:sldId id="269" r:id="rId14"/>
    <p:sldId id="343" r:id="rId15"/>
    <p:sldId id="344" r:id="rId16"/>
    <p:sldId id="261" r:id="rId17"/>
    <p:sldId id="263" r:id="rId18"/>
    <p:sldId id="262" r:id="rId19"/>
    <p:sldId id="335" r:id="rId20"/>
    <p:sldId id="336" r:id="rId21"/>
    <p:sldId id="3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56" d="100"/>
          <a:sy n="56" d="100"/>
        </p:scale>
        <p:origin x="36" y="2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C10A-AB95-F14C-0F9D-34BC92E0C2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6989C8-112B-EAED-943E-54CAA4D6A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4D1394-C104-4762-FD79-53FF479DECD2}"/>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5" name="Footer Placeholder 4">
            <a:extLst>
              <a:ext uri="{FF2B5EF4-FFF2-40B4-BE49-F238E27FC236}">
                <a16:creationId xmlns:a16="http://schemas.microsoft.com/office/drawing/2014/main" id="{4FA27C86-68C6-5842-3AD9-22DC4C887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62C13-D634-752B-8AAE-3755CA5F0234}"/>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33795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8CD2-D8EC-CF46-5CBA-130EEBA825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524A1D-221B-B000-1A79-C8DE857940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DE8E3E-28FA-D79D-9A5A-E98119E3910E}"/>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5" name="Footer Placeholder 4">
            <a:extLst>
              <a:ext uri="{FF2B5EF4-FFF2-40B4-BE49-F238E27FC236}">
                <a16:creationId xmlns:a16="http://schemas.microsoft.com/office/drawing/2014/main" id="{27D05A1B-CFBF-BD6E-7E8C-8F9A98465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938DB-0AD6-B856-1D2F-4C3CF50A1CA7}"/>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248506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22512-BA71-3C3E-1452-935A97833E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181E56-FA54-2547-4854-AC4DC5B64B8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1C6E32-ED29-D4FA-643D-CFA7B4A8A6FE}"/>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5" name="Footer Placeholder 4">
            <a:extLst>
              <a:ext uri="{FF2B5EF4-FFF2-40B4-BE49-F238E27FC236}">
                <a16:creationId xmlns:a16="http://schemas.microsoft.com/office/drawing/2014/main" id="{6068C809-75CC-3589-2223-49B6CC4EC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AD311-CC20-B4A6-DA78-1903737957C0}"/>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362598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9C24-8A7E-A2E6-144D-BEACC4B563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6EA0E4-1152-8A37-3656-7977BFE2CA3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4956E6-02D0-2081-7BC4-2BC4D0D4ED70}"/>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5" name="Footer Placeholder 4">
            <a:extLst>
              <a:ext uri="{FF2B5EF4-FFF2-40B4-BE49-F238E27FC236}">
                <a16:creationId xmlns:a16="http://schemas.microsoft.com/office/drawing/2014/main" id="{1D8F8C7B-E09F-67F1-A491-2F7E60CBB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DBBF8-6A84-BB9A-8924-8A9E86400A45}"/>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23769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6F95-8E98-B95A-5277-599FCE7ADAE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53941A-EBC7-DBB9-1CB1-DC10621C9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12FDCF-79B0-B344-906C-37AF65EFCAB2}"/>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5" name="Footer Placeholder 4">
            <a:extLst>
              <a:ext uri="{FF2B5EF4-FFF2-40B4-BE49-F238E27FC236}">
                <a16:creationId xmlns:a16="http://schemas.microsoft.com/office/drawing/2014/main" id="{0A06091E-FB70-E112-5005-3D0A924F4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F9BB9-1380-4C30-E7A9-98F7A2555E29}"/>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417333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1544-9160-0884-D659-91D494CCEB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D90E6F-03D5-605B-F1FE-BCD4124795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B6CE65F-D34A-9CBF-7624-7174B0F320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954B545-0C78-6828-21B6-CEDE4825EE71}"/>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6" name="Footer Placeholder 5">
            <a:extLst>
              <a:ext uri="{FF2B5EF4-FFF2-40B4-BE49-F238E27FC236}">
                <a16:creationId xmlns:a16="http://schemas.microsoft.com/office/drawing/2014/main" id="{777E3095-6919-7DA3-0447-DD4DFD5BB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212C3-DDCC-150E-9F65-474DB4CAFE2B}"/>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406655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1277-8D2B-E8E7-A410-E70EBFADF4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6748DD-9164-BCD8-4749-58E7513E0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EC3019-0944-655A-EA41-ACEB93B3FF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DC364B2-9635-D492-0FBF-268621F93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A304CD-247F-3024-CD2D-A3664402FA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9E24B15-B513-2A65-2A5D-78833B827B03}"/>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8" name="Footer Placeholder 7">
            <a:extLst>
              <a:ext uri="{FF2B5EF4-FFF2-40B4-BE49-F238E27FC236}">
                <a16:creationId xmlns:a16="http://schemas.microsoft.com/office/drawing/2014/main" id="{EB1FD2B3-35C2-62A8-2F62-F19696E03C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B44F1-F3EE-2931-CE32-7EA8DA84203B}"/>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28660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AC26-06AE-E58E-AC6F-AD971D041A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ECF5B4-9336-0AC6-3C43-450E10E7696E}"/>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4" name="Footer Placeholder 3">
            <a:extLst>
              <a:ext uri="{FF2B5EF4-FFF2-40B4-BE49-F238E27FC236}">
                <a16:creationId xmlns:a16="http://schemas.microsoft.com/office/drawing/2014/main" id="{0B26195C-4071-7E1F-8359-95CFB4C35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6CF0B-0FF7-6ABD-5B1D-1D6855977DB7}"/>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301706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2A200-BE8E-64A1-CA87-788C7A888D69}"/>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3" name="Footer Placeholder 2">
            <a:extLst>
              <a:ext uri="{FF2B5EF4-FFF2-40B4-BE49-F238E27FC236}">
                <a16:creationId xmlns:a16="http://schemas.microsoft.com/office/drawing/2014/main" id="{CD611E2B-DED7-B36E-515F-3E0949472B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31E02-2B1C-23DE-BF79-C3F8F1964E1E}"/>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216909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2D75-03CB-33EB-7CDC-E19CCD9C80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9BCB30-0116-CB1C-76E7-502CDE215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CCE3D35-92D5-B182-A19E-09CBD721A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AB94EB-4259-591F-4AA4-46F8A2FE4058}"/>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6" name="Footer Placeholder 5">
            <a:extLst>
              <a:ext uri="{FF2B5EF4-FFF2-40B4-BE49-F238E27FC236}">
                <a16:creationId xmlns:a16="http://schemas.microsoft.com/office/drawing/2014/main" id="{16FBE598-D81C-C0C0-D698-62E8297C7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8A620-6679-BC56-5D42-7CB66D972D2D}"/>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181747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12C5-8AD7-A4F2-462E-D5538351EE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EFE088-2D06-8DA1-6EE4-CCB984DC3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FE53E-EBF0-9502-8DE9-5131A6791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ED8707-1DC2-DFED-203D-A6ACF4838348}"/>
              </a:ext>
            </a:extLst>
          </p:cNvPr>
          <p:cNvSpPr>
            <a:spLocks noGrp="1"/>
          </p:cNvSpPr>
          <p:nvPr>
            <p:ph type="dt" sz="half" idx="10"/>
          </p:nvPr>
        </p:nvSpPr>
        <p:spPr/>
        <p:txBody>
          <a:bodyPr/>
          <a:lstStyle/>
          <a:p>
            <a:fld id="{3DA377D7-FD76-E14F-8F5D-56ABE3A39820}" type="datetimeFigureOut">
              <a:rPr lang="en-US" smtClean="0"/>
              <a:t>7/4/2022</a:t>
            </a:fld>
            <a:endParaRPr lang="en-US"/>
          </a:p>
        </p:txBody>
      </p:sp>
      <p:sp>
        <p:nvSpPr>
          <p:cNvPr id="6" name="Footer Placeholder 5">
            <a:extLst>
              <a:ext uri="{FF2B5EF4-FFF2-40B4-BE49-F238E27FC236}">
                <a16:creationId xmlns:a16="http://schemas.microsoft.com/office/drawing/2014/main" id="{5C804366-8EC7-BA4A-15FF-28519EC52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23F1C-F468-10E2-BEC9-38DBD96152A4}"/>
              </a:ext>
            </a:extLst>
          </p:cNvPr>
          <p:cNvSpPr>
            <a:spLocks noGrp="1"/>
          </p:cNvSpPr>
          <p:nvPr>
            <p:ph type="sldNum" sz="quarter" idx="12"/>
          </p:nvPr>
        </p:nvSpPr>
        <p:spPr/>
        <p:txBody>
          <a:bodyPr/>
          <a:lstStyle/>
          <a:p>
            <a:fld id="{65026F84-234B-1045-A36E-9FDBFB8BE2A5}" type="slidenum">
              <a:rPr lang="en-US" smtClean="0"/>
              <a:t>‹#›</a:t>
            </a:fld>
            <a:endParaRPr lang="en-US"/>
          </a:p>
        </p:txBody>
      </p:sp>
    </p:spTree>
    <p:extLst>
      <p:ext uri="{BB962C8B-B14F-4D97-AF65-F5344CB8AC3E}">
        <p14:creationId xmlns:p14="http://schemas.microsoft.com/office/powerpoint/2010/main" val="91657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B9BBF-A66A-B006-DD85-B6C63128C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A06C20-CB4C-361A-0C95-DD8EA09704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CD03A2-01D6-27B6-DD77-424320C30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377D7-FD76-E14F-8F5D-56ABE3A39820}" type="datetimeFigureOut">
              <a:rPr lang="en-US" smtClean="0"/>
              <a:t>7/4/2022</a:t>
            </a:fld>
            <a:endParaRPr lang="en-US"/>
          </a:p>
        </p:txBody>
      </p:sp>
      <p:sp>
        <p:nvSpPr>
          <p:cNvPr id="5" name="Footer Placeholder 4">
            <a:extLst>
              <a:ext uri="{FF2B5EF4-FFF2-40B4-BE49-F238E27FC236}">
                <a16:creationId xmlns:a16="http://schemas.microsoft.com/office/drawing/2014/main" id="{CAB869C7-2DC4-7395-D48B-57FAD376C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9BAE5-5CD6-A8C3-E56D-32B14FDA5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26F84-234B-1045-A36E-9FDBFB8BE2A5}" type="slidenum">
              <a:rPr lang="en-US" smtClean="0"/>
              <a:t>‹#›</a:t>
            </a:fld>
            <a:endParaRPr lang="en-US"/>
          </a:p>
        </p:txBody>
      </p:sp>
    </p:spTree>
    <p:extLst>
      <p:ext uri="{BB962C8B-B14F-4D97-AF65-F5344CB8AC3E}">
        <p14:creationId xmlns:p14="http://schemas.microsoft.com/office/powerpoint/2010/main" val="108612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8F6C-2AE5-2EA3-43E9-2866B84500C3}"/>
              </a:ext>
            </a:extLst>
          </p:cNvPr>
          <p:cNvSpPr>
            <a:spLocks noGrp="1"/>
          </p:cNvSpPr>
          <p:nvPr>
            <p:ph type="ctrTitle"/>
          </p:nvPr>
        </p:nvSpPr>
        <p:spPr>
          <a:xfrm>
            <a:off x="1524000" y="228600"/>
            <a:ext cx="9144000" cy="944217"/>
          </a:xfrm>
        </p:spPr>
        <p:txBody>
          <a:bodyPr>
            <a:normAutofit fontScale="90000"/>
          </a:bodyPr>
          <a:lstStyle/>
          <a:p>
            <a:br>
              <a:rPr lang="en-US" dirty="0"/>
            </a:br>
            <a:br>
              <a:rPr lang="en-US" dirty="0"/>
            </a:br>
            <a:br>
              <a:rPr lang="en-US" dirty="0"/>
            </a:br>
            <a:br>
              <a:rPr lang="en-US" dirty="0"/>
            </a:br>
            <a:br>
              <a:rPr lang="en-US" dirty="0"/>
            </a:br>
            <a:r>
              <a:rPr lang="en-US" sz="4000" b="1" i="1" dirty="0"/>
              <a:t>The philosophical basis of Mindfulness: a potted history</a:t>
            </a:r>
          </a:p>
        </p:txBody>
      </p:sp>
      <p:sp>
        <p:nvSpPr>
          <p:cNvPr id="3" name="Subtitle 2">
            <a:extLst>
              <a:ext uri="{FF2B5EF4-FFF2-40B4-BE49-F238E27FC236}">
                <a16:creationId xmlns:a16="http://schemas.microsoft.com/office/drawing/2014/main" id="{A18991B6-BE58-0B4E-7C71-35EB20F26F87}"/>
              </a:ext>
            </a:extLst>
          </p:cNvPr>
          <p:cNvSpPr>
            <a:spLocks noGrp="1"/>
          </p:cNvSpPr>
          <p:nvPr>
            <p:ph type="subTitle" idx="1"/>
          </p:nvPr>
        </p:nvSpPr>
        <p:spPr>
          <a:xfrm>
            <a:off x="1205948" y="6182139"/>
            <a:ext cx="9144000" cy="588615"/>
          </a:xfrm>
        </p:spPr>
        <p:txBody>
          <a:bodyPr/>
          <a:lstStyle/>
          <a:p>
            <a:r>
              <a:rPr lang="en-US" i="1" dirty="0"/>
              <a:t>Philosophy convocation June 2022</a:t>
            </a:r>
            <a:r>
              <a:rPr lang="en-US" dirty="0"/>
              <a:t>				</a:t>
            </a:r>
            <a:r>
              <a:rPr lang="en-US" i="1" dirty="0"/>
              <a:t>Leesa S Davis</a:t>
            </a:r>
          </a:p>
        </p:txBody>
      </p:sp>
      <p:pic>
        <p:nvPicPr>
          <p:cNvPr id="1026" name="Picture 2" descr="The Buddha's Enlightenment Is Infinite | Cambodianess">
            <a:extLst>
              <a:ext uri="{FF2B5EF4-FFF2-40B4-BE49-F238E27FC236}">
                <a16:creationId xmlns:a16="http://schemas.microsoft.com/office/drawing/2014/main" id="{2BB5EC1A-C0DB-C333-69F8-AFF33822C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784" y="1172817"/>
            <a:ext cx="6986674" cy="4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8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9C19F-0FB6-48F4-98FF-A72347F7F3AA}"/>
              </a:ext>
            </a:extLst>
          </p:cNvPr>
          <p:cNvSpPr>
            <a:spLocks noGrp="1"/>
          </p:cNvSpPr>
          <p:nvPr>
            <p:ph type="title"/>
          </p:nvPr>
        </p:nvSpPr>
        <p:spPr>
          <a:xfrm>
            <a:off x="838200" y="365125"/>
            <a:ext cx="10515600" cy="1325563"/>
          </a:xfrm>
        </p:spPr>
        <p:txBody>
          <a:bodyPr>
            <a:normAutofit/>
          </a:bodyPr>
          <a:lstStyle/>
          <a:p>
            <a:r>
              <a:rPr lang="en-AU" sz="5400" b="1"/>
              <a:t>The Three Marks of Existence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E76B42-E486-457A-BB7D-893C0A653859}"/>
              </a:ext>
            </a:extLst>
          </p:cNvPr>
          <p:cNvSpPr>
            <a:spLocks noGrp="1"/>
          </p:cNvSpPr>
          <p:nvPr>
            <p:ph idx="1"/>
          </p:nvPr>
        </p:nvSpPr>
        <p:spPr>
          <a:xfrm>
            <a:off x="838200" y="1929384"/>
            <a:ext cx="10515600" cy="4251960"/>
          </a:xfrm>
        </p:spPr>
        <p:txBody>
          <a:bodyPr>
            <a:normAutofit/>
          </a:bodyPr>
          <a:lstStyle/>
          <a:p>
            <a:r>
              <a:rPr lang="en-AU" sz="2200" dirty="0"/>
              <a:t>The three marks of existence are: </a:t>
            </a:r>
          </a:p>
          <a:p>
            <a:pPr marL="0" indent="0">
              <a:buNone/>
            </a:pPr>
            <a:r>
              <a:rPr lang="en-AU" sz="2200" dirty="0"/>
              <a:t>1. </a:t>
            </a:r>
            <a:r>
              <a:rPr lang="en-AU" sz="2200" i="1" dirty="0" err="1"/>
              <a:t>Anicca</a:t>
            </a:r>
            <a:r>
              <a:rPr lang="en-AU" sz="2200" dirty="0"/>
              <a:t>(Pali)/</a:t>
            </a:r>
            <a:r>
              <a:rPr lang="en-AU" sz="2200" i="1" dirty="0" err="1"/>
              <a:t>anitya</a:t>
            </a:r>
            <a:r>
              <a:rPr lang="en-AU" sz="2200" dirty="0"/>
              <a:t> (Sanskrit) – impermanence. </a:t>
            </a:r>
          </a:p>
          <a:p>
            <a:pPr marL="0" indent="0">
              <a:buNone/>
            </a:pPr>
            <a:r>
              <a:rPr lang="en-AU" sz="2200" dirty="0"/>
              <a:t>2. </a:t>
            </a:r>
            <a:r>
              <a:rPr lang="en-AU" sz="2200" i="1" dirty="0"/>
              <a:t>Dukkha</a:t>
            </a:r>
            <a:r>
              <a:rPr lang="en-AU" sz="2200" dirty="0"/>
              <a:t> (Pali)/</a:t>
            </a:r>
            <a:r>
              <a:rPr lang="en-AU" sz="2200" i="1" dirty="0"/>
              <a:t>Duhkha</a:t>
            </a:r>
            <a:r>
              <a:rPr lang="en-AU" sz="2200" dirty="0"/>
              <a:t> (Sanskrit) – suffering, </a:t>
            </a:r>
            <a:r>
              <a:rPr lang="en-AU" sz="2200" dirty="0" err="1"/>
              <a:t>unsatisfactoriness</a:t>
            </a:r>
            <a:r>
              <a:rPr lang="en-AU" sz="2200" dirty="0"/>
              <a:t>, stress, pain.</a:t>
            </a:r>
          </a:p>
          <a:p>
            <a:pPr marL="0" indent="0">
              <a:buNone/>
            </a:pPr>
            <a:r>
              <a:rPr lang="en-AU" sz="2200" dirty="0"/>
              <a:t>3.</a:t>
            </a:r>
            <a:r>
              <a:rPr lang="en-AU" sz="2200" i="1" dirty="0"/>
              <a:t> Anatta </a:t>
            </a:r>
            <a:r>
              <a:rPr lang="en-AU" sz="2200" dirty="0"/>
              <a:t>(Pali)/</a:t>
            </a:r>
            <a:r>
              <a:rPr lang="en-AU" sz="2200" i="1" dirty="0"/>
              <a:t>Anatman</a:t>
            </a:r>
            <a:r>
              <a:rPr lang="en-AU" sz="2200" dirty="0"/>
              <a:t> (Sanskrit) – selflessness, no-self.</a:t>
            </a:r>
          </a:p>
          <a:p>
            <a:pPr marL="0" indent="0">
              <a:buNone/>
            </a:pPr>
            <a:r>
              <a:rPr lang="en-AU" sz="2200" dirty="0"/>
              <a:t>The Buddha’s claim is: everything that exists </a:t>
            </a:r>
            <a:r>
              <a:rPr lang="en-AU" sz="2200" i="1" dirty="0"/>
              <a:t>necessarily</a:t>
            </a:r>
            <a:r>
              <a:rPr lang="en-AU" sz="2200" dirty="0"/>
              <a:t> has these attributes. Therefore, there is no other way for a thing to exist.</a:t>
            </a:r>
          </a:p>
          <a:p>
            <a:endParaRPr lang="en-AU" sz="2200" dirty="0"/>
          </a:p>
        </p:txBody>
      </p:sp>
    </p:spTree>
    <p:extLst>
      <p:ext uri="{BB962C8B-B14F-4D97-AF65-F5344CB8AC3E}">
        <p14:creationId xmlns:p14="http://schemas.microsoft.com/office/powerpoint/2010/main" val="256601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AAE3-26D2-4C01-87D0-58512CEAE040}"/>
              </a:ext>
            </a:extLst>
          </p:cNvPr>
          <p:cNvSpPr>
            <a:spLocks noGrp="1"/>
          </p:cNvSpPr>
          <p:nvPr>
            <p:ph type="title"/>
          </p:nvPr>
        </p:nvSpPr>
        <p:spPr>
          <a:xfrm>
            <a:off x="929140" y="972766"/>
            <a:ext cx="2835464" cy="1254868"/>
          </a:xfrm>
        </p:spPr>
        <p:txBody>
          <a:bodyPr anchor="b">
            <a:normAutofit/>
          </a:bodyPr>
          <a:lstStyle/>
          <a:p>
            <a:r>
              <a:rPr lang="en-AU" sz="2800" b="1" dirty="0">
                <a:solidFill>
                  <a:srgbClr val="262626"/>
                </a:solidFill>
              </a:rPr>
              <a:t>Dependent co-origination &amp; the twelve links</a:t>
            </a:r>
          </a:p>
        </p:txBody>
      </p:sp>
      <p:sp>
        <p:nvSpPr>
          <p:cNvPr id="10" name="Content Placeholder 9">
            <a:extLst>
              <a:ext uri="{FF2B5EF4-FFF2-40B4-BE49-F238E27FC236}">
                <a16:creationId xmlns:a16="http://schemas.microsoft.com/office/drawing/2014/main" id="{EEFD5087-1B3F-4B9A-8B83-3A6BAD9AE077}"/>
              </a:ext>
            </a:extLst>
          </p:cNvPr>
          <p:cNvSpPr>
            <a:spLocks noGrp="1"/>
          </p:cNvSpPr>
          <p:nvPr>
            <p:ph idx="1"/>
          </p:nvPr>
        </p:nvSpPr>
        <p:spPr>
          <a:xfrm>
            <a:off x="929141" y="2430471"/>
            <a:ext cx="2835464" cy="3552039"/>
          </a:xfrm>
        </p:spPr>
        <p:txBody>
          <a:bodyPr>
            <a:normAutofit fontScale="85000" lnSpcReduction="20000"/>
          </a:bodyPr>
          <a:lstStyle/>
          <a:p>
            <a:r>
              <a:rPr lang="en-US" sz="1800" dirty="0">
                <a:solidFill>
                  <a:srgbClr val="262626"/>
                </a:solidFill>
              </a:rPr>
              <a:t>These are the Buddhist account of the person’s journey through endless births/deaths/rebirths.</a:t>
            </a:r>
          </a:p>
          <a:p>
            <a:r>
              <a:rPr lang="en-US" sz="1800" dirty="0">
                <a:solidFill>
                  <a:srgbClr val="262626"/>
                </a:solidFill>
              </a:rPr>
              <a:t>It is also the Buddhist account of selflessness: nowhere in twelve links is there </a:t>
            </a:r>
            <a:r>
              <a:rPr lang="en-US" sz="1800" i="1" dirty="0">
                <a:solidFill>
                  <a:srgbClr val="262626"/>
                </a:solidFill>
              </a:rPr>
              <a:t>being</a:t>
            </a:r>
            <a:r>
              <a:rPr lang="en-US" sz="1800" dirty="0">
                <a:solidFill>
                  <a:srgbClr val="262626"/>
                </a:solidFill>
              </a:rPr>
              <a:t>. Only processes which arise, abide and cease.</a:t>
            </a:r>
          </a:p>
          <a:p>
            <a:r>
              <a:rPr lang="en-US" sz="1800" dirty="0">
                <a:solidFill>
                  <a:srgbClr val="262626"/>
                </a:solidFill>
              </a:rPr>
              <a:t>It is also the Buddhist account of </a:t>
            </a:r>
            <a:r>
              <a:rPr lang="en-US" sz="1800" i="1" dirty="0">
                <a:solidFill>
                  <a:srgbClr val="262626"/>
                </a:solidFill>
              </a:rPr>
              <a:t>dukkha</a:t>
            </a:r>
            <a:r>
              <a:rPr lang="en-US" sz="1800" dirty="0">
                <a:solidFill>
                  <a:srgbClr val="262626"/>
                </a:solidFill>
              </a:rPr>
              <a:t>: the fact of this being an endless, circular process which always gives rise to </a:t>
            </a:r>
            <a:r>
              <a:rPr lang="en-US" sz="1800" i="1" dirty="0">
                <a:solidFill>
                  <a:srgbClr val="262626"/>
                </a:solidFill>
              </a:rPr>
              <a:t>dukkha</a:t>
            </a:r>
            <a:r>
              <a:rPr lang="en-US" sz="1800" dirty="0">
                <a:solidFill>
                  <a:srgbClr val="262626"/>
                </a:solidFill>
              </a:rPr>
              <a:t>.</a:t>
            </a:r>
          </a:p>
          <a:p>
            <a:r>
              <a:rPr lang="en-US" sz="1800" dirty="0">
                <a:solidFill>
                  <a:srgbClr val="262626"/>
                </a:solidFill>
              </a:rPr>
              <a:t>And of causation: each link in the chain depends on a prior cause.</a:t>
            </a:r>
          </a:p>
        </p:txBody>
      </p:sp>
      <p:pic>
        <p:nvPicPr>
          <p:cNvPr id="8" name="Content Placeholder 4">
            <a:extLst>
              <a:ext uri="{FF2B5EF4-FFF2-40B4-BE49-F238E27FC236}">
                <a16:creationId xmlns:a16="http://schemas.microsoft.com/office/drawing/2014/main" id="{5640BD14-9B7D-4B35-830B-EDA9A49402C5}"/>
              </a:ext>
            </a:extLst>
          </p:cNvPr>
          <p:cNvPicPr>
            <a:picLocks noChangeAspect="1"/>
          </p:cNvPicPr>
          <p:nvPr/>
        </p:nvPicPr>
        <p:blipFill>
          <a:blip r:embed="rId2"/>
          <a:stretch>
            <a:fillRect/>
          </a:stretch>
        </p:blipFill>
        <p:spPr>
          <a:xfrm>
            <a:off x="5691056" y="609602"/>
            <a:ext cx="5769783" cy="5769783"/>
          </a:xfrm>
          <a:prstGeom prst="rect">
            <a:avLst/>
          </a:prstGeom>
        </p:spPr>
      </p:pic>
      <p:sp>
        <p:nvSpPr>
          <p:cNvPr id="3" name="TextBox 2">
            <a:extLst>
              <a:ext uri="{FF2B5EF4-FFF2-40B4-BE49-F238E27FC236}">
                <a16:creationId xmlns:a16="http://schemas.microsoft.com/office/drawing/2014/main" id="{5D5F13BB-31D4-A474-7F06-FA6CA8D94CB2}"/>
              </a:ext>
            </a:extLst>
          </p:cNvPr>
          <p:cNvSpPr txBox="1"/>
          <p:nvPr/>
        </p:nvSpPr>
        <p:spPr>
          <a:xfrm>
            <a:off x="1033670" y="337930"/>
            <a:ext cx="4657386" cy="369332"/>
          </a:xfrm>
          <a:prstGeom prst="rect">
            <a:avLst/>
          </a:prstGeom>
          <a:noFill/>
        </p:spPr>
        <p:txBody>
          <a:bodyPr wrap="square" rtlCol="0">
            <a:spAutoFit/>
          </a:bodyPr>
          <a:lstStyle/>
          <a:p>
            <a:r>
              <a:rPr lang="en-US" dirty="0"/>
              <a:t>The principle of causality</a:t>
            </a:r>
          </a:p>
        </p:txBody>
      </p:sp>
    </p:spTree>
    <p:extLst>
      <p:ext uri="{BB962C8B-B14F-4D97-AF65-F5344CB8AC3E}">
        <p14:creationId xmlns:p14="http://schemas.microsoft.com/office/powerpoint/2010/main" val="355751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A6D8-DC24-BC4D-94B7-136608F1F1C0}"/>
              </a:ext>
            </a:extLst>
          </p:cNvPr>
          <p:cNvSpPr>
            <a:spLocks noGrp="1"/>
          </p:cNvSpPr>
          <p:nvPr>
            <p:ph type="title"/>
          </p:nvPr>
        </p:nvSpPr>
        <p:spPr/>
        <p:txBody>
          <a:bodyPr/>
          <a:lstStyle/>
          <a:p>
            <a:r>
              <a:rPr lang="en-US" b="1" dirty="0"/>
              <a:t>Where the action is…..</a:t>
            </a:r>
          </a:p>
        </p:txBody>
      </p:sp>
      <p:sp>
        <p:nvSpPr>
          <p:cNvPr id="3" name="Content Placeholder 2">
            <a:extLst>
              <a:ext uri="{FF2B5EF4-FFF2-40B4-BE49-F238E27FC236}">
                <a16:creationId xmlns:a16="http://schemas.microsoft.com/office/drawing/2014/main" id="{AF125D04-2E1A-644C-B1E6-F9239EF37F5A}"/>
              </a:ext>
            </a:extLst>
          </p:cNvPr>
          <p:cNvSpPr>
            <a:spLocks noGrp="1"/>
          </p:cNvSpPr>
          <p:nvPr>
            <p:ph idx="1"/>
          </p:nvPr>
        </p:nvSpPr>
        <p:spPr/>
        <p:txBody>
          <a:bodyPr>
            <a:normAutofit/>
          </a:bodyPr>
          <a:lstStyle/>
          <a:p>
            <a:r>
              <a:rPr lang="en-AU" dirty="0"/>
              <a:t>It is here in this space between feeling and craving that the battle will be fought which will determine whether bondage will continue indefinitely into the future or whether it will be replaced by enlightenment and liberation. For if instead of yielding to craving, to the driving thirst for pleasure [or indulging in aversion], if a person contemplates with mindfulness and awareness the nature of feelings and understands these feelings as they are, then that person can </a:t>
            </a:r>
            <a:r>
              <a:rPr lang="en-AU" dirty="0">
                <a:solidFill>
                  <a:srgbClr val="FF0000"/>
                </a:solidFill>
              </a:rPr>
              <a:t>prevent craving from crystallising and solidifying</a:t>
            </a:r>
            <a:r>
              <a:rPr lang="en-AU" dirty="0"/>
              <a:t>.</a:t>
            </a:r>
          </a:p>
          <a:p>
            <a:r>
              <a:rPr lang="en-US" sz="2100" dirty="0"/>
              <a:t>Bhikkhu Bodhi</a:t>
            </a:r>
          </a:p>
        </p:txBody>
      </p:sp>
    </p:spTree>
    <p:extLst>
      <p:ext uri="{BB962C8B-B14F-4D97-AF65-F5344CB8AC3E}">
        <p14:creationId xmlns:p14="http://schemas.microsoft.com/office/powerpoint/2010/main" val="163348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AU" sz="4600" b="1" dirty="0"/>
              <a:t>The Five Aggregates (</a:t>
            </a:r>
            <a:r>
              <a:rPr lang="en-AU" sz="4600" b="1" i="1" dirty="0" err="1"/>
              <a:t>khandhas</a:t>
            </a:r>
            <a:r>
              <a:rPr lang="en-AU" sz="4600" b="1" i="1" dirty="0"/>
              <a:t>/skandhas</a:t>
            </a:r>
            <a:r>
              <a:rPr lang="en-AU" sz="4600" b="1" dirty="0"/>
              <a: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AU" sz="2000" dirty="0">
                <a:latin typeface="Garamond" panose="02020404030301010803" pitchFamily="18" charset="0"/>
              </a:rPr>
              <a:t>1</a:t>
            </a:r>
            <a:r>
              <a:rPr lang="en-AU" sz="2000" dirty="0"/>
              <a:t>. Form (</a:t>
            </a:r>
            <a:r>
              <a:rPr lang="en-AU" sz="2000" i="1" dirty="0" err="1"/>
              <a:t>rupa</a:t>
            </a:r>
            <a:r>
              <a:rPr lang="en-AU" sz="2000" dirty="0"/>
              <a:t>).</a:t>
            </a:r>
          </a:p>
          <a:p>
            <a:r>
              <a:rPr lang="en-AU" sz="2000" dirty="0"/>
              <a:t>2. Feeling (</a:t>
            </a:r>
            <a:r>
              <a:rPr lang="en-AU" sz="2000" i="1" dirty="0" err="1"/>
              <a:t>vedana</a:t>
            </a:r>
            <a:r>
              <a:rPr lang="en-AU" sz="2000" dirty="0"/>
              <a:t>).</a:t>
            </a:r>
          </a:p>
          <a:p>
            <a:r>
              <a:rPr lang="en-AU" sz="2000" dirty="0"/>
              <a:t>3. Perception/discernment (</a:t>
            </a:r>
            <a:r>
              <a:rPr lang="en-AU" sz="2000" i="1" dirty="0" err="1"/>
              <a:t>sanna</a:t>
            </a:r>
            <a:r>
              <a:rPr lang="en-AU" sz="2000" i="1" dirty="0"/>
              <a:t>/</a:t>
            </a:r>
            <a:r>
              <a:rPr lang="en-AU" sz="2000" i="1" dirty="0" err="1"/>
              <a:t>samjna</a:t>
            </a:r>
            <a:r>
              <a:rPr lang="en-AU" sz="2000" dirty="0"/>
              <a:t>).</a:t>
            </a:r>
          </a:p>
          <a:p>
            <a:r>
              <a:rPr lang="en-AU" sz="2000" dirty="0"/>
              <a:t>4. Mental events/volitions/dispositions (</a:t>
            </a:r>
            <a:r>
              <a:rPr lang="en-AU" sz="2000" i="1" dirty="0" err="1"/>
              <a:t>sankhara</a:t>
            </a:r>
            <a:r>
              <a:rPr lang="en-AU" sz="2000" i="1" dirty="0"/>
              <a:t>/samskara</a:t>
            </a:r>
            <a:r>
              <a:rPr lang="en-AU" sz="2000" dirty="0"/>
              <a:t>).</a:t>
            </a:r>
          </a:p>
          <a:p>
            <a:r>
              <a:rPr lang="en-AU" sz="2000" dirty="0"/>
              <a:t>5. Consciousness (</a:t>
            </a:r>
            <a:r>
              <a:rPr lang="en-AU" sz="2000" i="1" dirty="0" err="1"/>
              <a:t>vinnana</a:t>
            </a:r>
            <a:r>
              <a:rPr lang="en-AU" sz="2000" i="1" dirty="0"/>
              <a:t>/</a:t>
            </a:r>
            <a:r>
              <a:rPr lang="en-AU" sz="2000" i="1" dirty="0" err="1"/>
              <a:t>vijnana</a:t>
            </a:r>
            <a:r>
              <a:rPr lang="en-AU" sz="2000" dirty="0"/>
              <a:t>).</a:t>
            </a:r>
          </a:p>
          <a:p>
            <a:endParaRPr lang="en-AU" sz="2000" dirty="0"/>
          </a:p>
          <a:p>
            <a:r>
              <a:rPr lang="en-AU" sz="2000" dirty="0"/>
              <a:t>Mindfulness of these implies gaining awareness (and subsequently, insight) into all the elements which make our subjective experience.</a:t>
            </a:r>
          </a:p>
          <a:p>
            <a:r>
              <a:rPr lang="en-AU" sz="2000" dirty="0"/>
              <a:t>One will see three key things: 1. every thing that arises here is impermanent. </a:t>
            </a:r>
            <a:r>
              <a:rPr lang="en-AU" sz="2000" dirty="0" err="1"/>
              <a:t>Eg</a:t>
            </a:r>
            <a:r>
              <a:rPr lang="en-AU" sz="2000" dirty="0"/>
              <a:t> body, feelings. 2. it is all in the nature of </a:t>
            </a:r>
            <a:r>
              <a:rPr lang="en-AU" sz="2000" i="1" dirty="0"/>
              <a:t>dukkha</a:t>
            </a:r>
            <a:r>
              <a:rPr lang="en-AU" sz="2000" dirty="0"/>
              <a:t> (this is the third sense – all pervading </a:t>
            </a:r>
            <a:r>
              <a:rPr lang="en-AU" sz="2000" i="1" dirty="0"/>
              <a:t>dukkha</a:t>
            </a:r>
            <a:r>
              <a:rPr lang="en-AU" sz="2000" dirty="0"/>
              <a:t>). 3. there is no “Self” to be found over and above these processes.</a:t>
            </a:r>
          </a:p>
          <a:p>
            <a:endParaRPr lang="en-AU" sz="2000" dirty="0">
              <a:latin typeface="Garamond" panose="02020404030301010803" pitchFamily="18" charset="0"/>
            </a:endParaRPr>
          </a:p>
          <a:p>
            <a:endParaRPr lang="en-AU" sz="2000" dirty="0">
              <a:latin typeface="Garamond" panose="02020404030301010803" pitchFamily="18" charset="0"/>
            </a:endParaRPr>
          </a:p>
          <a:p>
            <a:endParaRPr lang="en-AU" sz="2000" dirty="0">
              <a:latin typeface="Garamond" panose="02020404030301010803" pitchFamily="18" charset="0"/>
            </a:endParaRPr>
          </a:p>
          <a:p>
            <a:endParaRPr lang="en-AU" sz="2000" dirty="0">
              <a:latin typeface="Garamond" panose="02020404030301010803" pitchFamily="18" charset="0"/>
            </a:endParaRPr>
          </a:p>
          <a:p>
            <a:endParaRPr lang="en-AU" sz="2000" dirty="0">
              <a:latin typeface="Garamond" panose="02020404030301010803" pitchFamily="18" charset="0"/>
            </a:endParaRPr>
          </a:p>
          <a:p>
            <a:endParaRPr lang="en-AU" sz="2000" dirty="0">
              <a:latin typeface="Garamond" panose="02020404030301010803" pitchFamily="18" charset="0"/>
            </a:endParaRPr>
          </a:p>
        </p:txBody>
      </p:sp>
    </p:spTree>
    <p:extLst>
      <p:ext uri="{BB962C8B-B14F-4D97-AF65-F5344CB8AC3E}">
        <p14:creationId xmlns:p14="http://schemas.microsoft.com/office/powerpoint/2010/main" val="3067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F33D7-C756-4C1E-8FB0-5946ACAAD215}"/>
              </a:ext>
            </a:extLst>
          </p:cNvPr>
          <p:cNvSpPr>
            <a:spLocks noGrp="1"/>
          </p:cNvSpPr>
          <p:nvPr>
            <p:ph type="title"/>
          </p:nvPr>
        </p:nvSpPr>
        <p:spPr>
          <a:xfrm>
            <a:off x="630936" y="640080"/>
            <a:ext cx="4818888" cy="1481328"/>
          </a:xfrm>
        </p:spPr>
        <p:txBody>
          <a:bodyPr anchor="b">
            <a:normAutofit/>
          </a:bodyPr>
          <a:lstStyle/>
          <a:p>
            <a:r>
              <a:rPr lang="en-AU" sz="4200" b="1"/>
              <a:t>What Does All Of This Tell Us About You?</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8E9E320E-5752-40C7-9628-035BDE72F66D}"/>
              </a:ext>
            </a:extLst>
          </p:cNvPr>
          <p:cNvSpPr>
            <a:spLocks noGrp="1"/>
          </p:cNvSpPr>
          <p:nvPr>
            <p:ph idx="1"/>
          </p:nvPr>
        </p:nvSpPr>
        <p:spPr>
          <a:xfrm>
            <a:off x="630936" y="2660904"/>
            <a:ext cx="4818888" cy="3547872"/>
          </a:xfrm>
        </p:spPr>
        <p:txBody>
          <a:bodyPr anchor="t">
            <a:normAutofit/>
          </a:bodyPr>
          <a:lstStyle/>
          <a:p>
            <a:r>
              <a:rPr lang="en-US" sz="1500"/>
              <a:t>1. As an existent thing, you are selfless, impermanent and in the nature of </a:t>
            </a:r>
            <a:r>
              <a:rPr lang="en-US" sz="1500" i="1"/>
              <a:t>dukkha</a:t>
            </a:r>
            <a:r>
              <a:rPr lang="en-US" sz="1500"/>
              <a:t>.</a:t>
            </a:r>
          </a:p>
          <a:p>
            <a:r>
              <a:rPr lang="en-US" sz="1500"/>
              <a:t>2. Your selflessness means: you are who you are in the light of causes and conditions; there is no ‘you’ over and above this.</a:t>
            </a:r>
          </a:p>
          <a:p>
            <a:r>
              <a:rPr lang="en-US" sz="1500"/>
              <a:t>3. Therefore, you are fundamentally an interdependent being – </a:t>
            </a:r>
          </a:p>
          <a:p>
            <a:r>
              <a:rPr lang="en-US" sz="1500"/>
              <a:t>4. But there may be a cognitive gap between this reality and how you take yourself to be.</a:t>
            </a:r>
          </a:p>
          <a:p>
            <a:r>
              <a:rPr lang="en-US" sz="1500"/>
              <a:t>5. This gap is ignorance, and because of it </a:t>
            </a:r>
            <a:r>
              <a:rPr lang="en-US" sz="1500" i="1"/>
              <a:t>dukkha</a:t>
            </a:r>
            <a:r>
              <a:rPr lang="en-US" sz="1500"/>
              <a:t> ensues (one grasps at sense objects, generates desires etc)</a:t>
            </a:r>
          </a:p>
          <a:p>
            <a:r>
              <a:rPr lang="en-US" sz="1500"/>
              <a:t>6. Wisdom = crossing that gap; realizing yourself to be selfless/dependent. In doing so, </a:t>
            </a:r>
            <a:r>
              <a:rPr lang="en-US" sz="1500" i="1"/>
              <a:t>dukkha</a:t>
            </a:r>
            <a:r>
              <a:rPr lang="en-US" sz="1500"/>
              <a:t> ceases.</a:t>
            </a:r>
          </a:p>
          <a:p>
            <a:endParaRPr lang="en-US" sz="1500"/>
          </a:p>
          <a:p>
            <a:endParaRPr lang="en-US" sz="1500"/>
          </a:p>
        </p:txBody>
      </p:sp>
      <p:pic>
        <p:nvPicPr>
          <p:cNvPr id="11" name="Content Placeholder 7">
            <a:extLst>
              <a:ext uri="{FF2B5EF4-FFF2-40B4-BE49-F238E27FC236}">
                <a16:creationId xmlns:a16="http://schemas.microsoft.com/office/drawing/2014/main" id="{9361AC87-457A-4D64-B4D7-B88CBF3C8F6F}"/>
              </a:ext>
            </a:extLst>
          </p:cNvPr>
          <p:cNvPicPr>
            <a:picLocks noChangeAspect="1"/>
          </p:cNvPicPr>
          <p:nvPr/>
        </p:nvPicPr>
        <p:blipFill>
          <a:blip r:embed="rId2"/>
          <a:stretch>
            <a:fillRect/>
          </a:stretch>
        </p:blipFill>
        <p:spPr>
          <a:xfrm>
            <a:off x="6099048" y="1607069"/>
            <a:ext cx="5458968" cy="3643861"/>
          </a:xfrm>
          <a:prstGeom prst="rect">
            <a:avLst/>
          </a:prstGeom>
        </p:spPr>
      </p:pic>
    </p:spTree>
    <p:extLst>
      <p:ext uri="{BB962C8B-B14F-4D97-AF65-F5344CB8AC3E}">
        <p14:creationId xmlns:p14="http://schemas.microsoft.com/office/powerpoint/2010/main" val="48614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BCE04-69A6-633F-C316-E2B283B8B8AA}"/>
              </a:ext>
            </a:extLst>
          </p:cNvPr>
          <p:cNvSpPr>
            <a:spLocks noGrp="1"/>
          </p:cNvSpPr>
          <p:nvPr>
            <p:ph type="title"/>
          </p:nvPr>
        </p:nvSpPr>
        <p:spPr>
          <a:xfrm>
            <a:off x="841248" y="548640"/>
            <a:ext cx="3600860" cy="5431536"/>
          </a:xfrm>
        </p:spPr>
        <p:txBody>
          <a:bodyPr>
            <a:normAutofit/>
          </a:bodyPr>
          <a:lstStyle/>
          <a:p>
            <a:r>
              <a:rPr lang="en-AU" sz="5000" b="1" i="1"/>
              <a:t>The Buddha’s practice instructions: Satipatthana Sutta </a:t>
            </a:r>
            <a:endParaRPr lang="en-US"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4148A5-C0E3-AC41-3767-8E1C5B3A29DC}"/>
              </a:ext>
            </a:extLst>
          </p:cNvPr>
          <p:cNvSpPr>
            <a:spLocks noGrp="1"/>
          </p:cNvSpPr>
          <p:nvPr>
            <p:ph idx="1"/>
          </p:nvPr>
        </p:nvSpPr>
        <p:spPr>
          <a:xfrm>
            <a:off x="5126418" y="552091"/>
            <a:ext cx="6224335" cy="5431536"/>
          </a:xfrm>
        </p:spPr>
        <p:txBody>
          <a:bodyPr anchor="ctr">
            <a:normAutofit/>
          </a:bodyPr>
          <a:lstStyle/>
          <a:p>
            <a:r>
              <a:rPr lang="en-AU" sz="2200" i="1" dirty="0"/>
              <a:t>This is the only way, monks, for the purification of beings, for the overcoming of sorrow and lamentation, for the destruction of suffering and grief, for reaching the right path, for the attainment of Nibbana, namely, the four foundations of mindfulness</a:t>
            </a:r>
            <a:r>
              <a:rPr lang="en-AU" sz="2200" dirty="0"/>
              <a:t>.</a:t>
            </a:r>
            <a:endParaRPr lang="en-US" sz="2200" dirty="0"/>
          </a:p>
          <a:p>
            <a:pPr marL="0" indent="0">
              <a:buNone/>
            </a:pPr>
            <a:endParaRPr lang="en-US" sz="2200" dirty="0"/>
          </a:p>
        </p:txBody>
      </p:sp>
    </p:spTree>
    <p:extLst>
      <p:ext uri="{BB962C8B-B14F-4D97-AF65-F5344CB8AC3E}">
        <p14:creationId xmlns:p14="http://schemas.microsoft.com/office/powerpoint/2010/main" val="7958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365125"/>
            <a:ext cx="10515600" cy="1325563"/>
          </a:xfrm>
        </p:spPr>
        <p:txBody>
          <a:bodyPr>
            <a:normAutofit/>
          </a:bodyPr>
          <a:lstStyle/>
          <a:p>
            <a:r>
              <a:rPr lang="en-AU" sz="5400" b="1"/>
              <a:t>Defining Mindfulness (</a:t>
            </a:r>
            <a:r>
              <a:rPr lang="en-AU" sz="5400" b="1" i="1"/>
              <a:t>Sati</a:t>
            </a:r>
            <a:r>
              <a:rPr lang="en-AU" sz="5400" b="1"/>
              <a:t>/</a:t>
            </a:r>
            <a:r>
              <a:rPr lang="en-AU" sz="5400" b="1" i="1"/>
              <a:t>Smrti</a:t>
            </a:r>
            <a:r>
              <a:rPr lang="en-AU" sz="5400" b="1"/>
              <a:t>)</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838200" y="1929384"/>
            <a:ext cx="10515600" cy="4251960"/>
          </a:xfrm>
        </p:spPr>
        <p:txBody>
          <a:bodyPr>
            <a:normAutofit/>
          </a:bodyPr>
          <a:lstStyle/>
          <a:p>
            <a:r>
              <a:rPr lang="en-AU" sz="2200" i="1" dirty="0"/>
              <a:t>Sati</a:t>
            </a:r>
            <a:r>
              <a:rPr lang="en-AU" sz="2200" dirty="0"/>
              <a:t> (Pali) and </a:t>
            </a:r>
            <a:r>
              <a:rPr lang="en-AU" sz="2200" i="1" dirty="0" err="1"/>
              <a:t>Smrti</a:t>
            </a:r>
            <a:r>
              <a:rPr lang="en-AU" sz="2200" dirty="0"/>
              <a:t> (Sanskrit).</a:t>
            </a:r>
          </a:p>
          <a:p>
            <a:r>
              <a:rPr lang="en-AU" sz="2200" dirty="0"/>
              <a:t>Linguistically seems to refer straightforwardly to “memory” or ‘remembrance” – but the early Buddhist usage of the term clearly offers a more nuanced and complex sense of it.</a:t>
            </a:r>
          </a:p>
          <a:p>
            <a:r>
              <a:rPr lang="en-AU" sz="2200" dirty="0"/>
              <a:t>Also clearly implies a strong sense of ‘clear awareness’ and ‘coming to know’ of the given object of contemplation.</a:t>
            </a:r>
          </a:p>
          <a:p>
            <a:r>
              <a:rPr lang="en-AU" sz="2200" dirty="0"/>
              <a:t>Also implies sustained concentration of the object of contemplation; mindfulness is part of that which enables that concentration to abide.</a:t>
            </a:r>
          </a:p>
          <a:p>
            <a:r>
              <a:rPr lang="en-AU" sz="2200" dirty="0"/>
              <a:t>So, all of these senses are combined in the notion of </a:t>
            </a:r>
            <a:r>
              <a:rPr lang="en-AU" sz="2200" i="1" dirty="0"/>
              <a:t>sati/</a:t>
            </a:r>
            <a:r>
              <a:rPr lang="en-AU" sz="2200" i="1" dirty="0" err="1"/>
              <a:t>smrti</a:t>
            </a:r>
            <a:r>
              <a:rPr lang="en-AU" sz="2200" dirty="0"/>
              <a:t>: remembrance/recollection, awareness, clarity and concentration. </a:t>
            </a:r>
          </a:p>
          <a:p>
            <a:r>
              <a:rPr lang="en-AU" sz="2200" dirty="0"/>
              <a:t>Entails understanding the two fundamental kinds of Buddhist meditation: insight and concentration (</a:t>
            </a:r>
            <a:r>
              <a:rPr lang="en-AU" sz="2200" i="1" dirty="0"/>
              <a:t>vipassana/</a:t>
            </a:r>
            <a:r>
              <a:rPr lang="en-AU" sz="2200" i="1" dirty="0" err="1"/>
              <a:t>vipashyana</a:t>
            </a:r>
            <a:r>
              <a:rPr lang="en-AU" sz="2200" i="1" dirty="0"/>
              <a:t> </a:t>
            </a:r>
            <a:r>
              <a:rPr lang="en-AU" sz="2200" dirty="0"/>
              <a:t>and </a:t>
            </a:r>
            <a:r>
              <a:rPr lang="en-AU" sz="2200" i="1" dirty="0" err="1"/>
              <a:t>samatha</a:t>
            </a:r>
            <a:r>
              <a:rPr lang="en-AU" sz="2200" i="1" dirty="0"/>
              <a:t>/</a:t>
            </a:r>
            <a:r>
              <a:rPr lang="en-AU" sz="2200" i="1" dirty="0" err="1"/>
              <a:t>shamatha</a:t>
            </a:r>
            <a:r>
              <a:rPr lang="en-AU" sz="2200" dirty="0"/>
              <a:t>).</a:t>
            </a:r>
          </a:p>
          <a:p>
            <a:endParaRPr lang="en-AU" sz="2200" dirty="0">
              <a:latin typeface="Garamond" panose="02020404030301010803" pitchFamily="18" charset="0"/>
            </a:endParaRPr>
          </a:p>
        </p:txBody>
      </p:sp>
    </p:spTree>
    <p:extLst>
      <p:ext uri="{BB962C8B-B14F-4D97-AF65-F5344CB8AC3E}">
        <p14:creationId xmlns:p14="http://schemas.microsoft.com/office/powerpoint/2010/main" val="266500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AU" sz="4600" b="1"/>
              <a:t>The Four Foundations of Mindfulness (as found in the </a:t>
            </a:r>
            <a:r>
              <a:rPr lang="en-AU" sz="4600" b="1" i="1"/>
              <a:t>Satipatthana Sutta</a:t>
            </a:r>
            <a:r>
              <a:rPr lang="en-AU" sz="4600" b="1"/>
              <a:t>). </a:t>
            </a:r>
          </a:p>
        </p:txBody>
      </p:sp>
      <p:sp>
        <p:nvSpPr>
          <p:cNvPr id="3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AU" sz="1500" b="1" dirty="0"/>
              <a:t>Mindfulness of body:</a:t>
            </a:r>
            <a:br>
              <a:rPr lang="en-AU" sz="1500" dirty="0"/>
            </a:br>
            <a:r>
              <a:rPr lang="en-AU" sz="1500" dirty="0"/>
              <a:t>mindfulness of body begins by generating awareness of breathing, then the postures and actions of the body (i.e. how you are using the body), then the repulsiveness of the body (i.e. blood, pus, urine etc), then reflection on the material elements, then 9 cemetery contemplations (i.e. the different ways one’s own body is similar to corpses at various stages of decomposition).</a:t>
            </a:r>
          </a:p>
          <a:p>
            <a:r>
              <a:rPr lang="en-AU" sz="1500" b="1" dirty="0"/>
              <a:t>Mindfulness of feeling:</a:t>
            </a:r>
            <a:br>
              <a:rPr lang="en-AU" sz="1500" b="1" dirty="0"/>
            </a:br>
            <a:br>
              <a:rPr lang="en-AU" sz="1500" dirty="0"/>
            </a:br>
            <a:r>
              <a:rPr lang="en-AU" sz="1500" dirty="0"/>
              <a:t>Implies gaining awareness of pleasurable and painful feelings. In particular, to note their fleeting nature. Strongly connected with dukkha and impermanence. Also with selflessness/ non-self (anatta/anatman)</a:t>
            </a:r>
          </a:p>
          <a:p>
            <a:endParaRPr lang="en-AU" sz="1500" dirty="0"/>
          </a:p>
          <a:p>
            <a:r>
              <a:rPr lang="en-AU" sz="1500" b="1" dirty="0"/>
              <a:t>Mindfulness of consciousness/Mindfulness of mental events</a:t>
            </a:r>
            <a:br>
              <a:rPr lang="en-AU" sz="1500" dirty="0"/>
            </a:br>
            <a:br>
              <a:rPr lang="en-AU" sz="1500" dirty="0"/>
            </a:br>
            <a:r>
              <a:rPr lang="en-AU" sz="1500" dirty="0"/>
              <a:t>Mindfulness of mind or consciousness/mental events. Buddhists make a distinction between consciousness (</a:t>
            </a:r>
            <a:r>
              <a:rPr lang="en-AU" sz="1500" i="1" dirty="0" err="1"/>
              <a:t>vinnana</a:t>
            </a:r>
            <a:r>
              <a:rPr lang="en-AU" sz="1500" i="1" dirty="0"/>
              <a:t>/</a:t>
            </a:r>
            <a:r>
              <a:rPr lang="en-AU" sz="1500" i="1" dirty="0" err="1"/>
              <a:t>vijnana</a:t>
            </a:r>
            <a:r>
              <a:rPr lang="en-AU" sz="1500" dirty="0"/>
              <a:t>) and dispositions/traits/karmic volitions (</a:t>
            </a:r>
            <a:r>
              <a:rPr lang="en-AU" sz="1500" i="1" dirty="0" err="1"/>
              <a:t>sankharas</a:t>
            </a:r>
            <a:r>
              <a:rPr lang="en-AU" sz="1500" i="1" dirty="0"/>
              <a:t>/samskaras</a:t>
            </a:r>
            <a:r>
              <a:rPr lang="en-AU" sz="1500" dirty="0"/>
              <a:t>).with mindfulness of consciousness you are coming to know different conscious states, with mindfulness of mental events you are more passively ‘watching’ different kinds of mental states arise and cease. In cultivating awareness of mental phenomena  – the practitioner passively registers the events of the mind without any commentary. All the thoughts, impressions, ideas and scenarios that come and go in the mind.</a:t>
            </a:r>
          </a:p>
          <a:p>
            <a:endParaRPr lang="en-AU" sz="1500" dirty="0"/>
          </a:p>
        </p:txBody>
      </p:sp>
    </p:spTree>
    <p:extLst>
      <p:ext uri="{BB962C8B-B14F-4D97-AF65-F5344CB8AC3E}">
        <p14:creationId xmlns:p14="http://schemas.microsoft.com/office/powerpoint/2010/main" val="157681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AU" sz="4600" b="1"/>
              <a:t>Mindfulness in Concentration and Insight Meditation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AU" sz="1500" i="1" dirty="0" err="1"/>
              <a:t>Shamatha</a:t>
            </a:r>
            <a:r>
              <a:rPr lang="en-AU" sz="1500" dirty="0"/>
              <a:t>/concentration is the meditation which develops </a:t>
            </a:r>
            <a:r>
              <a:rPr lang="en-AU" sz="1500" b="1" dirty="0"/>
              <a:t>sustained focus on a singular object</a:t>
            </a:r>
            <a:r>
              <a:rPr lang="en-AU" sz="1500" dirty="0"/>
              <a:t>. </a:t>
            </a:r>
          </a:p>
          <a:p>
            <a:r>
              <a:rPr lang="en-AU" sz="1500" dirty="0"/>
              <a:t>Insight meditation is the meditation which develops </a:t>
            </a:r>
            <a:r>
              <a:rPr lang="en-AU" sz="1500" b="1" dirty="0"/>
              <a:t>analytical understanding into the nature of the reality, the self, dukkha, the four noble truths </a:t>
            </a:r>
            <a:r>
              <a:rPr lang="en-AU" sz="1500" dirty="0"/>
              <a:t>etc.</a:t>
            </a:r>
          </a:p>
          <a:p>
            <a:r>
              <a:rPr lang="en-AU" sz="1500" dirty="0"/>
              <a:t>One needs to develop the former in order to make progress in the latter; the latter is what causes </a:t>
            </a:r>
            <a:r>
              <a:rPr lang="en-AU" sz="1500" i="1" dirty="0"/>
              <a:t>panna/</a:t>
            </a:r>
            <a:r>
              <a:rPr lang="en-AU" sz="1500" i="1" dirty="0" err="1"/>
              <a:t>prajna</a:t>
            </a:r>
            <a:r>
              <a:rPr lang="en-AU" sz="1500" i="1" dirty="0"/>
              <a:t> </a:t>
            </a:r>
            <a:r>
              <a:rPr lang="en-AU" sz="1500" dirty="0"/>
              <a:t>(wisdom) to arise.</a:t>
            </a:r>
          </a:p>
          <a:p>
            <a:r>
              <a:rPr lang="en-AU" sz="1500" dirty="0"/>
              <a:t>mindfulness is necessary for </a:t>
            </a:r>
            <a:r>
              <a:rPr lang="en-AU" sz="1500" i="1" dirty="0"/>
              <a:t>both</a:t>
            </a:r>
            <a:r>
              <a:rPr lang="en-AU" sz="1500" dirty="0"/>
              <a:t> forms. </a:t>
            </a:r>
          </a:p>
          <a:p>
            <a:endParaRPr lang="en-AU" sz="1500" u="sng" dirty="0"/>
          </a:p>
          <a:p>
            <a:r>
              <a:rPr lang="en-AU" sz="1500" u="sng" dirty="0"/>
              <a:t>Concentration</a:t>
            </a:r>
            <a:r>
              <a:rPr lang="en-AU" sz="1500" dirty="0"/>
              <a:t>: the memory or recollection implies a mental function which can discern when focus on a singular object lapses, thus ‘bringing the mind back’ to the object. Without mindfulness, one would ‘forget’ the singular object of meditation and simply drift aimlessly into a myriad of other objects. So mindfulness in this sense is akin to ‘not forgetting the object of meditation.’ So here the sense of ‘remembrance’ is quite apt.</a:t>
            </a:r>
          </a:p>
          <a:p>
            <a:r>
              <a:rPr lang="en-AU" sz="1500" u="sng" dirty="0"/>
              <a:t>Insight</a:t>
            </a:r>
            <a:r>
              <a:rPr lang="en-AU" sz="1500" dirty="0"/>
              <a:t>: on the basis of concentration and mindfulness, bringing awareness into various elements of one’s subjective experience/reality. The </a:t>
            </a:r>
            <a:r>
              <a:rPr lang="en-AU" sz="1500" i="1" dirty="0" err="1"/>
              <a:t>Satipatthana</a:t>
            </a:r>
            <a:r>
              <a:rPr lang="en-AU" sz="1500" i="1" dirty="0"/>
              <a:t> Sutta </a:t>
            </a:r>
            <a:r>
              <a:rPr lang="en-AU" sz="1500" dirty="0"/>
              <a:t>contains a lot of depth on this front. So here, the sense of ‘clear and present awareness of the content of experience’ is quite apt. </a:t>
            </a:r>
          </a:p>
        </p:txBody>
      </p:sp>
    </p:spTree>
    <p:extLst>
      <p:ext uri="{BB962C8B-B14F-4D97-AF65-F5344CB8AC3E}">
        <p14:creationId xmlns:p14="http://schemas.microsoft.com/office/powerpoint/2010/main" val="37565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6">
            <a:extLst>
              <a:ext uri="{FF2B5EF4-FFF2-40B4-BE49-F238E27FC236}">
                <a16:creationId xmlns:a16="http://schemas.microsoft.com/office/drawing/2014/main" id="{1AABC801-1B08-3CE2-B00A-AFE7FF0708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237" b="7509"/>
          <a:stretch/>
        </p:blipFill>
        <p:spPr>
          <a:xfrm>
            <a:off x="20" y="1282"/>
            <a:ext cx="12191980" cy="6856718"/>
          </a:xfrm>
          <a:prstGeom prst="rect">
            <a:avLst/>
          </a:prstGeom>
        </p:spPr>
      </p:pic>
    </p:spTree>
    <p:extLst>
      <p:ext uri="{BB962C8B-B14F-4D97-AF65-F5344CB8AC3E}">
        <p14:creationId xmlns:p14="http://schemas.microsoft.com/office/powerpoint/2010/main" val="25000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D3E7A-BC7E-8D25-EB24-5D16B306F04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mindfulness?</a:t>
            </a:r>
          </a:p>
        </p:txBody>
      </p:sp>
      <p:sp>
        <p:nvSpPr>
          <p:cNvPr id="3" name="Content Placeholder 2">
            <a:extLst>
              <a:ext uri="{FF2B5EF4-FFF2-40B4-BE49-F238E27FC236}">
                <a16:creationId xmlns:a16="http://schemas.microsoft.com/office/drawing/2014/main" id="{4CB08F54-0D6D-5C5A-02FE-F398CBD2CD7A}"/>
              </a:ext>
            </a:extLst>
          </p:cNvPr>
          <p:cNvSpPr>
            <a:spLocks noGrp="1"/>
          </p:cNvSpPr>
          <p:nvPr>
            <p:ph idx="1"/>
          </p:nvPr>
        </p:nvSpPr>
        <p:spPr>
          <a:xfrm>
            <a:off x="4581727" y="649480"/>
            <a:ext cx="3025303" cy="5546047"/>
          </a:xfrm>
        </p:spPr>
        <p:txBody>
          <a:bodyPr anchor="ctr">
            <a:normAutofit/>
          </a:bodyPr>
          <a:lstStyle/>
          <a:p>
            <a:r>
              <a:rPr lang="en-AU" sz="1700"/>
              <a:t>Mindfulness encourages paying attention to what is happening during each moment of your life.  With mindfulness, we develop the ability to let go of worries and fears about the future, let go of concerns about the past, and experience the present moment with a sense of calm and curiosity. In a basic way, mindfulness gives us the ability to wake up to our life and stop the automatic way of living, which disconnects us from our body, mind, and relationships.</a:t>
            </a:r>
          </a:p>
          <a:p>
            <a:endParaRPr lang="en-AU" sz="1700"/>
          </a:p>
          <a:p>
            <a:r>
              <a:rPr lang="en-AU" sz="1700"/>
              <a:t>Mindfulness Center, University of Utah</a:t>
            </a:r>
            <a:endParaRPr lang="en-US" sz="1700"/>
          </a:p>
        </p:txBody>
      </p:sp>
      <p:pic>
        <p:nvPicPr>
          <p:cNvPr id="5" name="Picture 4" descr="Hand reaching out to sun">
            <a:extLst>
              <a:ext uri="{FF2B5EF4-FFF2-40B4-BE49-F238E27FC236}">
                <a16:creationId xmlns:a16="http://schemas.microsoft.com/office/drawing/2014/main" id="{E04C7EB2-E20D-7BCC-DB7D-E64A48368B31}"/>
              </a:ext>
            </a:extLst>
          </p:cNvPr>
          <p:cNvPicPr>
            <a:picLocks noChangeAspect="1"/>
          </p:cNvPicPr>
          <p:nvPr/>
        </p:nvPicPr>
        <p:blipFill rotWithShape="1">
          <a:blip r:embed="rId2"/>
          <a:srcRect l="39251" r="20865" b="2"/>
          <a:stretch/>
        </p:blipFill>
        <p:spPr>
          <a:xfrm>
            <a:off x="8109502" y="10"/>
            <a:ext cx="4082498" cy="6857990"/>
          </a:xfrm>
          <a:prstGeom prst="rect">
            <a:avLst/>
          </a:prstGeom>
        </p:spPr>
      </p:pic>
    </p:spTree>
    <p:extLst>
      <p:ext uri="{BB962C8B-B14F-4D97-AF65-F5344CB8AC3E}">
        <p14:creationId xmlns:p14="http://schemas.microsoft.com/office/powerpoint/2010/main" val="40706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5">
            <a:extLst>
              <a:ext uri="{FF2B5EF4-FFF2-40B4-BE49-F238E27FC236}">
                <a16:creationId xmlns:a16="http://schemas.microsoft.com/office/drawing/2014/main" id="{1F02C4FF-C875-67A5-EE07-F7D4BABB2D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1013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039A48E5-91AD-D550-6F5D-1C0D238194F0}"/>
              </a:ext>
            </a:extLst>
          </p:cNvPr>
          <p:cNvPicPr>
            <a:picLocks noChangeAspect="1"/>
          </p:cNvPicPr>
          <p:nvPr/>
        </p:nvPicPr>
        <p:blipFill rotWithShape="1">
          <a:blip r:embed="rId2"/>
          <a:srcRect l="2776" r="1147" b="2"/>
          <a:stretch/>
        </p:blipFill>
        <p:spPr>
          <a:xfrm>
            <a:off x="3978184" y="1286934"/>
            <a:ext cx="4235633" cy="4105949"/>
          </a:xfrm>
          <a:prstGeom prst="rect">
            <a:avLst/>
          </a:prstGeom>
        </p:spPr>
      </p:pic>
    </p:spTree>
    <p:extLst>
      <p:ext uri="{BB962C8B-B14F-4D97-AF65-F5344CB8AC3E}">
        <p14:creationId xmlns:p14="http://schemas.microsoft.com/office/powerpoint/2010/main" val="99293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9 Cemetery Reflections text — Practicing Frank">
            <a:extLst>
              <a:ext uri="{FF2B5EF4-FFF2-40B4-BE49-F238E27FC236}">
                <a16:creationId xmlns:a16="http://schemas.microsoft.com/office/drawing/2014/main" id="{FAFDAD47-1A73-D741-AB1D-5F68A0E412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0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B26355C-DBFC-1154-9BB4-587B2C1916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792861"/>
            <a:ext cx="11277600" cy="527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8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7C907-FBBC-E741-B6AA-B93E477CD9D2}"/>
              </a:ext>
            </a:extLst>
          </p:cNvPr>
          <p:cNvSpPr>
            <a:spLocks noGrp="1"/>
          </p:cNvSpPr>
          <p:nvPr>
            <p:ph type="title"/>
          </p:nvPr>
        </p:nvSpPr>
        <p:spPr>
          <a:xfrm>
            <a:off x="1043631" y="809898"/>
            <a:ext cx="9942716" cy="1554480"/>
          </a:xfrm>
        </p:spPr>
        <p:txBody>
          <a:bodyPr anchor="ctr">
            <a:normAutofit/>
          </a:bodyPr>
          <a:lstStyle/>
          <a:p>
            <a:r>
              <a:rPr lang="en-US" sz="4800" b="1"/>
              <a:t>Things as they are</a:t>
            </a:r>
          </a:p>
        </p:txBody>
      </p:sp>
      <p:sp>
        <p:nvSpPr>
          <p:cNvPr id="3" name="Content Placeholder 2">
            <a:extLst>
              <a:ext uri="{FF2B5EF4-FFF2-40B4-BE49-F238E27FC236}">
                <a16:creationId xmlns:a16="http://schemas.microsoft.com/office/drawing/2014/main" id="{7CF852C4-D0DD-354A-8C19-D16816D7AF4A}"/>
              </a:ext>
            </a:extLst>
          </p:cNvPr>
          <p:cNvSpPr>
            <a:spLocks noGrp="1"/>
          </p:cNvSpPr>
          <p:nvPr>
            <p:ph idx="1"/>
          </p:nvPr>
        </p:nvSpPr>
        <p:spPr>
          <a:xfrm>
            <a:off x="1045028" y="3017522"/>
            <a:ext cx="9941319" cy="3124658"/>
          </a:xfrm>
        </p:spPr>
        <p:txBody>
          <a:bodyPr anchor="ctr">
            <a:normAutofit/>
          </a:bodyPr>
          <a:lstStyle/>
          <a:p>
            <a:r>
              <a:rPr lang="en-US" sz="2000" dirty="0"/>
              <a:t>According to Buddhism, realizing “things as they are” or “life as it is” involves understanding the three fundamental characteristics  of existence, that is phenomena and “selves” are:</a:t>
            </a:r>
          </a:p>
          <a:p>
            <a:endParaRPr lang="en-US" sz="2000" dirty="0"/>
          </a:p>
          <a:p>
            <a:pPr marL="457200" indent="-457200">
              <a:buFont typeface="Arial"/>
              <a:buChar char="•"/>
            </a:pPr>
            <a:r>
              <a:rPr lang="en-US" sz="2000" dirty="0"/>
              <a:t>Impermanent dynamic processes </a:t>
            </a:r>
          </a:p>
          <a:p>
            <a:pPr marL="457200" indent="-457200">
              <a:buFont typeface="Arial"/>
              <a:buChar char="•"/>
            </a:pPr>
            <a:endParaRPr lang="en-US" sz="2000" dirty="0"/>
          </a:p>
          <a:p>
            <a:pPr marL="457200" indent="-457200">
              <a:buFont typeface="Arial"/>
              <a:buChar char="•"/>
            </a:pPr>
            <a:r>
              <a:rPr lang="en-US" sz="2000" dirty="0"/>
              <a:t>they have no “fixed” or substantial essence - they are always in flux</a:t>
            </a:r>
          </a:p>
          <a:p>
            <a:endParaRPr lang="en-US" sz="2000" dirty="0"/>
          </a:p>
          <a:p>
            <a:pPr marL="457200" indent="-457200">
              <a:buFont typeface="Arial"/>
              <a:buChar char="•"/>
            </a:pPr>
            <a:r>
              <a:rPr lang="en-US" sz="2000" dirty="0"/>
              <a:t>They are radically interdependent</a:t>
            </a:r>
          </a:p>
          <a:p>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42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a:solidFill>
                  <a:schemeClr val="tx1"/>
                </a:solidFill>
                <a:latin typeface="+mj-lt"/>
                <a:ea typeface="+mj-ea"/>
                <a:cs typeface="+mj-cs"/>
              </a:rPr>
              <a:t>Basic Buddhist Philosophy</a:t>
            </a:r>
          </a:p>
        </p:txBody>
      </p:sp>
      <p:sp>
        <p:nvSpPr>
          <p:cNvPr id="2" name="TextBox 1"/>
          <p:cNvSpPr txBox="1"/>
          <p:nvPr/>
        </p:nvSpPr>
        <p:spPr>
          <a:xfrm>
            <a:off x="1045028" y="3017522"/>
            <a:ext cx="9941319" cy="3124658"/>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200" b="1"/>
              <a:t>Impermanence: </a:t>
            </a:r>
            <a:r>
              <a:rPr lang="en-US" sz="2200"/>
              <a:t>all things are impermanent and subject to change</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p>
          <a:p>
            <a:pPr marL="457200" indent="-228600">
              <a:lnSpc>
                <a:spcPct val="90000"/>
              </a:lnSpc>
              <a:spcAft>
                <a:spcPts val="600"/>
              </a:spcAft>
              <a:buFont typeface="Arial" panose="020B0604020202020204" pitchFamily="34" charset="0"/>
              <a:buChar char="•"/>
            </a:pPr>
            <a:r>
              <a:rPr lang="en-US" sz="2200" b="1"/>
              <a:t>No-self: </a:t>
            </a:r>
            <a:r>
              <a:rPr lang="en-US" sz="2200"/>
              <a:t>no fixed essence or substantial qualities –more like a process idea of self. </a:t>
            </a:r>
          </a:p>
          <a:p>
            <a:pPr indent="-228600">
              <a:lnSpc>
                <a:spcPct val="90000"/>
              </a:lnSpc>
              <a:spcAft>
                <a:spcPts val="600"/>
              </a:spcAft>
              <a:buFont typeface="Arial" panose="020B0604020202020204" pitchFamily="34" charset="0"/>
              <a:buChar char="•"/>
            </a:pPr>
            <a:endParaRPr lang="en-US" sz="2200"/>
          </a:p>
          <a:p>
            <a:pPr marL="457200" indent="-228600">
              <a:lnSpc>
                <a:spcPct val="90000"/>
              </a:lnSpc>
              <a:spcAft>
                <a:spcPts val="600"/>
              </a:spcAft>
              <a:buFont typeface="Arial" panose="020B0604020202020204" pitchFamily="34" charset="0"/>
              <a:buChar char="•"/>
            </a:pPr>
            <a:r>
              <a:rPr lang="en-US" sz="2200" b="1"/>
              <a:t>Interdependence</a:t>
            </a:r>
            <a:r>
              <a:rPr lang="en-US" sz="2200"/>
              <a:t> (dependent co-origination): sometimes called the “great chain of being” -a stream of creative processes in which nothing persists or endures but is radically inter-dependent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15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974A7-2B3D-6240-8365-1B5799D6BEFB}"/>
              </a:ext>
            </a:extLst>
          </p:cNvPr>
          <p:cNvSpPr>
            <a:spLocks noGrp="1"/>
          </p:cNvSpPr>
          <p:nvPr>
            <p:ph type="title"/>
          </p:nvPr>
        </p:nvSpPr>
        <p:spPr>
          <a:xfrm>
            <a:off x="793662" y="386930"/>
            <a:ext cx="10066122" cy="1298448"/>
          </a:xfrm>
        </p:spPr>
        <p:txBody>
          <a:bodyPr anchor="b">
            <a:normAutofit/>
          </a:bodyPr>
          <a:lstStyle/>
          <a:p>
            <a:r>
              <a:rPr lang="en-US" sz="4800" b="1"/>
              <a:t>What has this to do with meditation?</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EB1BE8-8B16-F247-9264-67642A92D5DA}"/>
              </a:ext>
            </a:extLst>
          </p:cNvPr>
          <p:cNvSpPr>
            <a:spLocks noGrp="1"/>
          </p:cNvSpPr>
          <p:nvPr>
            <p:ph idx="1"/>
          </p:nvPr>
        </p:nvSpPr>
        <p:spPr>
          <a:xfrm>
            <a:off x="793661" y="2599509"/>
            <a:ext cx="4530898" cy="3639450"/>
          </a:xfrm>
        </p:spPr>
        <p:txBody>
          <a:bodyPr anchor="ctr">
            <a:normAutofit/>
          </a:bodyPr>
          <a:lstStyle/>
          <a:p>
            <a:pPr marL="0" indent="0">
              <a:buNone/>
            </a:pPr>
            <a:r>
              <a:rPr lang="en-US" sz="1700" dirty="0"/>
              <a:t>According to Ven. S </a:t>
            </a:r>
            <a:r>
              <a:rPr lang="en-US" sz="1700" dirty="0" err="1"/>
              <a:t>Dhammika</a:t>
            </a:r>
            <a:r>
              <a:rPr lang="en-US" sz="1700" dirty="0"/>
              <a:t>:</a:t>
            </a:r>
          </a:p>
          <a:p>
            <a:r>
              <a:rPr lang="en-AU" sz="1700" i="1" dirty="0"/>
              <a:t>Meditation is a conscious effort to change how the mind works. The Pali word for meditation is '</a:t>
            </a:r>
            <a:r>
              <a:rPr lang="en-AU" sz="1700" dirty="0"/>
              <a:t>bhavana</a:t>
            </a:r>
            <a:r>
              <a:rPr lang="en-AU" sz="1700" i="1" dirty="0"/>
              <a:t>' which means 'to make grow' or 'to develop'. </a:t>
            </a:r>
          </a:p>
          <a:p>
            <a:r>
              <a:rPr lang="en-AU" sz="1700" i="1" dirty="0"/>
              <a:t>Meditation helps to develop the awareness and the energy needed to transform ingrained mental habit patterns.</a:t>
            </a:r>
          </a:p>
          <a:p>
            <a:pPr marL="0" indent="0">
              <a:buNone/>
            </a:pPr>
            <a:r>
              <a:rPr lang="en-AU" sz="1700" i="1" dirty="0"/>
              <a:t> </a:t>
            </a:r>
          </a:p>
          <a:p>
            <a:r>
              <a:rPr lang="en-AU" sz="1700" dirty="0"/>
              <a:t>Ultimately, meditation is the ground from which we cultivate the qualities of perception and awareness to “see things as they are”.</a:t>
            </a:r>
          </a:p>
          <a:p>
            <a:endParaRPr lang="en-US" sz="1700" dirty="0"/>
          </a:p>
        </p:txBody>
      </p:sp>
      <p:pic>
        <p:nvPicPr>
          <p:cNvPr id="5" name="Picture 4">
            <a:extLst>
              <a:ext uri="{FF2B5EF4-FFF2-40B4-BE49-F238E27FC236}">
                <a16:creationId xmlns:a16="http://schemas.microsoft.com/office/drawing/2014/main" id="{1F5BE67E-6AC4-DE4E-99B0-DA4C68E1FA49}"/>
              </a:ext>
            </a:extLst>
          </p:cNvPr>
          <p:cNvPicPr>
            <a:picLocks noChangeAspect="1"/>
          </p:cNvPicPr>
          <p:nvPr/>
        </p:nvPicPr>
        <p:blipFill>
          <a:blip r:embed="rId2"/>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62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AU" sz="5400" b="1" dirty="0"/>
              <a:t>Four truths/realities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pPr marL="514350" indent="-514350">
              <a:buFont typeface="+mj-lt"/>
              <a:buAutoNum type="arabicPeriod"/>
            </a:pPr>
            <a:r>
              <a:rPr lang="en-AU" sz="2200"/>
              <a:t>Suffering (</a:t>
            </a:r>
            <a:r>
              <a:rPr lang="en-AU" sz="2200" i="1"/>
              <a:t>dukkha</a:t>
            </a:r>
            <a:r>
              <a:rPr lang="en-AU" sz="2200"/>
              <a:t>)</a:t>
            </a:r>
          </a:p>
          <a:p>
            <a:pPr marL="514350" indent="-514350">
              <a:buFont typeface="+mj-lt"/>
              <a:buAutoNum type="arabicPeriod"/>
            </a:pPr>
            <a:r>
              <a:rPr lang="en-AU" sz="2200"/>
              <a:t>Origin of suffering (</a:t>
            </a:r>
            <a:r>
              <a:rPr lang="en-AU" sz="2200" i="1"/>
              <a:t>dukkha-samudaya</a:t>
            </a:r>
            <a:r>
              <a:rPr lang="en-AU" sz="2200"/>
              <a:t>)</a:t>
            </a:r>
          </a:p>
          <a:p>
            <a:pPr marL="514350" indent="-514350">
              <a:buFont typeface="+mj-lt"/>
              <a:buAutoNum type="arabicPeriod"/>
            </a:pPr>
            <a:r>
              <a:rPr lang="en-AU" sz="2200"/>
              <a:t>Cessation of suffering (</a:t>
            </a:r>
            <a:r>
              <a:rPr lang="en-AU" sz="2200" i="1"/>
              <a:t>dukkha-nirodha</a:t>
            </a:r>
            <a:r>
              <a:rPr lang="en-AU" sz="2200"/>
              <a:t>)</a:t>
            </a:r>
          </a:p>
          <a:p>
            <a:pPr marL="514350" indent="-514350">
              <a:buFont typeface="+mj-lt"/>
              <a:buAutoNum type="arabicPeriod"/>
            </a:pPr>
            <a:r>
              <a:rPr lang="en-AU" sz="2200"/>
              <a:t>The path leading to the cessation of suffering (</a:t>
            </a:r>
            <a:r>
              <a:rPr lang="en-AU" sz="2200" i="1"/>
              <a:t>dukkha-nirodha-gāminī paṭipadā</a:t>
            </a:r>
            <a:r>
              <a:rPr lang="en-AU" sz="2200"/>
              <a:t>)</a:t>
            </a:r>
          </a:p>
          <a:p>
            <a:endParaRPr lang="en-AU" sz="2200"/>
          </a:p>
        </p:txBody>
      </p:sp>
      <p:pic>
        <p:nvPicPr>
          <p:cNvPr id="1026" name="Picture 2" descr="Clipart - - Dharma Wheel Buddhism Symbol , Transparent Cartoon ...">
            <a:extLst>
              <a:ext uri="{FF2B5EF4-FFF2-40B4-BE49-F238E27FC236}">
                <a16:creationId xmlns:a16="http://schemas.microsoft.com/office/drawing/2014/main" id="{3201BB8A-E415-6146-ADE7-A1433ED7BB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54" r="447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3400" b="1"/>
              <a:t>What is the connection between the 4NT’s and mindfulness?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lnSpcReduction="10000"/>
          </a:bodyPr>
          <a:lstStyle/>
          <a:p>
            <a:r>
              <a:rPr lang="en-US" sz="2200" dirty="0"/>
              <a:t>Part of the </a:t>
            </a:r>
            <a:r>
              <a:rPr lang="en-US" sz="2200" b="1" dirty="0"/>
              <a:t>4</a:t>
            </a:r>
            <a:r>
              <a:rPr lang="en-US" sz="2200" b="1" baseline="30000" dirty="0"/>
              <a:t>th</a:t>
            </a:r>
            <a:r>
              <a:rPr lang="en-US" sz="2200" b="1" dirty="0"/>
              <a:t> noble truth</a:t>
            </a:r>
            <a:r>
              <a:rPr lang="en-US" sz="2200" dirty="0"/>
              <a:t>: one of elements of the eightfold path </a:t>
            </a:r>
            <a:r>
              <a:rPr lang="en-US" sz="2200" i="1" dirty="0" err="1"/>
              <a:t>sammasati</a:t>
            </a:r>
            <a:r>
              <a:rPr lang="en-US" sz="2200" dirty="0"/>
              <a:t>/right mindfulness.</a:t>
            </a:r>
          </a:p>
          <a:p>
            <a:r>
              <a:rPr lang="en-US" sz="2200" dirty="0"/>
              <a:t>Distinguished from two other elements in meditation (right effort and right concentration).</a:t>
            </a:r>
          </a:p>
          <a:p>
            <a:r>
              <a:rPr lang="en-AU" sz="2000" dirty="0"/>
              <a:t>Right mindfulness is, set between right effort and right concentration, it connects the energetic application of the mind to its stilling and application."</a:t>
            </a:r>
            <a:endParaRPr lang="en-US" sz="2200" dirty="0"/>
          </a:p>
        </p:txBody>
      </p:sp>
      <p:pic>
        <p:nvPicPr>
          <p:cNvPr id="5" name="Content Placeholder 4" descr="Diagram&#10;&#10;Description automatically generated"/>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7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0000"/>
          </a:solidFill>
        </p:spPr>
      </p:pic>
    </p:spTree>
    <p:extLst>
      <p:ext uri="{BB962C8B-B14F-4D97-AF65-F5344CB8AC3E}">
        <p14:creationId xmlns:p14="http://schemas.microsoft.com/office/powerpoint/2010/main" val="161432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1655</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Garamond</vt:lpstr>
      <vt:lpstr>Office Theme</vt:lpstr>
      <vt:lpstr>     The philosophical basis of Mindfulness: a potted history</vt:lpstr>
      <vt:lpstr>What is mindfulness?</vt:lpstr>
      <vt:lpstr>PowerPoint Presentation</vt:lpstr>
      <vt:lpstr>PowerPoint Presentation</vt:lpstr>
      <vt:lpstr>Things as they are</vt:lpstr>
      <vt:lpstr>PowerPoint Presentation</vt:lpstr>
      <vt:lpstr>What has this to do with meditation?</vt:lpstr>
      <vt:lpstr>Four truths/realities</vt:lpstr>
      <vt:lpstr>What is the connection between the 4NT’s and mindfulness?</vt:lpstr>
      <vt:lpstr>The Three Marks of Existence</vt:lpstr>
      <vt:lpstr>Dependent co-origination &amp; the twelve links</vt:lpstr>
      <vt:lpstr>Where the action is…..</vt:lpstr>
      <vt:lpstr>The Five Aggregates (khandhas/skandhas)</vt:lpstr>
      <vt:lpstr>What Does All Of This Tell Us About You?</vt:lpstr>
      <vt:lpstr>The Buddha’s practice instructions: Satipatthana Sutta </vt:lpstr>
      <vt:lpstr>Defining Mindfulness (Sati/Smrti)</vt:lpstr>
      <vt:lpstr>The Four Foundations of Mindfulness (as found in the Satipatthana Sutta). </vt:lpstr>
      <vt:lpstr>Mindfulness in Concentration and Insight Meditation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Leesa Davis</dc:creator>
  <cp:lastModifiedBy>Cathy Legg</cp:lastModifiedBy>
  <cp:revision>7</cp:revision>
  <dcterms:created xsi:type="dcterms:W3CDTF">2022-06-16T04:00:07Z</dcterms:created>
  <dcterms:modified xsi:type="dcterms:W3CDTF">2022-07-04T13:19:12Z</dcterms:modified>
</cp:coreProperties>
</file>