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7"/>
  </p:notesMasterIdLst>
  <p:handoutMasterIdLst>
    <p:handoutMasterId r:id="rId38"/>
  </p:handoutMasterIdLst>
  <p:sldIdLst>
    <p:sldId id="326" r:id="rId5"/>
    <p:sldId id="382" r:id="rId6"/>
    <p:sldId id="379" r:id="rId7"/>
    <p:sldId id="354" r:id="rId8"/>
    <p:sldId id="346" r:id="rId9"/>
    <p:sldId id="356" r:id="rId10"/>
    <p:sldId id="323" r:id="rId11"/>
    <p:sldId id="360" r:id="rId12"/>
    <p:sldId id="268" r:id="rId13"/>
    <p:sldId id="358" r:id="rId14"/>
    <p:sldId id="336" r:id="rId15"/>
    <p:sldId id="357" r:id="rId16"/>
    <p:sldId id="348" r:id="rId17"/>
    <p:sldId id="361" r:id="rId18"/>
    <p:sldId id="362" r:id="rId19"/>
    <p:sldId id="363" r:id="rId20"/>
    <p:sldId id="364" r:id="rId21"/>
    <p:sldId id="294" r:id="rId22"/>
    <p:sldId id="378" r:id="rId23"/>
    <p:sldId id="365" r:id="rId24"/>
    <p:sldId id="366" r:id="rId25"/>
    <p:sldId id="368" r:id="rId26"/>
    <p:sldId id="370" r:id="rId27"/>
    <p:sldId id="367" r:id="rId28"/>
    <p:sldId id="373" r:id="rId29"/>
    <p:sldId id="374" r:id="rId30"/>
    <p:sldId id="376" r:id="rId31"/>
    <p:sldId id="377" r:id="rId32"/>
    <p:sldId id="383" r:id="rId33"/>
    <p:sldId id="355" r:id="rId34"/>
    <p:sldId id="320" r:id="rId35"/>
    <p:sldId id="353" r:id="rId3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ci Taylor" initials="DT" lastIdx="17" clrIdx="0">
    <p:extLst>
      <p:ext uri="{19B8F6BF-5375-455C-9EA6-DF929625EA0E}">
        <p15:presenceInfo xmlns:p15="http://schemas.microsoft.com/office/powerpoint/2012/main" userId="S-1-5-21-248963057-614103661-3067232799-306067" providerId="AD"/>
      </p:ext>
    </p:extLst>
  </p:cmAuthor>
  <p:cmAuthor id="2" name="Judy Currey" initials="JC" lastIdx="2" clrIdx="1">
    <p:extLst>
      <p:ext uri="{19B8F6BF-5375-455C-9EA6-DF929625EA0E}">
        <p15:presenceInfo xmlns:p15="http://schemas.microsoft.com/office/powerpoint/2012/main" userId="S-1-5-21-248963057-614103661-3067232799-242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16" autoAdjust="0"/>
  </p:normalViewPr>
  <p:slideViewPr>
    <p:cSldViewPr snapToGrid="0">
      <p:cViewPr varScale="1">
        <p:scale>
          <a:sx n="51" d="100"/>
          <a:sy n="51" d="100"/>
        </p:scale>
        <p:origin x="12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51494-3079-43FE-9C71-D52F794C943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E064D5F0-2397-415E-B55B-887D1D9C554C}">
      <dgm:prSet phldrT="[Text]"/>
      <dgm:spPr/>
      <dgm:t>
        <a:bodyPr/>
        <a:lstStyle/>
        <a:p>
          <a:r>
            <a:rPr lang="en-US" dirty="0" smtClean="0"/>
            <a:t>MBA</a:t>
          </a:r>
          <a:endParaRPr lang="en-US" dirty="0"/>
        </a:p>
      </dgm:t>
    </dgm:pt>
    <dgm:pt modelId="{03E340FB-93A1-42D0-A12E-7F5DB26B90FC}" type="parTrans" cxnId="{0CAE7CFC-F442-470F-8515-B3A1D206D9C9}">
      <dgm:prSet/>
      <dgm:spPr/>
      <dgm:t>
        <a:bodyPr/>
        <a:lstStyle/>
        <a:p>
          <a:endParaRPr lang="en-US"/>
        </a:p>
      </dgm:t>
    </dgm:pt>
    <dgm:pt modelId="{39F43DD1-55EF-48CE-9549-7551F7C2C20D}" type="sibTrans" cxnId="{0CAE7CFC-F442-470F-8515-B3A1D206D9C9}">
      <dgm:prSet/>
      <dgm:spPr/>
      <dgm:t>
        <a:bodyPr/>
        <a:lstStyle/>
        <a:p>
          <a:endParaRPr lang="en-US"/>
        </a:p>
      </dgm:t>
    </dgm:pt>
    <dgm:pt modelId="{02E2878A-DD67-43C8-A8E0-D90FA2F0BC4D}">
      <dgm:prSet phldrT="[Text]"/>
      <dgm:spPr/>
      <dgm:t>
        <a:bodyPr/>
        <a:lstStyle/>
        <a:p>
          <a:r>
            <a:rPr lang="en-US" dirty="0" smtClean="0"/>
            <a:t>8 units</a:t>
          </a:r>
          <a:endParaRPr lang="en-US" dirty="0"/>
        </a:p>
      </dgm:t>
    </dgm:pt>
    <dgm:pt modelId="{C207D534-0517-4BB2-BC41-C68A5086E44E}" type="parTrans" cxnId="{01A9EF17-7EC1-4403-BD82-24949AEB29C4}">
      <dgm:prSet/>
      <dgm:spPr/>
      <dgm:t>
        <a:bodyPr/>
        <a:lstStyle/>
        <a:p>
          <a:endParaRPr lang="en-US"/>
        </a:p>
      </dgm:t>
    </dgm:pt>
    <dgm:pt modelId="{05E10A0A-538B-4889-9346-BA0A2AB4F218}" type="sibTrans" cxnId="{01A9EF17-7EC1-4403-BD82-24949AEB29C4}">
      <dgm:prSet/>
      <dgm:spPr/>
      <dgm:t>
        <a:bodyPr/>
        <a:lstStyle/>
        <a:p>
          <a:endParaRPr lang="en-US"/>
        </a:p>
      </dgm:t>
    </dgm:pt>
    <dgm:pt modelId="{34AE4FF5-AE5B-4D5D-94D9-35B1A53F5776}">
      <dgm:prSet phldrT="[Text]"/>
      <dgm:spPr/>
      <dgm:t>
        <a:bodyPr/>
        <a:lstStyle/>
        <a:p>
          <a:r>
            <a:rPr lang="en-US" dirty="0" smtClean="0"/>
            <a:t>LLB</a:t>
          </a:r>
          <a:endParaRPr lang="en-US" dirty="0"/>
        </a:p>
      </dgm:t>
    </dgm:pt>
    <dgm:pt modelId="{1A59F158-055A-42AD-9285-3E7F23A4A1BA}" type="parTrans" cxnId="{C06AA7E8-2ED7-405D-BCA9-D75F950BB30F}">
      <dgm:prSet/>
      <dgm:spPr/>
      <dgm:t>
        <a:bodyPr/>
        <a:lstStyle/>
        <a:p>
          <a:endParaRPr lang="en-US"/>
        </a:p>
      </dgm:t>
    </dgm:pt>
    <dgm:pt modelId="{BA4876E2-39F5-459C-8A6D-3978840AC781}" type="sibTrans" cxnId="{C06AA7E8-2ED7-405D-BCA9-D75F950BB30F}">
      <dgm:prSet/>
      <dgm:spPr/>
      <dgm:t>
        <a:bodyPr/>
        <a:lstStyle/>
        <a:p>
          <a:endParaRPr lang="en-US"/>
        </a:p>
      </dgm:t>
    </dgm:pt>
    <dgm:pt modelId="{D8E2861E-1B2D-47BB-83E4-2A059E6030EB}">
      <dgm:prSet phldrT="[Text]"/>
      <dgm:spPr/>
      <dgm:t>
        <a:bodyPr/>
        <a:lstStyle/>
        <a:p>
          <a:r>
            <a:rPr lang="en-US" dirty="0" smtClean="0"/>
            <a:t>8 units</a:t>
          </a:r>
          <a:endParaRPr lang="en-US" dirty="0"/>
        </a:p>
      </dgm:t>
    </dgm:pt>
    <dgm:pt modelId="{D3AF5B2E-0C79-4196-8609-912A1D86948A}" type="parTrans" cxnId="{09EC7DCC-BB40-457A-AF36-0EDC07F3D8D9}">
      <dgm:prSet/>
      <dgm:spPr/>
      <dgm:t>
        <a:bodyPr/>
        <a:lstStyle/>
        <a:p>
          <a:endParaRPr lang="en-US"/>
        </a:p>
      </dgm:t>
    </dgm:pt>
    <dgm:pt modelId="{9ACBE751-EC3C-43A6-842E-647D167D1759}" type="sibTrans" cxnId="{09EC7DCC-BB40-457A-AF36-0EDC07F3D8D9}">
      <dgm:prSet/>
      <dgm:spPr/>
      <dgm:t>
        <a:bodyPr/>
        <a:lstStyle/>
        <a:p>
          <a:endParaRPr lang="en-US"/>
        </a:p>
      </dgm:t>
    </dgm:pt>
    <dgm:pt modelId="{D4D0993D-0DBB-4B4D-9682-B23AE3E8DA9E}">
      <dgm:prSet phldrT="[Text]"/>
      <dgm:spPr/>
      <dgm:t>
        <a:bodyPr/>
        <a:lstStyle/>
        <a:p>
          <a:r>
            <a:rPr lang="en-US" dirty="0" smtClean="0"/>
            <a:t>M Education</a:t>
          </a:r>
          <a:endParaRPr lang="en-US" dirty="0"/>
        </a:p>
      </dgm:t>
    </dgm:pt>
    <dgm:pt modelId="{88E8FF17-412A-4014-9C60-830C141B1B4A}" type="parTrans" cxnId="{BE406096-D4C2-4944-ABA3-CF5F5A913787}">
      <dgm:prSet/>
      <dgm:spPr/>
      <dgm:t>
        <a:bodyPr/>
        <a:lstStyle/>
        <a:p>
          <a:endParaRPr lang="en-US"/>
        </a:p>
      </dgm:t>
    </dgm:pt>
    <dgm:pt modelId="{D4C4E9BA-8D84-44B7-8634-B7F833812C8F}" type="sibTrans" cxnId="{BE406096-D4C2-4944-ABA3-CF5F5A913787}">
      <dgm:prSet/>
      <dgm:spPr/>
      <dgm:t>
        <a:bodyPr/>
        <a:lstStyle/>
        <a:p>
          <a:endParaRPr lang="en-US"/>
        </a:p>
      </dgm:t>
    </dgm:pt>
    <dgm:pt modelId="{15D34A3D-38D1-42F3-A3FB-A7ED7102077F}">
      <dgm:prSet phldrT="[Text]"/>
      <dgm:spPr/>
      <dgm:t>
        <a:bodyPr/>
        <a:lstStyle/>
        <a:p>
          <a:r>
            <a:rPr lang="en-US" dirty="0" smtClean="0"/>
            <a:t>7 units</a:t>
          </a:r>
          <a:endParaRPr lang="en-US" dirty="0"/>
        </a:p>
      </dgm:t>
    </dgm:pt>
    <dgm:pt modelId="{52026556-C584-4AE4-8F6F-C22B0A4785A4}" type="parTrans" cxnId="{E9C185B6-6125-48E0-95AC-B52BD57C1D18}">
      <dgm:prSet/>
      <dgm:spPr/>
      <dgm:t>
        <a:bodyPr/>
        <a:lstStyle/>
        <a:p>
          <a:endParaRPr lang="en-US"/>
        </a:p>
      </dgm:t>
    </dgm:pt>
    <dgm:pt modelId="{6407223E-52C2-4480-AD41-059E18D7C967}" type="sibTrans" cxnId="{E9C185B6-6125-48E0-95AC-B52BD57C1D18}">
      <dgm:prSet/>
      <dgm:spPr/>
      <dgm:t>
        <a:bodyPr/>
        <a:lstStyle/>
        <a:p>
          <a:endParaRPr lang="en-US"/>
        </a:p>
      </dgm:t>
    </dgm:pt>
    <dgm:pt modelId="{B164ADB1-E3F8-4B7E-A52D-46A74E22D99D}">
      <dgm:prSet phldrT="[Text]"/>
      <dgm:spPr/>
      <dgm:t>
        <a:bodyPr/>
        <a:lstStyle/>
        <a:p>
          <a:r>
            <a:rPr lang="en-US" dirty="0" smtClean="0"/>
            <a:t>3 pre-term units</a:t>
          </a:r>
          <a:endParaRPr lang="en-US" dirty="0"/>
        </a:p>
      </dgm:t>
    </dgm:pt>
    <dgm:pt modelId="{59D4D69C-24D2-4402-B48E-6CE97F6BF8E8}" type="parTrans" cxnId="{1C79FC58-A313-4E55-80BF-E5C522636824}">
      <dgm:prSet/>
      <dgm:spPr/>
      <dgm:t>
        <a:bodyPr/>
        <a:lstStyle/>
        <a:p>
          <a:endParaRPr lang="en-US"/>
        </a:p>
      </dgm:t>
    </dgm:pt>
    <dgm:pt modelId="{AD97069E-4712-409A-87C0-D8A3DD2F0FE9}" type="sibTrans" cxnId="{1C79FC58-A313-4E55-80BF-E5C522636824}">
      <dgm:prSet/>
      <dgm:spPr/>
      <dgm:t>
        <a:bodyPr/>
        <a:lstStyle/>
        <a:p>
          <a:endParaRPr lang="en-US"/>
        </a:p>
      </dgm:t>
    </dgm:pt>
    <dgm:pt modelId="{57F1B1C8-3E92-4698-AA41-D67F90485A5E}">
      <dgm:prSet phldrT="[Text]"/>
      <dgm:spPr/>
      <dgm:t>
        <a:bodyPr/>
        <a:lstStyle/>
        <a:p>
          <a:endParaRPr lang="en-US" dirty="0"/>
        </a:p>
      </dgm:t>
    </dgm:pt>
    <dgm:pt modelId="{2C8C983F-0B87-4BCD-B4E6-96863C6374E1}" type="parTrans" cxnId="{1FF48FA7-7B96-4B7C-A079-CC2D31C2DB11}">
      <dgm:prSet/>
      <dgm:spPr/>
      <dgm:t>
        <a:bodyPr/>
        <a:lstStyle/>
        <a:p>
          <a:endParaRPr lang="en-US"/>
        </a:p>
      </dgm:t>
    </dgm:pt>
    <dgm:pt modelId="{56D5AB45-0C23-4367-8562-11F90D353ABE}" type="sibTrans" cxnId="{1FF48FA7-7B96-4B7C-A079-CC2D31C2DB11}">
      <dgm:prSet/>
      <dgm:spPr/>
      <dgm:t>
        <a:bodyPr/>
        <a:lstStyle/>
        <a:p>
          <a:endParaRPr lang="en-US"/>
        </a:p>
      </dgm:t>
    </dgm:pt>
    <dgm:pt modelId="{0EA48F2D-05B6-426E-8FD4-B0A14D59444C}" type="pres">
      <dgm:prSet presAssocID="{6CF51494-3079-43FE-9C71-D52F794C9439}" presName="Name0" presStyleCnt="0">
        <dgm:presLayoutVars>
          <dgm:dir/>
          <dgm:resizeHandles val="exact"/>
        </dgm:presLayoutVars>
      </dgm:prSet>
      <dgm:spPr/>
      <dgm:t>
        <a:bodyPr/>
        <a:lstStyle/>
        <a:p>
          <a:endParaRPr lang="en-US"/>
        </a:p>
      </dgm:t>
    </dgm:pt>
    <dgm:pt modelId="{2410529C-246C-46F7-8643-D4DD280F32AA}" type="pres">
      <dgm:prSet presAssocID="{E064D5F0-2397-415E-B55B-887D1D9C554C}" presName="composite" presStyleCnt="0"/>
      <dgm:spPr/>
    </dgm:pt>
    <dgm:pt modelId="{72D0DB91-516C-40F3-8388-7E02C2B0203C}" type="pres">
      <dgm:prSet presAssocID="{E064D5F0-2397-415E-B55B-887D1D9C554C}"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extLst>
        <a:ext uri="{E40237B7-FDA0-4F09-8148-C483321AD2D9}">
          <dgm14:cNvPr xmlns:dgm14="http://schemas.microsoft.com/office/drawing/2010/diagram" id="0" name="" descr="photo of business teaching"/>
        </a:ext>
      </dgm:extLst>
    </dgm:pt>
    <dgm:pt modelId="{85C538EE-610D-4ADF-A8D9-93126A39399B}" type="pres">
      <dgm:prSet presAssocID="{E064D5F0-2397-415E-B55B-887D1D9C554C}" presName="txNode" presStyleLbl="node1" presStyleIdx="0" presStyleCnt="3">
        <dgm:presLayoutVars>
          <dgm:bulletEnabled val="1"/>
        </dgm:presLayoutVars>
      </dgm:prSet>
      <dgm:spPr/>
      <dgm:t>
        <a:bodyPr/>
        <a:lstStyle/>
        <a:p>
          <a:endParaRPr lang="en-US"/>
        </a:p>
      </dgm:t>
    </dgm:pt>
    <dgm:pt modelId="{5B9990C2-E7F3-4463-9BFB-6261811C3EEF}" type="pres">
      <dgm:prSet presAssocID="{39F43DD1-55EF-48CE-9549-7551F7C2C20D}" presName="sibTrans" presStyleLbl="sibTrans2D1" presStyleIdx="0" presStyleCnt="2"/>
      <dgm:spPr/>
      <dgm:t>
        <a:bodyPr/>
        <a:lstStyle/>
        <a:p>
          <a:endParaRPr lang="en-US"/>
        </a:p>
      </dgm:t>
    </dgm:pt>
    <dgm:pt modelId="{D0AED0CB-3738-4FEB-A5A7-E345CF8E6FAD}" type="pres">
      <dgm:prSet presAssocID="{39F43DD1-55EF-48CE-9549-7551F7C2C20D}" presName="connTx" presStyleLbl="sibTrans2D1" presStyleIdx="0" presStyleCnt="2"/>
      <dgm:spPr/>
      <dgm:t>
        <a:bodyPr/>
        <a:lstStyle/>
        <a:p>
          <a:endParaRPr lang="en-US"/>
        </a:p>
      </dgm:t>
    </dgm:pt>
    <dgm:pt modelId="{3E920EB2-B140-4868-8F18-6AAB18D3D37F}" type="pres">
      <dgm:prSet presAssocID="{34AE4FF5-AE5B-4D5D-94D9-35B1A53F5776}" presName="composite" presStyleCnt="0"/>
      <dgm:spPr/>
    </dgm:pt>
    <dgm:pt modelId="{72AB6363-1FFB-4034-AFF6-5CE590FBA9DC}" type="pres">
      <dgm:prSet presAssocID="{34AE4FF5-AE5B-4D5D-94D9-35B1A53F5776}"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extLst>
        <a:ext uri="{E40237B7-FDA0-4F09-8148-C483321AD2D9}">
          <dgm14:cNvPr xmlns:dgm14="http://schemas.microsoft.com/office/drawing/2010/diagram" id="0" name="" descr="photo of law teaching"/>
        </a:ext>
      </dgm:extLst>
    </dgm:pt>
    <dgm:pt modelId="{A654BE83-C63D-41FC-9D1A-CB3A026EBF41}" type="pres">
      <dgm:prSet presAssocID="{34AE4FF5-AE5B-4D5D-94D9-35B1A53F5776}" presName="txNode" presStyleLbl="node1" presStyleIdx="1" presStyleCnt="3">
        <dgm:presLayoutVars>
          <dgm:bulletEnabled val="1"/>
        </dgm:presLayoutVars>
      </dgm:prSet>
      <dgm:spPr/>
      <dgm:t>
        <a:bodyPr/>
        <a:lstStyle/>
        <a:p>
          <a:endParaRPr lang="en-US"/>
        </a:p>
      </dgm:t>
    </dgm:pt>
    <dgm:pt modelId="{A2071730-6746-4352-945A-51F8C7D2500B}" type="pres">
      <dgm:prSet presAssocID="{BA4876E2-39F5-459C-8A6D-3978840AC781}" presName="sibTrans" presStyleLbl="sibTrans2D1" presStyleIdx="1" presStyleCnt="2"/>
      <dgm:spPr/>
      <dgm:t>
        <a:bodyPr/>
        <a:lstStyle/>
        <a:p>
          <a:endParaRPr lang="en-US"/>
        </a:p>
      </dgm:t>
    </dgm:pt>
    <dgm:pt modelId="{F7FD876A-605B-4E32-832A-78FA33200AF7}" type="pres">
      <dgm:prSet presAssocID="{BA4876E2-39F5-459C-8A6D-3978840AC781}" presName="connTx" presStyleLbl="sibTrans2D1" presStyleIdx="1" presStyleCnt="2"/>
      <dgm:spPr/>
      <dgm:t>
        <a:bodyPr/>
        <a:lstStyle/>
        <a:p>
          <a:endParaRPr lang="en-US"/>
        </a:p>
      </dgm:t>
    </dgm:pt>
    <dgm:pt modelId="{866D258D-9A77-40D8-A29A-6B84EFCFF58B}" type="pres">
      <dgm:prSet presAssocID="{D4D0993D-0DBB-4B4D-9682-B23AE3E8DA9E}" presName="composite" presStyleCnt="0"/>
      <dgm:spPr/>
    </dgm:pt>
    <dgm:pt modelId="{2388CBDF-AD48-4672-8DD5-59373883A267}" type="pres">
      <dgm:prSet presAssocID="{D4D0993D-0DBB-4B4D-9682-B23AE3E8DA9E}"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extLst>
        <a:ext uri="{E40237B7-FDA0-4F09-8148-C483321AD2D9}">
          <dgm14:cNvPr xmlns:dgm14="http://schemas.microsoft.com/office/drawing/2010/diagram" id="0" name="" descr="photo of education teaching"/>
        </a:ext>
      </dgm:extLst>
    </dgm:pt>
    <dgm:pt modelId="{135F2555-986D-4DFC-87B1-927E2AA7FA72}" type="pres">
      <dgm:prSet presAssocID="{D4D0993D-0DBB-4B4D-9682-B23AE3E8DA9E}" presName="txNode" presStyleLbl="node1" presStyleIdx="2" presStyleCnt="3">
        <dgm:presLayoutVars>
          <dgm:bulletEnabled val="1"/>
        </dgm:presLayoutVars>
      </dgm:prSet>
      <dgm:spPr/>
      <dgm:t>
        <a:bodyPr/>
        <a:lstStyle/>
        <a:p>
          <a:endParaRPr lang="en-US"/>
        </a:p>
      </dgm:t>
    </dgm:pt>
  </dgm:ptLst>
  <dgm:cxnLst>
    <dgm:cxn modelId="{9DC36345-5227-4516-A01A-90C5DF89A388}" type="presOf" srcId="{BA4876E2-39F5-459C-8A6D-3978840AC781}" destId="{A2071730-6746-4352-945A-51F8C7D2500B}" srcOrd="0" destOrd="0" presId="urn:microsoft.com/office/officeart/2005/8/layout/hProcess10"/>
    <dgm:cxn modelId="{4C251867-F0AB-48DF-9BE6-DF3DD3143607}" type="presOf" srcId="{BA4876E2-39F5-459C-8A6D-3978840AC781}" destId="{F7FD876A-605B-4E32-832A-78FA33200AF7}" srcOrd="1" destOrd="0" presId="urn:microsoft.com/office/officeart/2005/8/layout/hProcess10"/>
    <dgm:cxn modelId="{C06AA7E8-2ED7-405D-BCA9-D75F950BB30F}" srcId="{6CF51494-3079-43FE-9C71-D52F794C9439}" destId="{34AE4FF5-AE5B-4D5D-94D9-35B1A53F5776}" srcOrd="1" destOrd="0" parTransId="{1A59F158-055A-42AD-9285-3E7F23A4A1BA}" sibTransId="{BA4876E2-39F5-459C-8A6D-3978840AC781}"/>
    <dgm:cxn modelId="{B78E90F9-D886-4422-A01F-1BDDA40241A0}" type="presOf" srcId="{B164ADB1-E3F8-4B7E-A52D-46A74E22D99D}" destId="{85C538EE-610D-4ADF-A8D9-93126A39399B}" srcOrd="0" destOrd="2" presId="urn:microsoft.com/office/officeart/2005/8/layout/hProcess10"/>
    <dgm:cxn modelId="{C0B709A4-83F7-498D-A00A-42BA84A6CDF2}" type="presOf" srcId="{39F43DD1-55EF-48CE-9549-7551F7C2C20D}" destId="{D0AED0CB-3738-4FEB-A5A7-E345CF8E6FAD}" srcOrd="1" destOrd="0" presId="urn:microsoft.com/office/officeart/2005/8/layout/hProcess10"/>
    <dgm:cxn modelId="{1FF48FA7-7B96-4B7C-A079-CC2D31C2DB11}" srcId="{E064D5F0-2397-415E-B55B-887D1D9C554C}" destId="{57F1B1C8-3E92-4698-AA41-D67F90485A5E}" srcOrd="2" destOrd="0" parTransId="{2C8C983F-0B87-4BCD-B4E6-96863C6374E1}" sibTransId="{56D5AB45-0C23-4367-8562-11F90D353ABE}"/>
    <dgm:cxn modelId="{01A9EF17-7EC1-4403-BD82-24949AEB29C4}" srcId="{E064D5F0-2397-415E-B55B-887D1D9C554C}" destId="{02E2878A-DD67-43C8-A8E0-D90FA2F0BC4D}" srcOrd="0" destOrd="0" parTransId="{C207D534-0517-4BB2-BC41-C68A5086E44E}" sibTransId="{05E10A0A-538B-4889-9346-BA0A2AB4F218}"/>
    <dgm:cxn modelId="{BDE77B2F-0EB2-4B23-B0BD-3BBD1C3BB723}" type="presOf" srcId="{D8E2861E-1B2D-47BB-83E4-2A059E6030EB}" destId="{A654BE83-C63D-41FC-9D1A-CB3A026EBF41}" srcOrd="0" destOrd="1" presId="urn:microsoft.com/office/officeart/2005/8/layout/hProcess10"/>
    <dgm:cxn modelId="{09EC7DCC-BB40-457A-AF36-0EDC07F3D8D9}" srcId="{34AE4FF5-AE5B-4D5D-94D9-35B1A53F5776}" destId="{D8E2861E-1B2D-47BB-83E4-2A059E6030EB}" srcOrd="0" destOrd="0" parTransId="{D3AF5B2E-0C79-4196-8609-912A1D86948A}" sibTransId="{9ACBE751-EC3C-43A6-842E-647D167D1759}"/>
    <dgm:cxn modelId="{0CAE7CFC-F442-470F-8515-B3A1D206D9C9}" srcId="{6CF51494-3079-43FE-9C71-D52F794C9439}" destId="{E064D5F0-2397-415E-B55B-887D1D9C554C}" srcOrd="0" destOrd="0" parTransId="{03E340FB-93A1-42D0-A12E-7F5DB26B90FC}" sibTransId="{39F43DD1-55EF-48CE-9549-7551F7C2C20D}"/>
    <dgm:cxn modelId="{6BACF9C7-6565-445F-B12D-1CC642E683FA}" type="presOf" srcId="{E064D5F0-2397-415E-B55B-887D1D9C554C}" destId="{85C538EE-610D-4ADF-A8D9-93126A39399B}" srcOrd="0" destOrd="0" presId="urn:microsoft.com/office/officeart/2005/8/layout/hProcess10"/>
    <dgm:cxn modelId="{0CFC5495-15FF-4D2C-B2B5-0CBE3BDAC485}" type="presOf" srcId="{6CF51494-3079-43FE-9C71-D52F794C9439}" destId="{0EA48F2D-05B6-426E-8FD4-B0A14D59444C}" srcOrd="0" destOrd="0" presId="urn:microsoft.com/office/officeart/2005/8/layout/hProcess10"/>
    <dgm:cxn modelId="{FCEC3434-6060-428C-B912-2AAE499A2640}" type="presOf" srcId="{02E2878A-DD67-43C8-A8E0-D90FA2F0BC4D}" destId="{85C538EE-610D-4ADF-A8D9-93126A39399B}" srcOrd="0" destOrd="1" presId="urn:microsoft.com/office/officeart/2005/8/layout/hProcess10"/>
    <dgm:cxn modelId="{1C79FC58-A313-4E55-80BF-E5C522636824}" srcId="{E064D5F0-2397-415E-B55B-887D1D9C554C}" destId="{B164ADB1-E3F8-4B7E-A52D-46A74E22D99D}" srcOrd="1" destOrd="0" parTransId="{59D4D69C-24D2-4402-B48E-6CE97F6BF8E8}" sibTransId="{AD97069E-4712-409A-87C0-D8A3DD2F0FE9}"/>
    <dgm:cxn modelId="{FE24BC0F-9680-42EC-90C6-D154B571E26D}" type="presOf" srcId="{39F43DD1-55EF-48CE-9549-7551F7C2C20D}" destId="{5B9990C2-E7F3-4463-9BFB-6261811C3EEF}" srcOrd="0" destOrd="0" presId="urn:microsoft.com/office/officeart/2005/8/layout/hProcess10"/>
    <dgm:cxn modelId="{CF1E455F-6155-48C1-9993-3532D4EC81E1}" type="presOf" srcId="{57F1B1C8-3E92-4698-AA41-D67F90485A5E}" destId="{85C538EE-610D-4ADF-A8D9-93126A39399B}" srcOrd="0" destOrd="3" presId="urn:microsoft.com/office/officeart/2005/8/layout/hProcess10"/>
    <dgm:cxn modelId="{FE9EF30F-F3F2-4EE1-8866-4C4C4CBD44AE}" type="presOf" srcId="{D4D0993D-0DBB-4B4D-9682-B23AE3E8DA9E}" destId="{135F2555-986D-4DFC-87B1-927E2AA7FA72}" srcOrd="0" destOrd="0" presId="urn:microsoft.com/office/officeart/2005/8/layout/hProcess10"/>
    <dgm:cxn modelId="{7069CE9C-AB69-4D0C-9E5A-9397FEFA551B}" type="presOf" srcId="{15D34A3D-38D1-42F3-A3FB-A7ED7102077F}" destId="{135F2555-986D-4DFC-87B1-927E2AA7FA72}" srcOrd="0" destOrd="1" presId="urn:microsoft.com/office/officeart/2005/8/layout/hProcess10"/>
    <dgm:cxn modelId="{F92C2A92-5848-49D5-86F8-168633E07B10}" type="presOf" srcId="{34AE4FF5-AE5B-4D5D-94D9-35B1A53F5776}" destId="{A654BE83-C63D-41FC-9D1A-CB3A026EBF41}" srcOrd="0" destOrd="0" presId="urn:microsoft.com/office/officeart/2005/8/layout/hProcess10"/>
    <dgm:cxn modelId="{BE406096-D4C2-4944-ABA3-CF5F5A913787}" srcId="{6CF51494-3079-43FE-9C71-D52F794C9439}" destId="{D4D0993D-0DBB-4B4D-9682-B23AE3E8DA9E}" srcOrd="2" destOrd="0" parTransId="{88E8FF17-412A-4014-9C60-830C141B1B4A}" sibTransId="{D4C4E9BA-8D84-44B7-8634-B7F833812C8F}"/>
    <dgm:cxn modelId="{E9C185B6-6125-48E0-95AC-B52BD57C1D18}" srcId="{D4D0993D-0DBB-4B4D-9682-B23AE3E8DA9E}" destId="{15D34A3D-38D1-42F3-A3FB-A7ED7102077F}" srcOrd="0" destOrd="0" parTransId="{52026556-C584-4AE4-8F6F-C22B0A4785A4}" sibTransId="{6407223E-52C2-4480-AD41-059E18D7C967}"/>
    <dgm:cxn modelId="{03D394AD-B07A-4337-A21A-BD8231FC02C1}" type="presParOf" srcId="{0EA48F2D-05B6-426E-8FD4-B0A14D59444C}" destId="{2410529C-246C-46F7-8643-D4DD280F32AA}" srcOrd="0" destOrd="0" presId="urn:microsoft.com/office/officeart/2005/8/layout/hProcess10"/>
    <dgm:cxn modelId="{4ED25A53-34BE-4A10-93FF-7BB2476B9BC7}" type="presParOf" srcId="{2410529C-246C-46F7-8643-D4DD280F32AA}" destId="{72D0DB91-516C-40F3-8388-7E02C2B0203C}" srcOrd="0" destOrd="0" presId="urn:microsoft.com/office/officeart/2005/8/layout/hProcess10"/>
    <dgm:cxn modelId="{96878EEF-4011-434B-8A2D-16F8FD39FD9F}" type="presParOf" srcId="{2410529C-246C-46F7-8643-D4DD280F32AA}" destId="{85C538EE-610D-4ADF-A8D9-93126A39399B}" srcOrd="1" destOrd="0" presId="urn:microsoft.com/office/officeart/2005/8/layout/hProcess10"/>
    <dgm:cxn modelId="{995BDC18-1837-4565-8418-0210198BFD7B}" type="presParOf" srcId="{0EA48F2D-05B6-426E-8FD4-B0A14D59444C}" destId="{5B9990C2-E7F3-4463-9BFB-6261811C3EEF}" srcOrd="1" destOrd="0" presId="urn:microsoft.com/office/officeart/2005/8/layout/hProcess10"/>
    <dgm:cxn modelId="{859F7BBF-8AA6-4CA1-9C3E-52AE21D4466A}" type="presParOf" srcId="{5B9990C2-E7F3-4463-9BFB-6261811C3EEF}" destId="{D0AED0CB-3738-4FEB-A5A7-E345CF8E6FAD}" srcOrd="0" destOrd="0" presId="urn:microsoft.com/office/officeart/2005/8/layout/hProcess10"/>
    <dgm:cxn modelId="{79FFD299-BC3D-46C8-8D74-57AAC839ECF9}" type="presParOf" srcId="{0EA48F2D-05B6-426E-8FD4-B0A14D59444C}" destId="{3E920EB2-B140-4868-8F18-6AAB18D3D37F}" srcOrd="2" destOrd="0" presId="urn:microsoft.com/office/officeart/2005/8/layout/hProcess10"/>
    <dgm:cxn modelId="{F1A33BCA-A013-4B9E-B43F-BE776A9F9896}" type="presParOf" srcId="{3E920EB2-B140-4868-8F18-6AAB18D3D37F}" destId="{72AB6363-1FFB-4034-AFF6-5CE590FBA9DC}" srcOrd="0" destOrd="0" presId="urn:microsoft.com/office/officeart/2005/8/layout/hProcess10"/>
    <dgm:cxn modelId="{CF7855F4-4669-43A2-ABC0-5AA2410F5B28}" type="presParOf" srcId="{3E920EB2-B140-4868-8F18-6AAB18D3D37F}" destId="{A654BE83-C63D-41FC-9D1A-CB3A026EBF41}" srcOrd="1" destOrd="0" presId="urn:microsoft.com/office/officeart/2005/8/layout/hProcess10"/>
    <dgm:cxn modelId="{91E243A9-DA2D-4A2C-9799-630E61E519BF}" type="presParOf" srcId="{0EA48F2D-05B6-426E-8FD4-B0A14D59444C}" destId="{A2071730-6746-4352-945A-51F8C7D2500B}" srcOrd="3" destOrd="0" presId="urn:microsoft.com/office/officeart/2005/8/layout/hProcess10"/>
    <dgm:cxn modelId="{BE0A1413-B97D-4BC9-ACEA-A6836BD7B114}" type="presParOf" srcId="{A2071730-6746-4352-945A-51F8C7D2500B}" destId="{F7FD876A-605B-4E32-832A-78FA33200AF7}" srcOrd="0" destOrd="0" presId="urn:microsoft.com/office/officeart/2005/8/layout/hProcess10"/>
    <dgm:cxn modelId="{28856821-CE66-4CE1-A60B-FB365DC1DADE}" type="presParOf" srcId="{0EA48F2D-05B6-426E-8FD4-B0A14D59444C}" destId="{866D258D-9A77-40D8-A29A-6B84EFCFF58B}" srcOrd="4" destOrd="0" presId="urn:microsoft.com/office/officeart/2005/8/layout/hProcess10"/>
    <dgm:cxn modelId="{D4DF2136-E6DD-4404-BC12-530AE53506FD}" type="presParOf" srcId="{866D258D-9A77-40D8-A29A-6B84EFCFF58B}" destId="{2388CBDF-AD48-4672-8DD5-59373883A267}" srcOrd="0" destOrd="0" presId="urn:microsoft.com/office/officeart/2005/8/layout/hProcess10"/>
    <dgm:cxn modelId="{4685819B-AFE2-4FF0-A2C6-3CA5A140A5C4}" type="presParOf" srcId="{866D258D-9A77-40D8-A29A-6B84EFCFF58B}" destId="{135F2555-986D-4DFC-87B1-927E2AA7FA7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0DB91-516C-40F3-8388-7E02C2B0203C}">
      <dsp:nvSpPr>
        <dsp:cNvPr id="0" name=""/>
        <dsp:cNvSpPr/>
      </dsp:nvSpPr>
      <dsp:spPr>
        <a:xfrm>
          <a:off x="4748" y="918101"/>
          <a:ext cx="2236984" cy="22369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C538EE-610D-4ADF-A8D9-93126A39399B}">
      <dsp:nvSpPr>
        <dsp:cNvPr id="0" name=""/>
        <dsp:cNvSpPr/>
      </dsp:nvSpPr>
      <dsp:spPr>
        <a:xfrm>
          <a:off x="368908" y="2260292"/>
          <a:ext cx="2236984" cy="22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MBA</a:t>
          </a:r>
          <a:endParaRPr lang="en-US" sz="2800" kern="1200" dirty="0"/>
        </a:p>
        <a:p>
          <a:pPr marL="228600" lvl="1" indent="-228600" algn="l" defTabSz="977900">
            <a:lnSpc>
              <a:spcPct val="90000"/>
            </a:lnSpc>
            <a:spcBef>
              <a:spcPct val="0"/>
            </a:spcBef>
            <a:spcAft>
              <a:spcPct val="15000"/>
            </a:spcAft>
            <a:buChar char="••"/>
          </a:pPr>
          <a:r>
            <a:rPr lang="en-US" sz="2200" kern="1200" dirty="0" smtClean="0"/>
            <a:t>8 units</a:t>
          </a:r>
          <a:endParaRPr lang="en-US" sz="2200" kern="1200" dirty="0"/>
        </a:p>
        <a:p>
          <a:pPr marL="228600" lvl="1" indent="-228600" algn="l" defTabSz="977900">
            <a:lnSpc>
              <a:spcPct val="90000"/>
            </a:lnSpc>
            <a:spcBef>
              <a:spcPct val="0"/>
            </a:spcBef>
            <a:spcAft>
              <a:spcPct val="15000"/>
            </a:spcAft>
            <a:buChar char="••"/>
          </a:pPr>
          <a:r>
            <a:rPr lang="en-US" sz="2200" kern="1200" dirty="0" smtClean="0"/>
            <a:t>3 pre-term units</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434427" y="2325811"/>
        <a:ext cx="2105946" cy="2105946"/>
      </dsp:txXfrm>
    </dsp:sp>
    <dsp:sp modelId="{5B9990C2-E7F3-4463-9BFB-6261811C3EEF}">
      <dsp:nvSpPr>
        <dsp:cNvPr id="0" name=""/>
        <dsp:cNvSpPr/>
      </dsp:nvSpPr>
      <dsp:spPr>
        <a:xfrm>
          <a:off x="2672625" y="1767835"/>
          <a:ext cx="430892" cy="5375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2672625" y="1875338"/>
        <a:ext cx="301624" cy="322510"/>
      </dsp:txXfrm>
    </dsp:sp>
    <dsp:sp modelId="{72AB6363-1FFB-4034-AFF6-5CE590FBA9DC}">
      <dsp:nvSpPr>
        <dsp:cNvPr id="0" name=""/>
        <dsp:cNvSpPr/>
      </dsp:nvSpPr>
      <dsp:spPr>
        <a:xfrm>
          <a:off x="3472855" y="918101"/>
          <a:ext cx="2236984" cy="22369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4BE83-C63D-41FC-9D1A-CB3A026EBF41}">
      <dsp:nvSpPr>
        <dsp:cNvPr id="0" name=""/>
        <dsp:cNvSpPr/>
      </dsp:nvSpPr>
      <dsp:spPr>
        <a:xfrm>
          <a:off x="3837015" y="2260292"/>
          <a:ext cx="2236984" cy="22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LLB</a:t>
          </a:r>
          <a:endParaRPr lang="en-US" sz="2800" kern="1200" dirty="0"/>
        </a:p>
        <a:p>
          <a:pPr marL="228600" lvl="1" indent="-228600" algn="l" defTabSz="977900">
            <a:lnSpc>
              <a:spcPct val="90000"/>
            </a:lnSpc>
            <a:spcBef>
              <a:spcPct val="0"/>
            </a:spcBef>
            <a:spcAft>
              <a:spcPct val="15000"/>
            </a:spcAft>
            <a:buChar char="••"/>
          </a:pPr>
          <a:r>
            <a:rPr lang="en-US" sz="2200" kern="1200" dirty="0" smtClean="0"/>
            <a:t>8 units</a:t>
          </a:r>
          <a:endParaRPr lang="en-US" sz="2200" kern="1200" dirty="0"/>
        </a:p>
      </dsp:txBody>
      <dsp:txXfrm>
        <a:off x="3902534" y="2325811"/>
        <a:ext cx="2105946" cy="2105946"/>
      </dsp:txXfrm>
    </dsp:sp>
    <dsp:sp modelId="{A2071730-6746-4352-945A-51F8C7D2500B}">
      <dsp:nvSpPr>
        <dsp:cNvPr id="0" name=""/>
        <dsp:cNvSpPr/>
      </dsp:nvSpPr>
      <dsp:spPr>
        <a:xfrm>
          <a:off x="6140733" y="1767835"/>
          <a:ext cx="430892" cy="5375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140733" y="1875338"/>
        <a:ext cx="301624" cy="322510"/>
      </dsp:txXfrm>
    </dsp:sp>
    <dsp:sp modelId="{2388CBDF-AD48-4672-8DD5-59373883A267}">
      <dsp:nvSpPr>
        <dsp:cNvPr id="0" name=""/>
        <dsp:cNvSpPr/>
      </dsp:nvSpPr>
      <dsp:spPr>
        <a:xfrm>
          <a:off x="6940962" y="918101"/>
          <a:ext cx="2236984" cy="22369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F2555-986D-4DFC-87B1-927E2AA7FA72}">
      <dsp:nvSpPr>
        <dsp:cNvPr id="0" name=""/>
        <dsp:cNvSpPr/>
      </dsp:nvSpPr>
      <dsp:spPr>
        <a:xfrm>
          <a:off x="7305122" y="2260292"/>
          <a:ext cx="2236984" cy="22369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 Education</a:t>
          </a:r>
          <a:endParaRPr lang="en-US" sz="2800" kern="1200" dirty="0"/>
        </a:p>
        <a:p>
          <a:pPr marL="228600" lvl="1" indent="-228600" algn="l" defTabSz="977900">
            <a:lnSpc>
              <a:spcPct val="90000"/>
            </a:lnSpc>
            <a:spcBef>
              <a:spcPct val="0"/>
            </a:spcBef>
            <a:spcAft>
              <a:spcPct val="15000"/>
            </a:spcAft>
            <a:buChar char="••"/>
          </a:pPr>
          <a:r>
            <a:rPr lang="en-US" sz="2200" kern="1200" dirty="0" smtClean="0"/>
            <a:t>7 units</a:t>
          </a:r>
          <a:endParaRPr lang="en-US" sz="2200" kern="1200" dirty="0"/>
        </a:p>
      </dsp:txBody>
      <dsp:txXfrm>
        <a:off x="7370641" y="2325811"/>
        <a:ext cx="2105946" cy="21059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DDAB3118-51F7-46BE-A918-35112B787883}" type="datetimeFigureOut">
              <a:rPr lang="en-AU" smtClean="0"/>
              <a:t>11/09/2019</a:t>
            </a:fld>
            <a:endParaRPr lang="en-AU"/>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5CAF47A4-B29D-47D3-A198-589DC0151386}" type="slidenum">
              <a:rPr lang="en-AU" smtClean="0"/>
              <a:t>‹#›</a:t>
            </a:fld>
            <a:endParaRPr lang="en-AU"/>
          </a:p>
        </p:txBody>
      </p:sp>
    </p:spTree>
    <p:extLst>
      <p:ext uri="{BB962C8B-B14F-4D97-AF65-F5344CB8AC3E}">
        <p14:creationId xmlns:p14="http://schemas.microsoft.com/office/powerpoint/2010/main" val="154744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40B035D-064D-48A2-8D08-AD20A26F4207}" type="datetimeFigureOut">
              <a:rPr lang="en-AU" smtClean="0"/>
              <a:t>11/09/2019</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33C6C8E4-BE08-4D9C-9911-C916E05FFBFE}" type="slidenum">
              <a:rPr lang="en-AU" smtClean="0"/>
              <a:t>‹#›</a:t>
            </a:fld>
            <a:endParaRPr lang="en-AU"/>
          </a:p>
        </p:txBody>
      </p:sp>
    </p:spTree>
    <p:extLst>
      <p:ext uri="{BB962C8B-B14F-4D97-AF65-F5344CB8AC3E}">
        <p14:creationId xmlns:p14="http://schemas.microsoft.com/office/powerpoint/2010/main" val="19720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181" indent="-354181">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1</a:t>
            </a:fld>
            <a:endParaRPr lang="en-GB"/>
          </a:p>
        </p:txBody>
      </p:sp>
    </p:spTree>
    <p:extLst>
      <p:ext uri="{BB962C8B-B14F-4D97-AF65-F5344CB8AC3E}">
        <p14:creationId xmlns:p14="http://schemas.microsoft.com/office/powerpoint/2010/main" val="304205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181" indent="-354181">
              <a:buFont typeface="Arial" panose="020B0604020202020204" pitchFamily="34" charset="0"/>
              <a:buChar char="•"/>
            </a:pPr>
            <a:r>
              <a:rPr lang="en-AU" dirty="0" smtClean="0"/>
              <a:t>This slide includes an image of a cartoon cloud character with a toolbox.</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2EEF7-10B8-48BD-98D2-6BEDC41F7233}" type="slidenum">
              <a:rPr kumimoji="0" lang="en-GB"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7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181" marR="0" lvl="0" indent="-35418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This slide includes an image of a cartoon cloud character with a toolbox.</a:t>
            </a:r>
          </a:p>
          <a:p>
            <a:pPr marL="354181" indent="-354181">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2EEF7-10B8-48BD-98D2-6BEDC41F7233}" type="slidenum">
              <a:rPr kumimoji="0" lang="en-GB"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28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181" indent="-354181">
              <a:buFont typeface="Arial" panose="020B0604020202020204" pitchFamily="34" charset="0"/>
              <a:buChar char="•"/>
            </a:pPr>
            <a:r>
              <a:rPr lang="en-AU" dirty="0" smtClean="0"/>
              <a:t>So a big part of this is trying</a:t>
            </a:r>
            <a:r>
              <a:rPr lang="en-AU" baseline="0" dirty="0" smtClean="0"/>
              <a:t> to model good practice WCAG2.1 as our focus is primarily on the Cloud site, then the f2f component</a:t>
            </a:r>
          </a:p>
          <a:p>
            <a:pPr marL="354181" indent="-354181">
              <a:buFont typeface="Arial" panose="020B0604020202020204" pitchFamily="34" charset="0"/>
              <a:buChar char="•"/>
            </a:pPr>
            <a:endParaRPr lang="en-AU" baseline="0" dirty="0" smtClean="0"/>
          </a:p>
          <a:p>
            <a:pPr marL="0" indent="0">
              <a:buFont typeface="Arial" panose="020B0604020202020204" pitchFamily="34" charset="0"/>
              <a:buNone/>
            </a:pPr>
            <a:endParaRPr lang="en-AU"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2EEF7-10B8-48BD-98D2-6BEDC41F7233}" type="slidenum">
              <a:rPr kumimoji="0" lang="en-GB"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2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We have embedded in all our learning design templates</a:t>
            </a:r>
            <a:r>
              <a:rPr lang="en-AU" baseline="0" dirty="0" smtClean="0"/>
              <a:t> elements that assist with designing for inclusivity.</a:t>
            </a:r>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fld id="{33C6C8E4-BE08-4D9C-9911-C916E05FFBFE}" type="slidenum">
              <a:rPr lang="en-AU" smtClean="0"/>
              <a:t>13</a:t>
            </a:fld>
            <a:endParaRPr lang="en-AU"/>
          </a:p>
        </p:txBody>
      </p:sp>
    </p:spTree>
    <p:extLst>
      <p:ext uri="{BB962C8B-B14F-4D97-AF65-F5344CB8AC3E}">
        <p14:creationId xmlns:p14="http://schemas.microsoft.com/office/powerpoint/2010/main" val="2189131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Development of Student</a:t>
            </a:r>
            <a:r>
              <a:rPr lang="en-AU" baseline="0" dirty="0" smtClean="0"/>
              <a:t> Personas (including wants, needs and worries, motivations) and student experience mapping with pain points, but also moments that matter or are working really well. </a:t>
            </a:r>
          </a:p>
          <a:p>
            <a:pPr marL="171450" indent="-171450">
              <a:buFont typeface="Arial" panose="020B0604020202020204" pitchFamily="34" charset="0"/>
              <a:buChar char="•"/>
            </a:pPr>
            <a:r>
              <a:rPr lang="en-AU" baseline="0" dirty="0" smtClean="0"/>
              <a:t>We also talk explicitly about developing a community of learners, and discuss netiquette </a:t>
            </a:r>
          </a:p>
          <a:p>
            <a:endParaRPr lang="en-AU" dirty="0" smtClean="0"/>
          </a:p>
        </p:txBody>
      </p:sp>
      <p:sp>
        <p:nvSpPr>
          <p:cNvPr id="4" name="Slide Number Placeholder 3"/>
          <p:cNvSpPr>
            <a:spLocks noGrp="1"/>
          </p:cNvSpPr>
          <p:nvPr>
            <p:ph type="sldNum" sz="quarter" idx="10"/>
          </p:nvPr>
        </p:nvSpPr>
        <p:spPr/>
        <p:txBody>
          <a:bodyPr/>
          <a:lstStyle/>
          <a:p>
            <a:fld id="{33C6C8E4-BE08-4D9C-9911-C916E05FFBFE}" type="slidenum">
              <a:rPr lang="en-AU" smtClean="0"/>
              <a:t>14</a:t>
            </a:fld>
            <a:endParaRPr lang="en-AU"/>
          </a:p>
        </p:txBody>
      </p:sp>
    </p:spTree>
    <p:extLst>
      <p:ext uri="{BB962C8B-B14F-4D97-AF65-F5344CB8AC3E}">
        <p14:creationId xmlns:p14="http://schemas.microsoft.com/office/powerpoint/2010/main" val="259766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Accessibility</a:t>
            </a:r>
            <a:r>
              <a:rPr lang="en-AU" baseline="0" dirty="0" smtClean="0"/>
              <a:t> of all resources for all students. </a:t>
            </a:r>
            <a:r>
              <a:rPr lang="en-AU" dirty="0" smtClean="0"/>
              <a:t>Text alternatives</a:t>
            </a:r>
            <a:r>
              <a:rPr lang="en-AU" baseline="0" dirty="0" smtClean="0"/>
              <a:t> open to a html page</a:t>
            </a:r>
          </a:p>
          <a:p>
            <a:pPr marL="171450" indent="-171450">
              <a:buFont typeface="Arial" panose="020B0604020202020204" pitchFamily="34" charset="0"/>
              <a:buChar char="•"/>
            </a:pPr>
            <a:r>
              <a:rPr lang="en-AU" baseline="0" dirty="0" smtClean="0"/>
              <a:t>Transcripts and captions for all videos</a:t>
            </a:r>
          </a:p>
          <a:p>
            <a:pPr marL="171450" indent="-171450">
              <a:buFont typeface="Arial" panose="020B0604020202020204" pitchFamily="34" charset="0"/>
              <a:buChar char="•"/>
            </a:pPr>
            <a:r>
              <a:rPr lang="en-AU" baseline="0" dirty="0" smtClean="0"/>
              <a:t>Audio transcript for podcasts</a:t>
            </a:r>
          </a:p>
          <a:p>
            <a:pPr marL="171450" indent="-171450">
              <a:buFont typeface="Arial" panose="020B0604020202020204" pitchFamily="34" charset="0"/>
              <a:buChar char="•"/>
            </a:pPr>
            <a:r>
              <a:rPr lang="en-AU" baseline="0" dirty="0" smtClean="0"/>
              <a:t>Text alternatives for H5P objects </a:t>
            </a:r>
          </a:p>
          <a:p>
            <a:pPr marL="171450" indent="-171450">
              <a:buFont typeface="Arial" panose="020B0604020202020204" pitchFamily="34" charset="0"/>
              <a:buChar char="•"/>
            </a:pPr>
            <a:r>
              <a:rPr lang="en-AU" baseline="0" dirty="0" smtClean="0"/>
              <a:t>Mix of media –so not just text (Principle 3)</a:t>
            </a:r>
          </a:p>
          <a:p>
            <a:pPr marL="171450" indent="-171450">
              <a:buFont typeface="Arial" panose="020B0604020202020204" pitchFamily="34" charset="0"/>
              <a:buChar char="•"/>
            </a:pPr>
            <a:r>
              <a:rPr lang="en-AU" baseline="0" dirty="0" smtClean="0"/>
              <a:t>Sufficient colour contrast </a:t>
            </a:r>
          </a:p>
          <a:p>
            <a:pPr marL="171450" indent="-171450">
              <a:buFont typeface="Arial" panose="020B0604020202020204" pitchFamily="34" charset="0"/>
              <a:buChar char="•"/>
            </a:pPr>
            <a:r>
              <a:rPr lang="en-AU" baseline="0" dirty="0" smtClean="0"/>
              <a:t>Hyperlinks use descriptive text –no ‘click here’</a:t>
            </a:r>
          </a:p>
          <a:p>
            <a:pPr marL="0" indent="0">
              <a:buFont typeface="Arial" panose="020B0604020202020204" pitchFamily="34" charset="0"/>
              <a:buNone/>
            </a:pPr>
            <a:endParaRPr lang="en-AU" dirty="0" smtClean="0"/>
          </a:p>
        </p:txBody>
      </p:sp>
      <p:sp>
        <p:nvSpPr>
          <p:cNvPr id="4" name="Slide Number Placeholder 3"/>
          <p:cNvSpPr>
            <a:spLocks noGrp="1"/>
          </p:cNvSpPr>
          <p:nvPr>
            <p:ph type="sldNum" sz="quarter" idx="10"/>
          </p:nvPr>
        </p:nvSpPr>
        <p:spPr/>
        <p:txBody>
          <a:bodyPr/>
          <a:lstStyle/>
          <a:p>
            <a:fld id="{33C6C8E4-BE08-4D9C-9911-C916E05FFBFE}" type="slidenum">
              <a:rPr lang="en-AU" smtClean="0"/>
              <a:t>15</a:t>
            </a:fld>
            <a:endParaRPr lang="en-AU"/>
          </a:p>
        </p:txBody>
      </p:sp>
    </p:spTree>
    <p:extLst>
      <p:ext uri="{BB962C8B-B14F-4D97-AF65-F5344CB8AC3E}">
        <p14:creationId xmlns:p14="http://schemas.microsoft.com/office/powerpoint/2010/main" val="36887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Audio description modelled in CF101 –thanks to DA team for guidance with this.</a:t>
            </a:r>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fld id="{33C6C8E4-BE08-4D9C-9911-C916E05FFBFE}" type="slidenum">
              <a:rPr lang="en-AU" smtClean="0"/>
              <a:t>16</a:t>
            </a:fld>
            <a:endParaRPr lang="en-AU"/>
          </a:p>
        </p:txBody>
      </p:sp>
    </p:spTree>
    <p:extLst>
      <p:ext uri="{BB962C8B-B14F-4D97-AF65-F5344CB8AC3E}">
        <p14:creationId xmlns:p14="http://schemas.microsoft.com/office/powerpoint/2010/main" val="1394864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33C6C8E4-BE08-4D9C-9911-C916E05FFBFE}" type="slidenum">
              <a:rPr lang="en-AU" smtClean="0"/>
              <a:t>17</a:t>
            </a:fld>
            <a:endParaRPr lang="en-AU"/>
          </a:p>
        </p:txBody>
      </p:sp>
    </p:spTree>
    <p:extLst>
      <p:ext uri="{BB962C8B-B14F-4D97-AF65-F5344CB8AC3E}">
        <p14:creationId xmlns:p14="http://schemas.microsoft.com/office/powerpoint/2010/main" val="3227246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Flipped classroom model (if</a:t>
            </a:r>
            <a:r>
              <a:rPr lang="en-AU" baseline="0" dirty="0" smtClean="0"/>
              <a:t> campus component at all) enables flexibility in when students can study to fit in with their lifestyle/other commitments</a:t>
            </a:r>
          </a:p>
          <a:p>
            <a:pPr marL="171450" indent="-171450">
              <a:buFont typeface="Arial" panose="020B0604020202020204" pitchFamily="34" charset="0"/>
              <a:buChar char="•"/>
            </a:pPr>
            <a:r>
              <a:rPr lang="en-AU" baseline="0" dirty="0" smtClean="0"/>
              <a:t>Teacher guided, so is self-paced.</a:t>
            </a: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18</a:t>
            </a:fld>
            <a:endParaRPr lang="en-GB"/>
          </a:p>
        </p:txBody>
      </p:sp>
    </p:spTree>
    <p:extLst>
      <p:ext uri="{BB962C8B-B14F-4D97-AF65-F5344CB8AC3E}">
        <p14:creationId xmlns:p14="http://schemas.microsoft.com/office/powerpoint/2010/main" val="320224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Resource level structure.  Clear navigation through</a:t>
            </a:r>
            <a:r>
              <a:rPr lang="en-AU" baseline="0" dirty="0" smtClean="0"/>
              <a:t> stepped design so online learners don’t get lost</a:t>
            </a:r>
            <a:r>
              <a:rPr lang="en-AU" dirty="0" smtClean="0"/>
              <a:t>.</a:t>
            </a:r>
            <a:r>
              <a:rPr lang="en-AU" baseline="0" dirty="0" smtClean="0"/>
              <a:t> </a:t>
            </a:r>
          </a:p>
          <a:p>
            <a:endParaRPr lang="en-AU"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6C8E4-BE08-4D9C-9911-C916E05FFBF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90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181" indent="-354181">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2</a:t>
            </a:fld>
            <a:endParaRPr lang="en-GB"/>
          </a:p>
        </p:txBody>
      </p:sp>
    </p:spTree>
    <p:extLst>
      <p:ext uri="{BB962C8B-B14F-4D97-AF65-F5344CB8AC3E}">
        <p14:creationId xmlns:p14="http://schemas.microsoft.com/office/powerpoint/2010/main" val="1745658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Banner images</a:t>
            </a:r>
          </a:p>
          <a:p>
            <a:pPr marL="171450" indent="-171450">
              <a:buFont typeface="Arial" panose="020B0604020202020204" pitchFamily="34" charset="0"/>
              <a:buChar char="•"/>
            </a:pPr>
            <a:r>
              <a:rPr lang="en-AU" dirty="0" smtClean="0"/>
              <a:t>Case studies</a:t>
            </a:r>
          </a:p>
        </p:txBody>
      </p:sp>
      <p:sp>
        <p:nvSpPr>
          <p:cNvPr id="4" name="Slide Number Placeholder 3"/>
          <p:cNvSpPr>
            <a:spLocks noGrp="1"/>
          </p:cNvSpPr>
          <p:nvPr>
            <p:ph type="sldNum" sz="quarter" idx="10"/>
          </p:nvPr>
        </p:nvSpPr>
        <p:spPr/>
        <p:txBody>
          <a:bodyPr/>
          <a:lstStyle/>
          <a:p>
            <a:fld id="{33C6C8E4-BE08-4D9C-9911-C916E05FFBFE}" type="slidenum">
              <a:rPr lang="en-AU" smtClean="0"/>
              <a:t>20</a:t>
            </a:fld>
            <a:endParaRPr lang="en-AU"/>
          </a:p>
        </p:txBody>
      </p:sp>
    </p:spTree>
    <p:extLst>
      <p:ext uri="{BB962C8B-B14F-4D97-AF65-F5344CB8AC3E}">
        <p14:creationId xmlns:p14="http://schemas.microsoft.com/office/powerpoint/2010/main" val="3243958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C6C8E4-BE08-4D9C-9911-C916E05FFBFE}" type="slidenum">
              <a:rPr lang="en-AU" smtClean="0"/>
              <a:t>21</a:t>
            </a:fld>
            <a:endParaRPr lang="en-AU"/>
          </a:p>
        </p:txBody>
      </p:sp>
    </p:spTree>
    <p:extLst>
      <p:ext uri="{BB962C8B-B14F-4D97-AF65-F5344CB8AC3E}">
        <p14:creationId xmlns:p14="http://schemas.microsoft.com/office/powerpoint/2010/main" val="3617585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33C6C8E4-BE08-4D9C-9911-C916E05FFBFE}" type="slidenum">
              <a:rPr lang="en-AU" smtClean="0"/>
              <a:t>22</a:t>
            </a:fld>
            <a:endParaRPr lang="en-AU"/>
          </a:p>
        </p:txBody>
      </p:sp>
    </p:spTree>
    <p:extLst>
      <p:ext uri="{BB962C8B-B14F-4D97-AF65-F5344CB8AC3E}">
        <p14:creationId xmlns:p14="http://schemas.microsoft.com/office/powerpoint/2010/main" val="332093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C6C8E4-BE08-4D9C-9911-C916E05FFBFE}" type="slidenum">
              <a:rPr lang="en-AU" smtClean="0"/>
              <a:t>23</a:t>
            </a:fld>
            <a:endParaRPr lang="en-AU"/>
          </a:p>
        </p:txBody>
      </p:sp>
    </p:spTree>
    <p:extLst>
      <p:ext uri="{BB962C8B-B14F-4D97-AF65-F5344CB8AC3E}">
        <p14:creationId xmlns:p14="http://schemas.microsoft.com/office/powerpoint/2010/main" val="588476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Making curriculum</a:t>
            </a:r>
            <a:r>
              <a:rPr lang="en-AU" baseline="0" dirty="0" smtClean="0"/>
              <a:t> links explicit, using past students to highlight knowledge and skills needed for success.</a:t>
            </a:r>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fld id="{33C6C8E4-BE08-4D9C-9911-C916E05FFBFE}" type="slidenum">
              <a:rPr lang="en-AU" smtClean="0"/>
              <a:t>24</a:t>
            </a:fld>
            <a:endParaRPr lang="en-AU"/>
          </a:p>
        </p:txBody>
      </p:sp>
    </p:spTree>
    <p:extLst>
      <p:ext uri="{BB962C8B-B14F-4D97-AF65-F5344CB8AC3E}">
        <p14:creationId xmlns:p14="http://schemas.microsoft.com/office/powerpoint/2010/main" val="1580089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Embedded discussion with social media type functionality</a:t>
            </a:r>
          </a:p>
          <a:p>
            <a:pPr marL="171450" indent="-171450">
              <a:buFont typeface="Arial" panose="020B0604020202020204" pitchFamily="34" charset="0"/>
              <a:buChar char="•"/>
            </a:pPr>
            <a:r>
              <a:rPr lang="en-AU" dirty="0" smtClean="0"/>
              <a:t>Likes, image</a:t>
            </a:r>
          </a:p>
          <a:p>
            <a:pPr marL="171450" indent="-171450">
              <a:buFont typeface="Arial" panose="020B0604020202020204" pitchFamily="34" charset="0"/>
              <a:buChar char="•"/>
            </a:pPr>
            <a:endParaRPr lang="en-AU" dirty="0" smtClean="0"/>
          </a:p>
        </p:txBody>
      </p:sp>
      <p:sp>
        <p:nvSpPr>
          <p:cNvPr id="4" name="Slide Number Placeholder 3"/>
          <p:cNvSpPr>
            <a:spLocks noGrp="1"/>
          </p:cNvSpPr>
          <p:nvPr>
            <p:ph type="sldNum" sz="quarter" idx="10"/>
          </p:nvPr>
        </p:nvSpPr>
        <p:spPr/>
        <p:txBody>
          <a:bodyPr/>
          <a:lstStyle/>
          <a:p>
            <a:fld id="{33C6C8E4-BE08-4D9C-9911-C916E05FFBFE}" type="slidenum">
              <a:rPr lang="en-AU" smtClean="0"/>
              <a:t>25</a:t>
            </a:fld>
            <a:endParaRPr lang="en-AU"/>
          </a:p>
        </p:txBody>
      </p:sp>
    </p:spTree>
    <p:extLst>
      <p:ext uri="{BB962C8B-B14F-4D97-AF65-F5344CB8AC3E}">
        <p14:creationId xmlns:p14="http://schemas.microsoft.com/office/powerpoint/2010/main" val="1396964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C6C8E4-BE08-4D9C-9911-C916E05FFBFE}" type="slidenum">
              <a:rPr lang="en-AU" smtClean="0"/>
              <a:t>26</a:t>
            </a:fld>
            <a:endParaRPr lang="en-AU"/>
          </a:p>
        </p:txBody>
      </p:sp>
    </p:spTree>
    <p:extLst>
      <p:ext uri="{BB962C8B-B14F-4D97-AF65-F5344CB8AC3E}">
        <p14:creationId xmlns:p14="http://schemas.microsoft.com/office/powerpoint/2010/main" val="2488158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Explanatory feedback</a:t>
            </a:r>
          </a:p>
          <a:p>
            <a:pPr marL="171450" indent="-171450">
              <a:buFont typeface="Arial" panose="020B0604020202020204" pitchFamily="34" charset="0"/>
              <a:buChar char="•"/>
            </a:pPr>
            <a:endParaRPr lang="en-AU" dirty="0" smtClean="0"/>
          </a:p>
        </p:txBody>
      </p:sp>
      <p:sp>
        <p:nvSpPr>
          <p:cNvPr id="4" name="Slide Number Placeholder 3"/>
          <p:cNvSpPr>
            <a:spLocks noGrp="1"/>
          </p:cNvSpPr>
          <p:nvPr>
            <p:ph type="sldNum" sz="quarter" idx="10"/>
          </p:nvPr>
        </p:nvSpPr>
        <p:spPr/>
        <p:txBody>
          <a:bodyPr/>
          <a:lstStyle/>
          <a:p>
            <a:fld id="{33C6C8E4-BE08-4D9C-9911-C916E05FFBFE}" type="slidenum">
              <a:rPr lang="en-AU" smtClean="0"/>
              <a:t>27</a:t>
            </a:fld>
            <a:endParaRPr lang="en-AU"/>
          </a:p>
        </p:txBody>
      </p:sp>
    </p:spTree>
    <p:extLst>
      <p:ext uri="{BB962C8B-B14F-4D97-AF65-F5344CB8AC3E}">
        <p14:creationId xmlns:p14="http://schemas.microsoft.com/office/powerpoint/2010/main" val="130490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Capacity building and templates –</a:t>
            </a:r>
            <a:r>
              <a:rPr lang="en-AU" dirty="0" err="1" smtClean="0"/>
              <a:t>eg</a:t>
            </a:r>
            <a:r>
              <a:rPr lang="en-AU" dirty="0" smtClean="0"/>
              <a:t>. lesson plans –reflection, CF101</a:t>
            </a:r>
          </a:p>
        </p:txBody>
      </p:sp>
      <p:sp>
        <p:nvSpPr>
          <p:cNvPr id="4" name="Slide Number Placeholder 3"/>
          <p:cNvSpPr>
            <a:spLocks noGrp="1"/>
          </p:cNvSpPr>
          <p:nvPr>
            <p:ph type="sldNum" sz="quarter" idx="10"/>
          </p:nvPr>
        </p:nvSpPr>
        <p:spPr/>
        <p:txBody>
          <a:bodyPr/>
          <a:lstStyle/>
          <a:p>
            <a:fld id="{33C6C8E4-BE08-4D9C-9911-C916E05FFBFE}" type="slidenum">
              <a:rPr lang="en-AU" smtClean="0"/>
              <a:t>28</a:t>
            </a:fld>
            <a:endParaRPr lang="en-AU"/>
          </a:p>
        </p:txBody>
      </p:sp>
    </p:spTree>
    <p:extLst>
      <p:ext uri="{BB962C8B-B14F-4D97-AF65-F5344CB8AC3E}">
        <p14:creationId xmlns:p14="http://schemas.microsoft.com/office/powerpoint/2010/main" val="2332986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C6C8E4-BE08-4D9C-9911-C916E05FFBFE}" type="slidenum">
              <a:rPr lang="en-AU" smtClean="0"/>
              <a:t>29</a:t>
            </a:fld>
            <a:endParaRPr lang="en-AU"/>
          </a:p>
        </p:txBody>
      </p:sp>
    </p:spTree>
    <p:extLst>
      <p:ext uri="{BB962C8B-B14F-4D97-AF65-F5344CB8AC3E}">
        <p14:creationId xmlns:p14="http://schemas.microsoft.com/office/powerpoint/2010/main" val="251033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21C</a:t>
            </a:r>
            <a:r>
              <a:rPr lang="en-AU" sz="1200" kern="1200" baseline="0" dirty="0" smtClean="0">
                <a:solidFill>
                  <a:schemeClr val="tx1"/>
                </a:solidFill>
                <a:effectLst/>
                <a:latin typeface="+mn-lt"/>
                <a:ea typeface="+mn-ea"/>
                <a:cs typeface="+mn-cs"/>
              </a:rPr>
              <a:t> skills: </a:t>
            </a:r>
            <a:r>
              <a:rPr lang="en-AU" sz="1200" kern="1200" dirty="0" smtClean="0">
                <a:solidFill>
                  <a:schemeClr val="tx1"/>
                </a:solidFill>
                <a:effectLst/>
                <a:latin typeface="+mn-lt"/>
                <a:ea typeface="+mn-ea"/>
                <a:cs typeface="+mn-cs"/>
              </a:rPr>
              <a:t>creativity, critical thinking, communication and collaboration.</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21C learning:</a:t>
            </a:r>
            <a:r>
              <a:rPr lang="en-AU" sz="1200" kern="1200" baseline="0" dirty="0" smtClean="0">
                <a:solidFill>
                  <a:schemeClr val="tx1"/>
                </a:solidFill>
                <a:effectLst/>
                <a:latin typeface="+mn-lt"/>
                <a:ea typeface="+mn-ea"/>
                <a:cs typeface="+mn-cs"/>
              </a:rPr>
              <a:t> social, collaborative, active, problem solving, multimedia</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dirty="0" smtClean="0"/>
          </a:p>
        </p:txBody>
      </p:sp>
      <p:sp>
        <p:nvSpPr>
          <p:cNvPr id="4" name="Slide Number Placeholder 3"/>
          <p:cNvSpPr>
            <a:spLocks noGrp="1"/>
          </p:cNvSpPr>
          <p:nvPr>
            <p:ph type="sldNum" sz="quarter" idx="10"/>
          </p:nvPr>
        </p:nvSpPr>
        <p:spPr/>
        <p:txBody>
          <a:bodyPr/>
          <a:lstStyle/>
          <a:p>
            <a:fld id="{9702EEF7-10B8-48BD-98D2-6BEDC41F7233}" type="slidenum">
              <a:rPr lang="en-GB" smtClean="0"/>
              <a:t>3</a:t>
            </a:fld>
            <a:endParaRPr lang="en-GB"/>
          </a:p>
        </p:txBody>
      </p:sp>
    </p:spTree>
    <p:extLst>
      <p:ext uri="{BB962C8B-B14F-4D97-AF65-F5344CB8AC3E}">
        <p14:creationId xmlns:p14="http://schemas.microsoft.com/office/powerpoint/2010/main" val="207099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30</a:t>
            </a:fld>
            <a:endParaRPr lang="en-GB"/>
          </a:p>
        </p:txBody>
      </p:sp>
    </p:spTree>
    <p:extLst>
      <p:ext uri="{BB962C8B-B14F-4D97-AF65-F5344CB8AC3E}">
        <p14:creationId xmlns:p14="http://schemas.microsoft.com/office/powerpoint/2010/main" val="829465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31</a:t>
            </a:fld>
            <a:endParaRPr lang="en-GB"/>
          </a:p>
        </p:txBody>
      </p:sp>
    </p:spTree>
    <p:extLst>
      <p:ext uri="{BB962C8B-B14F-4D97-AF65-F5344CB8AC3E}">
        <p14:creationId xmlns:p14="http://schemas.microsoft.com/office/powerpoint/2010/main" val="4008478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32</a:t>
            </a:fld>
            <a:endParaRPr lang="en-GB"/>
          </a:p>
        </p:txBody>
      </p:sp>
    </p:spTree>
    <p:extLst>
      <p:ext uri="{BB962C8B-B14F-4D97-AF65-F5344CB8AC3E}">
        <p14:creationId xmlns:p14="http://schemas.microsoft.com/office/powerpoint/2010/main" val="218288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4</a:t>
            </a:fld>
            <a:endParaRPr lang="en-GB"/>
          </a:p>
        </p:txBody>
      </p:sp>
    </p:spTree>
    <p:extLst>
      <p:ext uri="{BB962C8B-B14F-4D97-AF65-F5344CB8AC3E}">
        <p14:creationId xmlns:p14="http://schemas.microsoft.com/office/powerpoint/2010/main" val="86908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5</a:t>
            </a:fld>
            <a:endParaRPr lang="en-GB"/>
          </a:p>
        </p:txBody>
      </p:sp>
    </p:spTree>
    <p:extLst>
      <p:ext uri="{BB962C8B-B14F-4D97-AF65-F5344CB8AC3E}">
        <p14:creationId xmlns:p14="http://schemas.microsoft.com/office/powerpoint/2010/main" val="57554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2EEF7-10B8-48BD-98D2-6BEDC41F72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5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181" indent="-354181">
              <a:buFont typeface="Arial" panose="020B0604020202020204" pitchFamily="34" charset="0"/>
              <a:buChar char="•"/>
            </a:pPr>
            <a:r>
              <a:rPr lang="en-AU" dirty="0" smtClean="0"/>
              <a:t>Part of the Deakin Curriculum</a:t>
            </a:r>
            <a:r>
              <a:rPr lang="en-AU" baseline="0" dirty="0" smtClean="0"/>
              <a:t> Framework under -experience</a:t>
            </a:r>
          </a:p>
        </p:txBody>
      </p:sp>
      <p:sp>
        <p:nvSpPr>
          <p:cNvPr id="4" name="Slide Number Placeholder 3"/>
          <p:cNvSpPr>
            <a:spLocks noGrp="1"/>
          </p:cNvSpPr>
          <p:nvPr>
            <p:ph type="sldNum" sz="quarter" idx="10"/>
          </p:nvPr>
        </p:nvSpPr>
        <p:spPr/>
        <p:txBody>
          <a:bodyPr/>
          <a:lstStyle/>
          <a:p>
            <a:fld id="{9702EEF7-10B8-48BD-98D2-6BEDC41F7233}" type="slidenum">
              <a:rPr lang="en-GB" smtClean="0"/>
              <a:t>7</a:t>
            </a:fld>
            <a:endParaRPr lang="en-GB"/>
          </a:p>
        </p:txBody>
      </p:sp>
    </p:spTree>
    <p:extLst>
      <p:ext uri="{BB962C8B-B14F-4D97-AF65-F5344CB8AC3E}">
        <p14:creationId xmlns:p14="http://schemas.microsoft.com/office/powerpoint/2010/main" val="126247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In practice, the PPLT can be readily clustered together to aid in the design and development of online learning experiences. To enable teaching teams to operationalise these clusters according to discipline and educational contexts, the requirements at the unit level are outlined for each cluster.</a:t>
            </a: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02EEF7-10B8-48BD-98D2-6BEDC41F7233}" type="slidenum">
              <a:rPr lang="en-GB" smtClean="0"/>
              <a:t>8</a:t>
            </a:fld>
            <a:endParaRPr lang="en-GB"/>
          </a:p>
        </p:txBody>
      </p:sp>
    </p:spTree>
    <p:extLst>
      <p:ext uri="{BB962C8B-B14F-4D97-AF65-F5344CB8AC3E}">
        <p14:creationId xmlns:p14="http://schemas.microsoft.com/office/powerpoint/2010/main" val="3412028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We actually do all of these across the clusters –they are embedded</a:t>
            </a:r>
            <a:r>
              <a:rPr lang="en-AU" sz="1200" kern="1200" baseline="0" dirty="0" smtClean="0">
                <a:solidFill>
                  <a:schemeClr val="tx1"/>
                </a:solidFill>
                <a:effectLst/>
                <a:latin typeface="+mn-lt"/>
                <a:ea typeface="+mn-ea"/>
                <a:cs typeface="+mn-cs"/>
              </a:rPr>
              <a:t> in what we do.</a:t>
            </a:r>
          </a:p>
          <a:p>
            <a:pPr marL="171450"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02EEF7-10B8-48BD-98D2-6BEDC41F7233}" type="slidenum">
              <a:rPr lang="en-GB" smtClean="0"/>
              <a:t>9</a:t>
            </a:fld>
            <a:endParaRPr lang="en-GB"/>
          </a:p>
        </p:txBody>
      </p:sp>
    </p:spTree>
    <p:extLst>
      <p:ext uri="{BB962C8B-B14F-4D97-AF65-F5344CB8AC3E}">
        <p14:creationId xmlns:p14="http://schemas.microsoft.com/office/powerpoint/2010/main" val="244945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1BCF969-F22E-4363-BD98-B53B34219A98}"/>
              </a:ext>
            </a:extLst>
          </p:cNvPr>
          <p:cNvGrpSpPr/>
          <p:nvPr userDrawn="1"/>
        </p:nvGrpSpPr>
        <p:grpSpPr>
          <a:xfrm>
            <a:off x="6875462" y="0"/>
            <a:ext cx="5316538" cy="6858000"/>
            <a:chOff x="6242051" y="0"/>
            <a:chExt cx="5316538" cy="6858000"/>
          </a:xfrm>
        </p:grpSpPr>
        <p:sp>
          <p:nvSpPr>
            <p:cNvPr id="10" name="Freeform 6">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rgbClr val="3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2748" y="3951912"/>
            <a:ext cx="1688726" cy="1686238"/>
          </a:xfrm>
          <a:prstGeom prst="rect">
            <a:avLst/>
          </a:prstGeom>
        </p:spPr>
      </p:pic>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
        <p:nvSpPr>
          <p:cNvPr id="2" name="Title 1"/>
          <p:cNvSpPr>
            <a:spLocks noGrp="1"/>
          </p:cNvSpPr>
          <p:nvPr>
            <p:ph type="ctrTitle" hasCustomPrompt="1"/>
          </p:nvPr>
        </p:nvSpPr>
        <p:spPr>
          <a:xfrm>
            <a:off x="403907" y="1122363"/>
            <a:ext cx="5040000" cy="1835208"/>
          </a:xfrm>
        </p:spPr>
        <p:txBody>
          <a:bodyPr anchor="b"/>
          <a:lstStyle>
            <a:lvl1pPr algn="l">
              <a:defRPr sz="4500" b="0">
                <a:solidFill>
                  <a:schemeClr val="tx1"/>
                </a:solidFill>
              </a:defRPr>
            </a:lvl1pPr>
          </a:lstStyle>
          <a:p>
            <a:r>
              <a:rPr lang="en-US"/>
              <a:t>Click to add title</a:t>
            </a:r>
            <a:endParaRPr lang="en-GB"/>
          </a:p>
        </p:txBody>
      </p:sp>
    </p:spTree>
    <p:extLst>
      <p:ext uri="{BB962C8B-B14F-4D97-AF65-F5344CB8AC3E}">
        <p14:creationId xmlns:p14="http://schemas.microsoft.com/office/powerpoint/2010/main" val="272214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and Imag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7AC9EC-B695-415B-B6C5-74325AD87060}"/>
              </a:ext>
            </a:extLst>
          </p:cNvPr>
          <p:cNvSpPr/>
          <p:nvPr userDrawn="1"/>
        </p:nvSpPr>
        <p:spPr>
          <a:xfrm>
            <a:off x="0" y="0"/>
            <a:ext cx="12191999" cy="1503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Picture Placeholder 34">
            <a:extLst>
              <a:ext uri="{FF2B5EF4-FFF2-40B4-BE49-F238E27FC236}">
                <a16:creationId xmlns:a16="http://schemas.microsoft.com/office/drawing/2014/main" id="{3EAA3666-B8A8-41AC-9F39-8F2ACFA8A9E7}"/>
              </a:ext>
            </a:extLst>
          </p:cNvPr>
          <p:cNvSpPr>
            <a:spLocks noGrp="1"/>
          </p:cNvSpPr>
          <p:nvPr>
            <p:ph type="pic" sz="quarter" idx="13" hasCustomPrompt="1"/>
          </p:nvPr>
        </p:nvSpPr>
        <p:spPr>
          <a:xfrm>
            <a:off x="9334200" y="1"/>
            <a:ext cx="2857798" cy="4930775"/>
          </a:xfrm>
          <a:custGeom>
            <a:avLst/>
            <a:gdLst>
              <a:gd name="connsiteX0" fmla="*/ 0 w 2857798"/>
              <a:gd name="connsiteY0" fmla="*/ 0 h 4930775"/>
              <a:gd name="connsiteX1" fmla="*/ 2857798 w 2857798"/>
              <a:gd name="connsiteY1" fmla="*/ 0 h 4930775"/>
              <a:gd name="connsiteX2" fmla="*/ 2857798 w 2857798"/>
              <a:gd name="connsiteY2" fmla="*/ 4884513 h 4930775"/>
              <a:gd name="connsiteX3" fmla="*/ 2635296 w 2857798"/>
              <a:gd name="connsiteY3" fmla="*/ 4918446 h 4930775"/>
              <a:gd name="connsiteX4" fmla="*/ 2390916 w 2857798"/>
              <a:gd name="connsiteY4" fmla="*/ 4930775 h 4930775"/>
              <a:gd name="connsiteX5" fmla="*/ 0 w 2857798"/>
              <a:gd name="connsiteY5" fmla="*/ 2543350 h 4930775"/>
              <a:gd name="connsiteX6" fmla="*/ 0 w 2857798"/>
              <a:gd name="connsiteY6" fmla="*/ 149177 h 49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98" h="4930775">
                <a:moveTo>
                  <a:pt x="0" y="0"/>
                </a:moveTo>
                <a:lnTo>
                  <a:pt x="2857798" y="0"/>
                </a:lnTo>
                <a:lnTo>
                  <a:pt x="2857798" y="4884513"/>
                </a:lnTo>
                <a:lnTo>
                  <a:pt x="2635296" y="4918446"/>
                </a:lnTo>
                <a:cubicBezTo>
                  <a:pt x="2554956" y="4926599"/>
                  <a:pt x="2473429" y="4930775"/>
                  <a:pt x="2390916" y="4930775"/>
                </a:cubicBezTo>
                <a:cubicBezTo>
                  <a:pt x="1070701" y="4930775"/>
                  <a:pt x="0" y="3861638"/>
                  <a:pt x="0" y="2543350"/>
                </a:cubicBezTo>
                <a:cubicBezTo>
                  <a:pt x="0" y="2543350"/>
                  <a:pt x="0" y="2543350"/>
                  <a:pt x="0" y="149177"/>
                </a:cubicBez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a:t>Click Icon to Add Image</a:t>
            </a:r>
            <a:endParaRPr lang="en-AU"/>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1" name="Text Placeholder 7">
            <a:extLst>
              <a:ext uri="{FF2B5EF4-FFF2-40B4-BE49-F238E27FC236}">
                <a16:creationId xmlns:a16="http://schemas.microsoft.com/office/drawing/2014/main" id="{249BAF2C-024F-493D-94ED-A02A44D4AD72}"/>
              </a:ext>
            </a:extLst>
          </p:cNvPr>
          <p:cNvSpPr>
            <a:spLocks noGrp="1"/>
          </p:cNvSpPr>
          <p:nvPr>
            <p:ph type="body" sz="quarter" idx="14" hasCustomPrompt="1"/>
          </p:nvPr>
        </p:nvSpPr>
        <p:spPr>
          <a:xfrm>
            <a:off x="482600" y="1393825"/>
            <a:ext cx="8286712" cy="4351338"/>
          </a:xfrm>
        </p:spPr>
        <p:txBody>
          <a:bodyPr numCol="2" spcCol="540000"/>
          <a:lstStyle>
            <a:lvl1pPr>
              <a:defRPr/>
            </a:lvl1pPr>
          </a:lstStyle>
          <a:p>
            <a:pPr lvl="0"/>
            <a:r>
              <a:rPr lang="en-US"/>
              <a:t>There are five type styles in the template, available as List Levels. Press the Increase / Decrease button in the paragraph section of the home ribbon to move through the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add title</a:t>
            </a:r>
            <a:endParaRPr lang="en-GB"/>
          </a:p>
        </p:txBody>
      </p:sp>
      <p:sp>
        <p:nvSpPr>
          <p:cNvPr id="3" name="Date Placeholder 2">
            <a:extLst>
              <a:ext uri="{FF2B5EF4-FFF2-40B4-BE49-F238E27FC236}">
                <a16:creationId xmlns:a16="http://schemas.microsoft.com/office/drawing/2014/main" id="{4D118920-C07F-4888-8C9B-585F0ADCFFE1}"/>
              </a:ext>
            </a:extLst>
          </p:cNvPr>
          <p:cNvSpPr>
            <a:spLocks noGrp="1"/>
          </p:cNvSpPr>
          <p:nvPr>
            <p:ph type="dt" sz="half" idx="15"/>
          </p:nvPr>
        </p:nvSpPr>
        <p:spPr/>
        <p:txBody>
          <a:bodyPr/>
          <a:lstStyle/>
          <a:p>
            <a:endParaRPr lang="en-GB"/>
          </a:p>
        </p:txBody>
      </p:sp>
      <p:sp>
        <p:nvSpPr>
          <p:cNvPr id="4" name="Slide Number Placeholder 3">
            <a:extLst>
              <a:ext uri="{FF2B5EF4-FFF2-40B4-BE49-F238E27FC236}">
                <a16:creationId xmlns:a16="http://schemas.microsoft.com/office/drawing/2014/main" id="{92F25DE8-DC1D-410C-A367-2AE8F6854D5A}"/>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83605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a:extLst>
              <a:ext uri="{FF2B5EF4-FFF2-40B4-BE49-F238E27FC236}">
                <a16:creationId xmlns:a16="http://schemas.microsoft.com/office/drawing/2014/main" id="{94303B84-34AA-4CF3-8091-F68C9E08919D}"/>
              </a:ext>
            </a:extLst>
          </p:cNvPr>
          <p:cNvSpPr>
            <a:spLocks noGrp="1"/>
          </p:cNvSpPr>
          <p:nvPr>
            <p:ph type="pic" sz="quarter" idx="14" hasCustomPrompt="1"/>
          </p:nvPr>
        </p:nvSpPr>
        <p:spPr>
          <a:xfrm>
            <a:off x="5318503"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4465777 w 6873496"/>
              <a:gd name="connsiteY4" fmla="*/ 6858000 h 6858000"/>
              <a:gd name="connsiteX5" fmla="*/ 3977804 w 6873496"/>
              <a:gd name="connsiteY5" fmla="*/ 6858000 h 6858000"/>
              <a:gd name="connsiteX6" fmla="*/ 1947696 w 6873496"/>
              <a:gd name="connsiteY6"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496" h="6858000">
                <a:moveTo>
                  <a:pt x="0" y="0"/>
                </a:moveTo>
                <a:lnTo>
                  <a:pt x="6873496" y="0"/>
                </a:lnTo>
                <a:lnTo>
                  <a:pt x="6873496" y="2702626"/>
                </a:lnTo>
                <a:lnTo>
                  <a:pt x="6492648" y="3359543"/>
                </a:lnTo>
                <a:lnTo>
                  <a:pt x="4465777" y="6858000"/>
                </a:lnTo>
                <a:lnTo>
                  <a:pt x="3977804" y="6858000"/>
                </a:lnTo>
                <a:lnTo>
                  <a:pt x="1947696" y="3359543"/>
                </a:lnTo>
                <a:close/>
              </a:path>
            </a:pathLst>
          </a:custGeom>
          <a:solidFill>
            <a:schemeClr val="bg1">
              <a:lumMod val="75000"/>
            </a:schemeClr>
          </a:solidFill>
        </p:spPr>
        <p:txBody>
          <a:bodyPr wrap="square" lIns="360000" tIns="144000">
            <a:noAutofit/>
          </a:bodyPr>
          <a:lstStyle>
            <a:lvl1pPr>
              <a:defRPr sz="1400">
                <a:solidFill>
                  <a:schemeClr val="bg1"/>
                </a:solidFill>
              </a:defRPr>
            </a:lvl1pPr>
          </a:lstStyle>
          <a:p>
            <a:r>
              <a:rPr lang="en-AU"/>
              <a:t>Click Icon to Add Image</a:t>
            </a:r>
          </a:p>
        </p:txBody>
      </p:sp>
      <p:grpSp>
        <p:nvGrpSpPr>
          <p:cNvPr id="7" name="Group 6">
            <a:extLst>
              <a:ext uri="{FF2B5EF4-FFF2-40B4-BE49-F238E27FC236}">
                <a16:creationId xmlns:a16="http://schemas.microsoft.com/office/drawing/2014/main" id="{D9035036-3F26-4DFE-9E0E-420BA75CA8A7}"/>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9F086954-C9F8-4A70-8961-B0BA78334031}"/>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9" name="Freeform 6">
              <a:extLst>
                <a:ext uri="{FF2B5EF4-FFF2-40B4-BE49-F238E27FC236}">
                  <a16:creationId xmlns:a16="http://schemas.microsoft.com/office/drawing/2014/main" id="{896B314C-9708-41CE-BDBE-392773F26041}"/>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82600" y="1393825"/>
            <a:ext cx="6022975" cy="4802188"/>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a:t>First Level Heading</a:t>
            </a:r>
          </a:p>
          <a:p>
            <a:pPr lvl="1"/>
            <a:r>
              <a:rPr lang="en-US"/>
              <a:t>Add 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 </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add title</a:t>
            </a:r>
            <a:endParaRPr lang="en-GB"/>
          </a:p>
        </p:txBody>
      </p:sp>
      <p:sp>
        <p:nvSpPr>
          <p:cNvPr id="3" name="Date Placeholder 2">
            <a:extLst>
              <a:ext uri="{FF2B5EF4-FFF2-40B4-BE49-F238E27FC236}">
                <a16:creationId xmlns:a16="http://schemas.microsoft.com/office/drawing/2014/main" id="{F15CA97B-8799-449C-B49D-A0D4891F3A82}"/>
              </a:ext>
            </a:extLst>
          </p:cNvPr>
          <p:cNvSpPr>
            <a:spLocks noGrp="1"/>
          </p:cNvSpPr>
          <p:nvPr>
            <p:ph type="dt" sz="half" idx="15"/>
          </p:nvPr>
        </p:nvSpPr>
        <p:spPr/>
        <p:txBody>
          <a:bodyPr/>
          <a:lstStyle/>
          <a:p>
            <a:endParaRPr lang="en-GB"/>
          </a:p>
        </p:txBody>
      </p:sp>
      <p:sp>
        <p:nvSpPr>
          <p:cNvPr id="5" name="Slide Number Placeholder 4">
            <a:extLst>
              <a:ext uri="{FF2B5EF4-FFF2-40B4-BE49-F238E27FC236}">
                <a16:creationId xmlns:a16="http://schemas.microsoft.com/office/drawing/2014/main" id="{AC0547D1-E222-4D09-AEA5-54AED1B52507}"/>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417360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hree Box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853CAFBE-951E-4246-BA1D-725A804EE618}"/>
              </a:ext>
            </a:extLst>
          </p:cNvPr>
          <p:cNvSpPr>
            <a:spLocks noGrp="1"/>
          </p:cNvSpPr>
          <p:nvPr>
            <p:ph type="body" sz="quarter" idx="15" hasCustomPrompt="1"/>
          </p:nvPr>
        </p:nvSpPr>
        <p:spPr>
          <a:xfrm>
            <a:off x="656907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350202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8" name="Text Placeholder 7"/>
          <p:cNvSpPr>
            <a:spLocks noGrp="1"/>
          </p:cNvSpPr>
          <p:nvPr>
            <p:ph type="body" sz="quarter" idx="13" hasCustomPrompt="1"/>
          </p:nvPr>
        </p:nvSpPr>
        <p:spPr>
          <a:xfrm>
            <a:off x="43497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Date Placeholder 2">
            <a:extLst>
              <a:ext uri="{FF2B5EF4-FFF2-40B4-BE49-F238E27FC236}">
                <a16:creationId xmlns:a16="http://schemas.microsoft.com/office/drawing/2014/main" id="{13A58BAC-17E8-4D6C-A595-98034819CD9A}"/>
              </a:ext>
            </a:extLst>
          </p:cNvPr>
          <p:cNvSpPr>
            <a:spLocks noGrp="1"/>
          </p:cNvSpPr>
          <p:nvPr>
            <p:ph type="dt" sz="half" idx="16"/>
          </p:nvPr>
        </p:nvSpPr>
        <p:spPr/>
        <p:txBody>
          <a:bodyPr/>
          <a:lstStyle/>
          <a:p>
            <a:endParaRPr lang="en-GB"/>
          </a:p>
        </p:txBody>
      </p:sp>
      <p:sp>
        <p:nvSpPr>
          <p:cNvPr id="4" name="Slide Number Placeholder 3">
            <a:extLst>
              <a:ext uri="{FF2B5EF4-FFF2-40B4-BE49-F238E27FC236}">
                <a16:creationId xmlns:a16="http://schemas.microsoft.com/office/drawing/2014/main" id="{6FBB4778-4208-4AB5-A56C-AE25DB83AB95}"/>
              </a:ext>
            </a:extLst>
          </p:cNvPr>
          <p:cNvSpPr>
            <a:spLocks noGrp="1"/>
          </p:cNvSpPr>
          <p:nvPr>
            <p:ph type="sldNum" sz="quarter" idx="17"/>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59015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hree Box B">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2" name="Text Placeholder 7">
            <a:extLst>
              <a:ext uri="{FF2B5EF4-FFF2-40B4-BE49-F238E27FC236}">
                <a16:creationId xmlns:a16="http://schemas.microsoft.com/office/drawing/2014/main" id="{3AEA2733-1074-4E88-BFB1-608DFC511FB4}"/>
              </a:ext>
            </a:extLst>
          </p:cNvPr>
          <p:cNvSpPr>
            <a:spLocks noGrp="1"/>
          </p:cNvSpPr>
          <p:nvPr>
            <p:ph type="body" sz="quarter" idx="15" hasCustomPrompt="1"/>
          </p:nvPr>
        </p:nvSpPr>
        <p:spPr>
          <a:xfrm>
            <a:off x="707898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378714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8" name="Text Placeholder 7"/>
          <p:cNvSpPr>
            <a:spLocks noGrp="1"/>
          </p:cNvSpPr>
          <p:nvPr>
            <p:ph type="body" sz="quarter" idx="13" hasCustomPrompt="1"/>
          </p:nvPr>
        </p:nvSpPr>
        <p:spPr>
          <a:xfrm>
            <a:off x="50292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Date Placeholder 2">
            <a:extLst>
              <a:ext uri="{FF2B5EF4-FFF2-40B4-BE49-F238E27FC236}">
                <a16:creationId xmlns:a16="http://schemas.microsoft.com/office/drawing/2014/main" id="{45660EE5-4D23-4105-A8BF-FDAE7A1D5CA5}"/>
              </a:ext>
            </a:extLst>
          </p:cNvPr>
          <p:cNvSpPr>
            <a:spLocks noGrp="1"/>
          </p:cNvSpPr>
          <p:nvPr>
            <p:ph type="dt" sz="half" idx="16"/>
          </p:nvPr>
        </p:nvSpPr>
        <p:spPr/>
        <p:txBody>
          <a:bodyPr/>
          <a:lstStyle/>
          <a:p>
            <a:endParaRPr lang="en-GB"/>
          </a:p>
        </p:txBody>
      </p:sp>
      <p:sp>
        <p:nvSpPr>
          <p:cNvPr id="4" name="Slide Number Placeholder 3">
            <a:extLst>
              <a:ext uri="{FF2B5EF4-FFF2-40B4-BE49-F238E27FC236}">
                <a16:creationId xmlns:a16="http://schemas.microsoft.com/office/drawing/2014/main" id="{589ACE92-6221-450E-ABE8-EA74F928C6A9}"/>
              </a:ext>
            </a:extLst>
          </p:cNvPr>
          <p:cNvSpPr>
            <a:spLocks noGrp="1"/>
          </p:cNvSpPr>
          <p:nvPr>
            <p:ph type="sldNum" sz="quarter" idx="17"/>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177903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Two Box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4820285" y="1866899"/>
            <a:ext cx="3949027"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8" name="Text Placeholder 7"/>
          <p:cNvSpPr>
            <a:spLocks noGrp="1"/>
          </p:cNvSpPr>
          <p:nvPr>
            <p:ph type="body" sz="quarter" idx="13" hasCustomPrompt="1"/>
          </p:nvPr>
        </p:nvSpPr>
        <p:spPr>
          <a:xfrm>
            <a:off x="434975" y="1866899"/>
            <a:ext cx="40608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Date Placeholder 2">
            <a:extLst>
              <a:ext uri="{FF2B5EF4-FFF2-40B4-BE49-F238E27FC236}">
                <a16:creationId xmlns:a16="http://schemas.microsoft.com/office/drawing/2014/main" id="{996E297F-AFFC-4C43-BC4A-7A8CB4E8AA82}"/>
              </a:ext>
            </a:extLst>
          </p:cNvPr>
          <p:cNvSpPr>
            <a:spLocks noGrp="1"/>
          </p:cNvSpPr>
          <p:nvPr>
            <p:ph type="dt" sz="half" idx="15"/>
          </p:nvPr>
        </p:nvSpPr>
        <p:spPr/>
        <p:txBody>
          <a:bodyPr/>
          <a:lstStyle/>
          <a:p>
            <a:endParaRPr lang="en-GB"/>
          </a:p>
        </p:txBody>
      </p:sp>
      <p:sp>
        <p:nvSpPr>
          <p:cNvPr id="4" name="Slide Number Placeholder 3">
            <a:extLst>
              <a:ext uri="{FF2B5EF4-FFF2-40B4-BE49-F238E27FC236}">
                <a16:creationId xmlns:a16="http://schemas.microsoft.com/office/drawing/2014/main" id="{97610F42-6B6F-4A1D-AC5F-6B3EF05DD59F}"/>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56810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Two Box B">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5476368" y="1935480"/>
            <a:ext cx="4658232"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8" name="Text Placeholder 7"/>
          <p:cNvSpPr>
            <a:spLocks noGrp="1"/>
          </p:cNvSpPr>
          <p:nvPr>
            <p:ph type="body" sz="quarter" idx="13" hasCustomPrompt="1"/>
          </p:nvPr>
        </p:nvSpPr>
        <p:spPr>
          <a:xfrm>
            <a:off x="455294" y="1935480"/>
            <a:ext cx="4650105"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a:t>Click to add text</a:t>
            </a:r>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Date Placeholder 2">
            <a:extLst>
              <a:ext uri="{FF2B5EF4-FFF2-40B4-BE49-F238E27FC236}">
                <a16:creationId xmlns:a16="http://schemas.microsoft.com/office/drawing/2014/main" id="{02D4F429-575C-4C96-A1A4-C9A9633C4ACD}"/>
              </a:ext>
            </a:extLst>
          </p:cNvPr>
          <p:cNvSpPr>
            <a:spLocks noGrp="1"/>
          </p:cNvSpPr>
          <p:nvPr>
            <p:ph type="dt" sz="half" idx="15"/>
          </p:nvPr>
        </p:nvSpPr>
        <p:spPr/>
        <p:txBody>
          <a:bodyPr/>
          <a:lstStyle/>
          <a:p>
            <a:endParaRPr lang="en-GB"/>
          </a:p>
        </p:txBody>
      </p:sp>
      <p:sp>
        <p:nvSpPr>
          <p:cNvPr id="4" name="Slide Number Placeholder 3">
            <a:extLst>
              <a:ext uri="{FF2B5EF4-FFF2-40B4-BE49-F238E27FC236}">
                <a16:creationId xmlns:a16="http://schemas.microsoft.com/office/drawing/2014/main" id="{4EE50ECC-2456-4D51-A9C7-11D8B075991B}"/>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172049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ll-out Tex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a:extLst>
              <a:ext uri="{FF2B5EF4-FFF2-40B4-BE49-F238E27FC236}">
                <a16:creationId xmlns:a16="http://schemas.microsoft.com/office/drawing/2014/main" id="{0FCE13B1-D79A-444F-B333-38B89203CDC6}"/>
              </a:ext>
            </a:extLst>
          </p:cNvPr>
          <p:cNvSpPr>
            <a:spLocks noGrp="1"/>
          </p:cNvSpPr>
          <p:nvPr>
            <p:ph type="pic" sz="quarter" idx="13" hasCustomPrompt="1"/>
          </p:nvPr>
        </p:nvSpPr>
        <p:spPr>
          <a:xfrm>
            <a:off x="0" y="1168527"/>
            <a:ext cx="6914081" cy="5040000"/>
          </a:xfrm>
          <a:custGeom>
            <a:avLst/>
            <a:gdLst>
              <a:gd name="connsiteX0" fmla="*/ 0 w 6914081"/>
              <a:gd name="connsiteY0" fmla="*/ 0 h 5040000"/>
              <a:gd name="connsiteX1" fmla="*/ 1718132 w 6914081"/>
              <a:gd name="connsiteY1" fmla="*/ 0 h 5040000"/>
              <a:gd name="connsiteX2" fmla="*/ 1849535 w 6914081"/>
              <a:gd name="connsiteY2" fmla="*/ 0 h 5040000"/>
              <a:gd name="connsiteX3" fmla="*/ 1961211 w 6914081"/>
              <a:gd name="connsiteY3" fmla="*/ 0 h 5040000"/>
              <a:gd name="connsiteX4" fmla="*/ 4393721 w 6914081"/>
              <a:gd name="connsiteY4" fmla="*/ 0 h 5040000"/>
              <a:gd name="connsiteX5" fmla="*/ 6914081 w 6914081"/>
              <a:gd name="connsiteY5" fmla="*/ 2520000 h 5040000"/>
              <a:gd name="connsiteX6" fmla="*/ 4393721 w 6914081"/>
              <a:gd name="connsiteY6" fmla="*/ 5040000 h 5040000"/>
              <a:gd name="connsiteX7" fmla="*/ 1859227 w 6914081"/>
              <a:gd name="connsiteY7" fmla="*/ 5040000 h 5040000"/>
              <a:gd name="connsiteX8" fmla="*/ 1849535 w 6914081"/>
              <a:gd name="connsiteY8" fmla="*/ 5040000 h 5040000"/>
              <a:gd name="connsiteX9" fmla="*/ 1799784 w 6914081"/>
              <a:gd name="connsiteY9" fmla="*/ 5040000 h 5040000"/>
              <a:gd name="connsiteX10" fmla="*/ 1718132 w 6914081"/>
              <a:gd name="connsiteY10" fmla="*/ 5040000 h 5040000"/>
              <a:gd name="connsiteX11" fmla="*/ 0 w 6914081"/>
              <a:gd name="connsiteY11" fmla="*/ 504000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4081" h="5040000">
                <a:moveTo>
                  <a:pt x="0" y="0"/>
                </a:moveTo>
                <a:lnTo>
                  <a:pt x="1718132" y="0"/>
                </a:lnTo>
                <a:lnTo>
                  <a:pt x="1849535" y="0"/>
                </a:lnTo>
                <a:lnTo>
                  <a:pt x="1961211" y="0"/>
                </a:lnTo>
                <a:cubicBezTo>
                  <a:pt x="4393721" y="0"/>
                  <a:pt x="4393721" y="0"/>
                  <a:pt x="4393721" y="0"/>
                </a:cubicBezTo>
                <a:cubicBezTo>
                  <a:pt x="5785141" y="0"/>
                  <a:pt x="6914081" y="1128780"/>
                  <a:pt x="6914081" y="2520000"/>
                </a:cubicBezTo>
                <a:cubicBezTo>
                  <a:pt x="6914081" y="3911221"/>
                  <a:pt x="5785141" y="5040000"/>
                  <a:pt x="4393721" y="5040000"/>
                </a:cubicBezTo>
                <a:cubicBezTo>
                  <a:pt x="2721478" y="5040000"/>
                  <a:pt x="2094386" y="5040000"/>
                  <a:pt x="1859227" y="5040000"/>
                </a:cubicBezTo>
                <a:lnTo>
                  <a:pt x="1849535" y="5040000"/>
                </a:lnTo>
                <a:lnTo>
                  <a:pt x="1799784" y="5040000"/>
                </a:lnTo>
                <a:cubicBezTo>
                  <a:pt x="1718132" y="5040000"/>
                  <a:pt x="1718132" y="5040000"/>
                  <a:pt x="1718132" y="5040000"/>
                </a:cubicBezTo>
                <a:lnTo>
                  <a:pt x="0" y="5040000"/>
                </a:ln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a:t>Click Icon to Add Image</a:t>
            </a:r>
            <a:endParaRPr lang="en-AU"/>
          </a:p>
        </p:txBody>
      </p:sp>
      <p:grpSp>
        <p:nvGrpSpPr>
          <p:cNvPr id="7" name="Group 6">
            <a:extLst>
              <a:ext uri="{FF2B5EF4-FFF2-40B4-BE49-F238E27FC236}">
                <a16:creationId xmlns:a16="http://schemas.microsoft.com/office/drawing/2014/main" id="{C6C220E7-CF4D-42E3-BD00-DA74E54897BF}"/>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5993699A-7443-40CA-9240-B436BDA493CB}"/>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9" name="Freeform 6">
              <a:extLst>
                <a:ext uri="{FF2B5EF4-FFF2-40B4-BE49-F238E27FC236}">
                  <a16:creationId xmlns:a16="http://schemas.microsoft.com/office/drawing/2014/main" id="{5CFBE4F2-3A6B-4A6A-B942-FE41CF7D718A}"/>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20" name="Text Placeholder 19">
            <a:extLst>
              <a:ext uri="{FF2B5EF4-FFF2-40B4-BE49-F238E27FC236}">
                <a16:creationId xmlns:a16="http://schemas.microsoft.com/office/drawing/2014/main" id="{B7538734-08FE-4AEA-8C4B-1B9FD40865F2}"/>
              </a:ext>
            </a:extLst>
          </p:cNvPr>
          <p:cNvSpPr>
            <a:spLocks noGrp="1"/>
          </p:cNvSpPr>
          <p:nvPr>
            <p:ph type="body" sz="quarter" idx="14" hasCustomPrompt="1"/>
          </p:nvPr>
        </p:nvSpPr>
        <p:spPr>
          <a:xfrm>
            <a:off x="7172323" y="1276415"/>
            <a:ext cx="4744800" cy="4744800"/>
          </a:xfrm>
          <a:custGeom>
            <a:avLst/>
            <a:gdLst>
              <a:gd name="connsiteX0" fmla="*/ 2372400 w 4744800"/>
              <a:gd name="connsiteY0" fmla="*/ 0 h 4744800"/>
              <a:gd name="connsiteX1" fmla="*/ 4744800 w 4744800"/>
              <a:gd name="connsiteY1" fmla="*/ 2372400 h 4744800"/>
              <a:gd name="connsiteX2" fmla="*/ 2372400 w 4744800"/>
              <a:gd name="connsiteY2" fmla="*/ 4744800 h 4744800"/>
              <a:gd name="connsiteX3" fmla="*/ 0 w 4744800"/>
              <a:gd name="connsiteY3" fmla="*/ 2372400 h 4744800"/>
              <a:gd name="connsiteX4" fmla="*/ 2372400 w 4744800"/>
              <a:gd name="connsiteY4" fmla="*/ 0 h 474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800" h="4744800">
                <a:moveTo>
                  <a:pt x="2372400" y="0"/>
                </a:moveTo>
                <a:cubicBezTo>
                  <a:pt x="3682640" y="0"/>
                  <a:pt x="4744800" y="1062160"/>
                  <a:pt x="4744800" y="2372400"/>
                </a:cubicBezTo>
                <a:cubicBezTo>
                  <a:pt x="4744800" y="3682640"/>
                  <a:pt x="3682640" y="4744800"/>
                  <a:pt x="2372400" y="4744800"/>
                </a:cubicBezTo>
                <a:cubicBezTo>
                  <a:pt x="1062160" y="4744800"/>
                  <a:pt x="0" y="3682640"/>
                  <a:pt x="0" y="2372400"/>
                </a:cubicBezTo>
                <a:cubicBezTo>
                  <a:pt x="0" y="1062160"/>
                  <a:pt x="1062160" y="0"/>
                  <a:pt x="2372400" y="0"/>
                </a:cubicBezTo>
                <a:close/>
              </a:path>
            </a:pathLst>
          </a:custGeom>
          <a:solidFill>
            <a:schemeClr val="tx2"/>
          </a:solidFill>
        </p:spPr>
        <p:txBody>
          <a:bodyPr wrap="square" lIns="108000" tIns="144000" rIns="108000" bIns="144000" anchor="ctr">
            <a:noAutofit/>
          </a:bodyPr>
          <a:lstStyle>
            <a:lvl1pPr algn="ctr">
              <a:spcBef>
                <a:spcPts val="0"/>
              </a:spcBef>
              <a:spcAft>
                <a:spcPts val="0"/>
              </a:spcAft>
              <a:defRPr sz="3000" b="1">
                <a:solidFill>
                  <a:schemeClr val="bg1"/>
                </a:solidFill>
              </a:defRPr>
            </a:lvl1pPr>
            <a:lvl2pPr algn="ctr">
              <a:defRPr sz="2400">
                <a:solidFill>
                  <a:schemeClr val="bg1"/>
                </a:solidFill>
                <a:latin typeface="Calibri Light" panose="020F0302020204030204" pitchFamily="34" charset="0"/>
                <a:cs typeface="Calibri Light" panose="020F0302020204030204" pitchFamily="34" charset="0"/>
              </a:defRPr>
            </a:lvl2pPr>
            <a:lvl3pPr marL="0" indent="0" algn="ctr">
              <a:buNone/>
              <a:defRPr sz="2400">
                <a:solidFill>
                  <a:schemeClr val="bg1"/>
                </a:solidFill>
                <a:latin typeface="Calibri Light" panose="020F0302020204030204" pitchFamily="34" charset="0"/>
                <a:cs typeface="Calibri Light" panose="020F0302020204030204" pitchFamily="34" charset="0"/>
              </a:defRPr>
            </a:lvl3pPr>
            <a:lvl4pPr marL="0" indent="0" algn="ctr">
              <a:buNone/>
              <a:defRPr sz="2400">
                <a:solidFill>
                  <a:schemeClr val="bg1"/>
                </a:solidFill>
                <a:latin typeface="Calibri Light" panose="020F0302020204030204" pitchFamily="34" charset="0"/>
                <a:cs typeface="Calibri Light" panose="020F0302020204030204" pitchFamily="34" charset="0"/>
              </a:defRPr>
            </a:lvl4pPr>
            <a:lvl5pPr marL="0" algn="ctr">
              <a:defRPr sz="2400">
                <a:solidFill>
                  <a:schemeClr val="bg1"/>
                </a:solidFill>
                <a:latin typeface="Calibri Light" panose="020F0302020204030204" pitchFamily="34" charset="0"/>
                <a:cs typeface="Calibri Light" panose="020F0302020204030204" pitchFamily="34" charset="0"/>
              </a:defRPr>
            </a:lvl5pPr>
            <a:lvl6pPr algn="ctr">
              <a:defRPr sz="2400">
                <a:solidFill>
                  <a:schemeClr val="bg1"/>
                </a:solidFill>
                <a:latin typeface="Calibri Light" panose="020F0302020204030204" pitchFamily="34" charset="0"/>
                <a:cs typeface="Calibri Light" panose="020F0302020204030204" pitchFamily="34" charset="0"/>
              </a:defRPr>
            </a:lvl6pPr>
            <a:lvl7pPr algn="ctr">
              <a:defRPr sz="2400">
                <a:solidFill>
                  <a:schemeClr val="bg1"/>
                </a:solidFill>
                <a:latin typeface="Calibri Light" panose="020F0302020204030204" pitchFamily="34" charset="0"/>
                <a:cs typeface="Calibri Light" panose="020F0302020204030204" pitchFamily="34" charset="0"/>
              </a:defRPr>
            </a:lvl7pPr>
            <a:lvl8pPr algn="ctr">
              <a:defRPr sz="2400">
                <a:solidFill>
                  <a:schemeClr val="bg1"/>
                </a:solidFill>
                <a:latin typeface="Calibri Light" panose="020F0302020204030204" pitchFamily="34" charset="0"/>
                <a:cs typeface="Calibri Light" panose="020F0302020204030204" pitchFamily="34" charset="0"/>
              </a:defRPr>
            </a:lvl8pPr>
            <a:lvl9pPr algn="ctr">
              <a:defRPr sz="2400">
                <a:solidFill>
                  <a:schemeClr val="bg1"/>
                </a:solidFill>
                <a:latin typeface="Calibri Light" panose="020F0302020204030204" pitchFamily="34" charset="0"/>
                <a:cs typeface="Calibri Light" panose="020F0302020204030204" pitchFamily="34" charset="0"/>
              </a:defRPr>
            </a:lvl9pPr>
          </a:lstStyle>
          <a:p>
            <a:pPr lvl="0"/>
            <a:r>
              <a:rPr lang="en-US"/>
              <a:t>Pull-out copy</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54D84C19-1013-4845-B4FB-13502D740BA6}"/>
              </a:ext>
            </a:extLst>
          </p:cNvPr>
          <p:cNvSpPr>
            <a:spLocks noGrp="1"/>
          </p:cNvSpPr>
          <p:nvPr>
            <p:ph type="dt" sz="half" idx="15"/>
          </p:nvPr>
        </p:nvSpPr>
        <p:spPr/>
        <p:txBody>
          <a:bodyPr/>
          <a:lstStyle/>
          <a:p>
            <a:endParaRPr lang="en-GB"/>
          </a:p>
        </p:txBody>
      </p:sp>
      <p:sp>
        <p:nvSpPr>
          <p:cNvPr id="5" name="Slide Number Placeholder 4">
            <a:extLst>
              <a:ext uri="{FF2B5EF4-FFF2-40B4-BE49-F238E27FC236}">
                <a16:creationId xmlns:a16="http://schemas.microsoft.com/office/drawing/2014/main" id="{269E64DA-4ACB-46BF-9E62-FAC0E0D0529D}"/>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294860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84956DFD-7DE9-4BDA-81D6-710A98B0D144}"/>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96B380C3-4B95-4998-A67E-BC6FF1DD8F47}"/>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9" name="Freeform 6">
              <a:extLst>
                <a:ext uri="{FF2B5EF4-FFF2-40B4-BE49-F238E27FC236}">
                  <a16:creationId xmlns:a16="http://schemas.microsoft.com/office/drawing/2014/main" id="{D3D7AE1B-77BB-4791-B363-9BA8F794539E}"/>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8" name="Text Placeholder 17">
            <a:extLst>
              <a:ext uri="{FF2B5EF4-FFF2-40B4-BE49-F238E27FC236}">
                <a16:creationId xmlns:a16="http://schemas.microsoft.com/office/drawing/2014/main" id="{A16D5FAB-27FB-4A02-AF32-8E7F184C40EC}"/>
              </a:ext>
            </a:extLst>
          </p:cNvPr>
          <p:cNvSpPr>
            <a:spLocks noGrp="1"/>
          </p:cNvSpPr>
          <p:nvPr>
            <p:ph type="body" sz="quarter" idx="14" hasCustomPrompt="1"/>
          </p:nvPr>
        </p:nvSpPr>
        <p:spPr>
          <a:xfrm>
            <a:off x="6989777" y="1260602"/>
            <a:ext cx="5202223" cy="3996000"/>
          </a:xfrm>
          <a:custGeom>
            <a:avLst/>
            <a:gdLst>
              <a:gd name="connsiteX0" fmla="*/ 2001099 w 5202223"/>
              <a:gd name="connsiteY0" fmla="*/ 0 h 3996000"/>
              <a:gd name="connsiteX1" fmla="*/ 5202223 w 5202223"/>
              <a:gd name="connsiteY1" fmla="*/ 0 h 3996000"/>
              <a:gd name="connsiteX2" fmla="*/ 5202223 w 5202223"/>
              <a:gd name="connsiteY2" fmla="*/ 3996000 h 3996000"/>
              <a:gd name="connsiteX3" fmla="*/ 2001099 w 5202223"/>
              <a:gd name="connsiteY3" fmla="*/ 3996000 h 3996000"/>
              <a:gd name="connsiteX4" fmla="*/ 0 w 5202223"/>
              <a:gd name="connsiteY4" fmla="*/ 1996418 h 3996000"/>
              <a:gd name="connsiteX5" fmla="*/ 2001099 w 5202223"/>
              <a:gd name="connsiteY5" fmla="*/ 0 h 39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223" h="3996000">
                <a:moveTo>
                  <a:pt x="2001099" y="0"/>
                </a:moveTo>
                <a:cubicBezTo>
                  <a:pt x="2001099" y="0"/>
                  <a:pt x="2001099" y="0"/>
                  <a:pt x="5202223" y="0"/>
                </a:cubicBezTo>
                <a:lnTo>
                  <a:pt x="5202223" y="3996000"/>
                </a:lnTo>
                <a:cubicBezTo>
                  <a:pt x="5202223" y="3996000"/>
                  <a:pt x="5202223" y="3996000"/>
                  <a:pt x="2001099" y="3996000"/>
                </a:cubicBezTo>
                <a:cubicBezTo>
                  <a:pt x="896062" y="3996000"/>
                  <a:pt x="0" y="3100618"/>
                  <a:pt x="0" y="1996418"/>
                </a:cubicBezTo>
                <a:cubicBezTo>
                  <a:pt x="0" y="892219"/>
                  <a:pt x="896062" y="0"/>
                  <a:pt x="2001099" y="0"/>
                </a:cubicBezTo>
                <a:close/>
              </a:path>
            </a:pathLst>
          </a:custGeom>
          <a:solidFill>
            <a:schemeClr val="tx2"/>
          </a:solidFill>
        </p:spPr>
        <p:txBody>
          <a:bodyPr wrap="square" lIns="1224000" tIns="108000" rIns="144000" bIns="108000" anchor="ctr">
            <a:noAutofit/>
          </a:bodyPr>
          <a:lstStyle>
            <a:lvl1pPr marL="90000" indent="-90000">
              <a:lnSpc>
                <a:spcPct val="100000"/>
              </a:lnSpc>
              <a:spcBef>
                <a:spcPts val="0"/>
              </a:spcBef>
              <a:spcAft>
                <a:spcPts val="0"/>
              </a:spcAft>
              <a:buFont typeface="Calibri" panose="020F0502020204030204" pitchFamily="34" charset="0"/>
              <a:buChar char="‘"/>
              <a:defRPr sz="2800">
                <a:solidFill>
                  <a:schemeClr val="bg1"/>
                </a:solidFill>
                <a:latin typeface="Calibri Light" panose="020F0302020204030204" pitchFamily="34" charset="0"/>
                <a:cs typeface="Calibri Light" panose="020F0302020204030204" pitchFamily="34" charset="0"/>
              </a:defRPr>
            </a:lvl1pPr>
            <a:lvl2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2pPr>
            <a:lvl3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3pPr>
            <a:lvl4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4pPr>
            <a:lvl5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5pPr>
            <a:lvl6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6pPr>
            <a:lvl7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7pPr>
            <a:lvl8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8pPr>
            <a:lvl9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9pPr>
          </a:lstStyle>
          <a:p>
            <a:pPr lvl="0"/>
            <a:r>
              <a:rPr lang="en-US"/>
              <a:t>Pull-out quote</a:t>
            </a:r>
          </a:p>
          <a:p>
            <a:pPr lvl="0"/>
            <a:r>
              <a:rPr lang="en-US"/>
              <a:t>Edit Master text styles </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a:t>First Level Heading</a:t>
            </a:r>
          </a:p>
          <a:p>
            <a:pPr lvl="1"/>
            <a:r>
              <a:rPr lang="en-US"/>
              <a:t>Add 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 </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add title</a:t>
            </a:r>
            <a:endParaRPr lang="en-GB"/>
          </a:p>
        </p:txBody>
      </p:sp>
      <p:sp>
        <p:nvSpPr>
          <p:cNvPr id="3" name="Date Placeholder 2">
            <a:extLst>
              <a:ext uri="{FF2B5EF4-FFF2-40B4-BE49-F238E27FC236}">
                <a16:creationId xmlns:a16="http://schemas.microsoft.com/office/drawing/2014/main" id="{62A565AD-8F39-47AC-8206-717F47FBDEE4}"/>
              </a:ext>
            </a:extLst>
          </p:cNvPr>
          <p:cNvSpPr>
            <a:spLocks noGrp="1"/>
          </p:cNvSpPr>
          <p:nvPr>
            <p:ph type="dt" sz="half" idx="15"/>
          </p:nvPr>
        </p:nvSpPr>
        <p:spPr/>
        <p:txBody>
          <a:bodyPr/>
          <a:lstStyle/>
          <a:p>
            <a:endParaRPr lang="en-GB"/>
          </a:p>
        </p:txBody>
      </p:sp>
      <p:sp>
        <p:nvSpPr>
          <p:cNvPr id="5" name="Slide Number Placeholder 4">
            <a:extLst>
              <a:ext uri="{FF2B5EF4-FFF2-40B4-BE49-F238E27FC236}">
                <a16:creationId xmlns:a16="http://schemas.microsoft.com/office/drawing/2014/main" id="{E9189AF0-E866-43D9-B96D-7DA237F325D7}"/>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8075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696DD276-2021-4E72-9004-5E975B6896C8}"/>
              </a:ext>
            </a:extLst>
          </p:cNvPr>
          <p:cNvGrpSpPr/>
          <p:nvPr userDrawn="1"/>
        </p:nvGrpSpPr>
        <p:grpSpPr>
          <a:xfrm>
            <a:off x="10928350" y="5589545"/>
            <a:ext cx="1062566" cy="1065213"/>
            <a:chOff x="10928350" y="5591175"/>
            <a:chExt cx="1062566" cy="1065213"/>
          </a:xfrm>
        </p:grpSpPr>
        <p:sp>
          <p:nvSpPr>
            <p:cNvPr id="8" name="Text Placeholder 5">
              <a:extLst>
                <a:ext uri="{FF2B5EF4-FFF2-40B4-BE49-F238E27FC236}">
                  <a16:creationId xmlns:a16="http://schemas.microsoft.com/office/drawing/2014/main" id="{201E62EF-F85C-4206-BFBC-4D89406A0D24}"/>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9" name="Freeform 6">
              <a:extLst>
                <a:ext uri="{FF2B5EF4-FFF2-40B4-BE49-F238E27FC236}">
                  <a16:creationId xmlns:a16="http://schemas.microsoft.com/office/drawing/2014/main" id="{5121C8AF-764F-4612-9902-7FC960F613BF}"/>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2" name="Text Placeholder 11">
            <a:extLst>
              <a:ext uri="{FF2B5EF4-FFF2-40B4-BE49-F238E27FC236}">
                <a16:creationId xmlns:a16="http://schemas.microsoft.com/office/drawing/2014/main" id="{5E8209D8-622A-4868-9E3A-BA1344D6CF06}"/>
              </a:ext>
            </a:extLst>
          </p:cNvPr>
          <p:cNvSpPr>
            <a:spLocks noGrp="1"/>
          </p:cNvSpPr>
          <p:nvPr>
            <p:ph type="body" sz="quarter" idx="14" hasCustomPrompt="1"/>
          </p:nvPr>
        </p:nvSpPr>
        <p:spPr>
          <a:xfrm>
            <a:off x="5318502"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6438448 w 6873496"/>
              <a:gd name="connsiteY4" fmla="*/ 3453094 h 6858000"/>
              <a:gd name="connsiteX5" fmla="*/ 6438448 w 6873496"/>
              <a:gd name="connsiteY5" fmla="*/ 3491915 h 6858000"/>
              <a:gd name="connsiteX6" fmla="*/ 6415957 w 6873496"/>
              <a:gd name="connsiteY6" fmla="*/ 3491915 h 6858000"/>
              <a:gd name="connsiteX7" fmla="*/ 4465777 w 6873496"/>
              <a:gd name="connsiteY7" fmla="*/ 6858000 h 6858000"/>
              <a:gd name="connsiteX8" fmla="*/ 3977804 w 6873496"/>
              <a:gd name="connsiteY8" fmla="*/ 6858000 h 6858000"/>
              <a:gd name="connsiteX9" fmla="*/ 1947696 w 6873496"/>
              <a:gd name="connsiteY9"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3496" h="6858000">
                <a:moveTo>
                  <a:pt x="0" y="0"/>
                </a:moveTo>
                <a:lnTo>
                  <a:pt x="6873496" y="0"/>
                </a:lnTo>
                <a:lnTo>
                  <a:pt x="6873496" y="2702626"/>
                </a:lnTo>
                <a:lnTo>
                  <a:pt x="6492648" y="3359543"/>
                </a:lnTo>
                <a:lnTo>
                  <a:pt x="6438448" y="3453094"/>
                </a:lnTo>
                <a:lnTo>
                  <a:pt x="6438448" y="3491915"/>
                </a:lnTo>
                <a:lnTo>
                  <a:pt x="6415957" y="3491915"/>
                </a:lnTo>
                <a:lnTo>
                  <a:pt x="4465777" y="6858000"/>
                </a:lnTo>
                <a:lnTo>
                  <a:pt x="3977804" y="6858000"/>
                </a:lnTo>
                <a:lnTo>
                  <a:pt x="1947696" y="3359543"/>
                </a:lnTo>
                <a:close/>
              </a:path>
            </a:pathLst>
          </a:custGeom>
          <a:solidFill>
            <a:schemeClr val="tx2"/>
          </a:solidFill>
        </p:spPr>
        <p:txBody>
          <a:bodyPr wrap="square" lIns="2412000" tIns="108000" rIns="1080000" bIns="828000" anchor="ctr">
            <a:noAutofit/>
          </a:bodyPr>
          <a:lstStyle>
            <a:lvl1pPr marL="90000" indent="-90000">
              <a:lnSpc>
                <a:spcPct val="100000"/>
              </a:lnSpc>
              <a:spcBef>
                <a:spcPts val="0"/>
              </a:spcBef>
              <a:spcAft>
                <a:spcPts val="0"/>
              </a:spcAft>
              <a:buFont typeface="Calibri" panose="020F0502020204030204" pitchFamily="34" charset="0"/>
              <a:buChar char="‘"/>
              <a:defRPr sz="2400">
                <a:solidFill>
                  <a:schemeClr val="bg1"/>
                </a:solidFill>
              </a:defRPr>
            </a:lvl1pPr>
            <a:lvl2pPr marL="90000">
              <a:spcBef>
                <a:spcPts val="0"/>
              </a:spcBef>
              <a:defRPr sz="2400">
                <a:solidFill>
                  <a:schemeClr val="bg1"/>
                </a:solidFill>
              </a:defRPr>
            </a:lvl2pPr>
            <a:lvl3pPr marL="90000" indent="0">
              <a:spcBef>
                <a:spcPts val="0"/>
              </a:spcBef>
              <a:buNone/>
              <a:defRPr sz="2400">
                <a:solidFill>
                  <a:schemeClr val="bg1"/>
                </a:solidFill>
              </a:defRPr>
            </a:lvl3pPr>
            <a:lvl4pPr marL="90000" indent="0">
              <a:spcBef>
                <a:spcPts val="0"/>
              </a:spcBef>
              <a:buNone/>
              <a:defRPr sz="2400">
                <a:solidFill>
                  <a:schemeClr val="bg1"/>
                </a:solidFill>
              </a:defRPr>
            </a:lvl4pPr>
            <a:lvl5pPr marL="90000">
              <a:spcBef>
                <a:spcPts val="0"/>
              </a:spcBef>
              <a:defRPr sz="2400">
                <a:solidFill>
                  <a:schemeClr val="bg1"/>
                </a:solidFill>
              </a:defRPr>
            </a:lvl5pPr>
            <a:lvl6pPr marL="90000">
              <a:spcBef>
                <a:spcPts val="0"/>
              </a:spcBef>
              <a:defRPr sz="2400">
                <a:solidFill>
                  <a:schemeClr val="bg1"/>
                </a:solidFill>
              </a:defRPr>
            </a:lvl6pPr>
            <a:lvl7pPr marL="90000">
              <a:spcBef>
                <a:spcPts val="0"/>
              </a:spcBef>
              <a:defRPr sz="2400">
                <a:solidFill>
                  <a:schemeClr val="bg1"/>
                </a:solidFill>
              </a:defRPr>
            </a:lvl7pPr>
            <a:lvl8pPr marL="90000">
              <a:spcBef>
                <a:spcPts val="0"/>
              </a:spcBef>
              <a:defRPr sz="2400">
                <a:solidFill>
                  <a:schemeClr val="bg1"/>
                </a:solidFill>
              </a:defRPr>
            </a:lvl8pPr>
            <a:lvl9pPr marL="90000">
              <a:spcBef>
                <a:spcPts val="0"/>
              </a:spcBef>
              <a:defRPr sz="2400">
                <a:solidFill>
                  <a:schemeClr val="bg1"/>
                </a:solidFill>
              </a:defRPr>
            </a:lvl9pPr>
          </a:lstStyle>
          <a:p>
            <a:pPr lvl="0"/>
            <a:r>
              <a:rPr lang="en-US"/>
              <a:t>Pull-out quote</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a:t>First Level Heading</a:t>
            </a:r>
          </a:p>
          <a:p>
            <a:pPr lvl="1"/>
            <a:r>
              <a:rPr lang="en-US"/>
              <a:t>Add 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 </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add title</a:t>
            </a:r>
            <a:endParaRPr lang="en-GB"/>
          </a:p>
        </p:txBody>
      </p:sp>
      <p:sp>
        <p:nvSpPr>
          <p:cNvPr id="3" name="Date Placeholder 2">
            <a:extLst>
              <a:ext uri="{FF2B5EF4-FFF2-40B4-BE49-F238E27FC236}">
                <a16:creationId xmlns:a16="http://schemas.microsoft.com/office/drawing/2014/main" id="{5BD597DA-4280-4B1B-B14B-16E9E753CE57}"/>
              </a:ext>
            </a:extLst>
          </p:cNvPr>
          <p:cNvSpPr>
            <a:spLocks noGrp="1"/>
          </p:cNvSpPr>
          <p:nvPr>
            <p:ph type="dt" sz="half" idx="15"/>
          </p:nvPr>
        </p:nvSpPr>
        <p:spPr/>
        <p:txBody>
          <a:bodyPr/>
          <a:lstStyle/>
          <a:p>
            <a:endParaRPr lang="en-GB"/>
          </a:p>
        </p:txBody>
      </p:sp>
      <p:sp>
        <p:nvSpPr>
          <p:cNvPr id="5" name="Slide Number Placeholder 4">
            <a:extLst>
              <a:ext uri="{FF2B5EF4-FFF2-40B4-BE49-F238E27FC236}">
                <a16:creationId xmlns:a16="http://schemas.microsoft.com/office/drawing/2014/main" id="{95A8DA0E-9FCE-4E3A-B07E-230A087A07E2}"/>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396735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AF1E7F6-17F6-4655-A9C0-671169E14B10}"/>
              </a:ext>
            </a:extLst>
          </p:cNvPr>
          <p:cNvGrpSpPr/>
          <p:nvPr userDrawn="1"/>
        </p:nvGrpSpPr>
        <p:grpSpPr>
          <a:xfrm>
            <a:off x="10928350" y="164909"/>
            <a:ext cx="1062566" cy="1065213"/>
            <a:chOff x="10928350" y="5591175"/>
            <a:chExt cx="1062566" cy="1065213"/>
          </a:xfrm>
        </p:grpSpPr>
        <p:sp>
          <p:nvSpPr>
            <p:cNvPr id="10" name="Text Placeholder 5">
              <a:extLst>
                <a:ext uri="{FF2B5EF4-FFF2-40B4-BE49-F238E27FC236}">
                  <a16:creationId xmlns:a16="http://schemas.microsoft.com/office/drawing/2014/main" id="{B9CCFF6E-A0F0-4D1D-B760-5962844BDC49}"/>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11" name="Freeform 6">
              <a:extLst>
                <a:ext uri="{FF2B5EF4-FFF2-40B4-BE49-F238E27FC236}">
                  <a16:creationId xmlns:a16="http://schemas.microsoft.com/office/drawing/2014/main" id="{1564359A-69E3-4098-A99D-597B252EE8F1}"/>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Table Placeholder 3">
            <a:extLst>
              <a:ext uri="{FF2B5EF4-FFF2-40B4-BE49-F238E27FC236}">
                <a16:creationId xmlns:a16="http://schemas.microsoft.com/office/drawing/2014/main" id="{D9448B89-E1A9-48D1-ACE5-F2C703E0A813}"/>
              </a:ext>
            </a:extLst>
          </p:cNvPr>
          <p:cNvSpPr>
            <a:spLocks noGrp="1"/>
          </p:cNvSpPr>
          <p:nvPr>
            <p:ph type="tbl" sz="quarter" idx="13"/>
          </p:nvPr>
        </p:nvSpPr>
        <p:spPr>
          <a:xfrm>
            <a:off x="600075" y="1878013"/>
            <a:ext cx="10083800" cy="3568700"/>
          </a:xfrm>
        </p:spPr>
        <p:txBody>
          <a:bodyPr/>
          <a:lstStyle>
            <a:lvl1pPr>
              <a:defRPr sz="1400">
                <a:solidFill>
                  <a:schemeClr val="tx1"/>
                </a:solidFill>
              </a:defRPr>
            </a:lvl1pPr>
          </a:lstStyle>
          <a:p>
            <a:r>
              <a:rPr lang="en-US"/>
              <a:t>Click icon to add table</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Table</a:t>
            </a:r>
            <a:endParaRPr lang="en-GB"/>
          </a:p>
        </p:txBody>
      </p:sp>
      <p:sp>
        <p:nvSpPr>
          <p:cNvPr id="3" name="Date Placeholder 2">
            <a:extLst>
              <a:ext uri="{FF2B5EF4-FFF2-40B4-BE49-F238E27FC236}">
                <a16:creationId xmlns:a16="http://schemas.microsoft.com/office/drawing/2014/main" id="{C1014663-45FB-48F5-BDBF-A924B65B94AB}"/>
              </a:ext>
            </a:extLst>
          </p:cNvPr>
          <p:cNvSpPr>
            <a:spLocks noGrp="1"/>
          </p:cNvSpPr>
          <p:nvPr>
            <p:ph type="dt" sz="half" idx="14"/>
          </p:nvPr>
        </p:nvSpPr>
        <p:spPr/>
        <p:txBody>
          <a:bodyPr/>
          <a:lstStyle/>
          <a:p>
            <a:endParaRPr lang="en-GB"/>
          </a:p>
        </p:txBody>
      </p:sp>
      <p:sp>
        <p:nvSpPr>
          <p:cNvPr id="6" name="Slide Number Placeholder 5">
            <a:extLst>
              <a:ext uri="{FF2B5EF4-FFF2-40B4-BE49-F238E27FC236}">
                <a16:creationId xmlns:a16="http://schemas.microsoft.com/office/drawing/2014/main" id="{08415158-E5F3-49D5-B89F-EAED980EE5ED}"/>
              </a:ext>
            </a:extLst>
          </p:cNvPr>
          <p:cNvSpPr>
            <a:spLocks noGrp="1"/>
          </p:cNvSpPr>
          <p:nvPr>
            <p:ph type="sldNum" sz="quarter" idx="15"/>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48108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rgbClr val="37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C1BCF969-F22E-4363-BD98-B53B34219A98}"/>
              </a:ext>
            </a:extLst>
          </p:cNvPr>
          <p:cNvGrpSpPr/>
          <p:nvPr userDrawn="1"/>
        </p:nvGrpSpPr>
        <p:grpSpPr>
          <a:xfrm>
            <a:off x="6875462" y="0"/>
            <a:ext cx="5316538" cy="6858000"/>
            <a:chOff x="6242051" y="0"/>
            <a:chExt cx="5316538" cy="6858000"/>
          </a:xfrm>
        </p:grpSpPr>
        <p:sp>
          <p:nvSpPr>
            <p:cNvPr id="10" name="Freeform 6">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Picture 11">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2748" y="3951912"/>
            <a:ext cx="1688726" cy="1686238"/>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lang="en-AU"/>
              <a:t>Deakin University CRICOS Provider Code: 00113B</a:t>
            </a:r>
            <a:endParaRPr lang="en-GB"/>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
        <p:nvSpPr>
          <p:cNvPr id="2" name="Title 1"/>
          <p:cNvSpPr>
            <a:spLocks noGrp="1"/>
          </p:cNvSpPr>
          <p:nvPr>
            <p:ph type="ctrTitle" hasCustomPrompt="1"/>
          </p:nvPr>
        </p:nvSpPr>
        <p:spPr>
          <a:xfrm>
            <a:off x="403907" y="1122363"/>
            <a:ext cx="5040000" cy="1835208"/>
          </a:xfrm>
        </p:spPr>
        <p:txBody>
          <a:bodyPr anchor="b"/>
          <a:lstStyle>
            <a:lvl1pPr algn="l">
              <a:defRPr sz="4500" b="0">
                <a:solidFill>
                  <a:schemeClr val="bg1"/>
                </a:solidFill>
              </a:defRPr>
            </a:lvl1pPr>
          </a:lstStyle>
          <a:p>
            <a:r>
              <a:rPr lang="en-US"/>
              <a:t>Click to add title</a:t>
            </a:r>
            <a:endParaRPr lang="en-GB"/>
          </a:p>
        </p:txBody>
      </p:sp>
    </p:spTree>
    <p:extLst>
      <p:ext uri="{BB962C8B-B14F-4D97-AF65-F5344CB8AC3E}">
        <p14:creationId xmlns:p14="http://schemas.microsoft.com/office/powerpoint/2010/main" val="178663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7BDFDDC-C227-40E7-A408-9773DA04F8DA}"/>
              </a:ext>
            </a:extLst>
          </p:cNvPr>
          <p:cNvGrpSpPr/>
          <p:nvPr userDrawn="1"/>
        </p:nvGrpSpPr>
        <p:grpSpPr>
          <a:xfrm>
            <a:off x="10928350" y="164909"/>
            <a:ext cx="1062566" cy="1065213"/>
            <a:chOff x="10928350" y="5591175"/>
            <a:chExt cx="1062566" cy="1065213"/>
          </a:xfrm>
        </p:grpSpPr>
        <p:sp>
          <p:nvSpPr>
            <p:cNvPr id="9" name="Text Placeholder 5">
              <a:extLst>
                <a:ext uri="{FF2B5EF4-FFF2-40B4-BE49-F238E27FC236}">
                  <a16:creationId xmlns:a16="http://schemas.microsoft.com/office/drawing/2014/main" id="{3D8A7078-64E9-4715-9296-DD6D9B5E9851}"/>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10" name="Freeform 6">
              <a:extLst>
                <a:ext uri="{FF2B5EF4-FFF2-40B4-BE49-F238E27FC236}">
                  <a16:creationId xmlns:a16="http://schemas.microsoft.com/office/drawing/2014/main" id="{A28E8C8E-8530-4F10-A533-C9DE31B71DE9}"/>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Chart Placeholder 5">
            <a:extLst>
              <a:ext uri="{FF2B5EF4-FFF2-40B4-BE49-F238E27FC236}">
                <a16:creationId xmlns:a16="http://schemas.microsoft.com/office/drawing/2014/main" id="{C30153EA-3427-4574-AE3C-5EC559671C53}"/>
              </a:ext>
            </a:extLst>
          </p:cNvPr>
          <p:cNvSpPr>
            <a:spLocks noGrp="1"/>
          </p:cNvSpPr>
          <p:nvPr>
            <p:ph type="chart" sz="quarter" idx="14"/>
          </p:nvPr>
        </p:nvSpPr>
        <p:spPr>
          <a:xfrm>
            <a:off x="600074" y="1230122"/>
            <a:ext cx="10083801" cy="4197542"/>
          </a:xfrm>
        </p:spPr>
        <p:txBody>
          <a:bodyPr/>
          <a:lstStyle>
            <a:lvl1pPr>
              <a:defRPr sz="1400">
                <a:solidFill>
                  <a:schemeClr val="tx1"/>
                </a:solidFill>
              </a:defRPr>
            </a:lvl1pPr>
          </a:lstStyle>
          <a:p>
            <a:r>
              <a:rPr lang="en-US"/>
              <a:t>Click icon to add chart</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One Chart</a:t>
            </a:r>
            <a:endParaRPr lang="en-GB"/>
          </a:p>
        </p:txBody>
      </p:sp>
      <p:sp>
        <p:nvSpPr>
          <p:cNvPr id="3" name="Date Placeholder 2">
            <a:extLst>
              <a:ext uri="{FF2B5EF4-FFF2-40B4-BE49-F238E27FC236}">
                <a16:creationId xmlns:a16="http://schemas.microsoft.com/office/drawing/2014/main" id="{397278F2-1EE7-4A37-8C2D-54DED0C6CA46}"/>
              </a:ext>
            </a:extLst>
          </p:cNvPr>
          <p:cNvSpPr>
            <a:spLocks noGrp="1"/>
          </p:cNvSpPr>
          <p:nvPr>
            <p:ph type="dt" sz="half" idx="15"/>
          </p:nvPr>
        </p:nvSpPr>
        <p:spPr/>
        <p:txBody>
          <a:bodyPr/>
          <a:lstStyle/>
          <a:p>
            <a:endParaRPr lang="en-GB"/>
          </a:p>
        </p:txBody>
      </p:sp>
      <p:sp>
        <p:nvSpPr>
          <p:cNvPr id="4" name="Slide Number Placeholder 3">
            <a:extLst>
              <a:ext uri="{FF2B5EF4-FFF2-40B4-BE49-F238E27FC236}">
                <a16:creationId xmlns:a16="http://schemas.microsoft.com/office/drawing/2014/main" id="{90BE200D-FF10-4884-8029-CF82D4A134D3}"/>
              </a:ext>
            </a:extLst>
          </p:cNvPr>
          <p:cNvSpPr>
            <a:spLocks noGrp="1"/>
          </p:cNvSpPr>
          <p:nvPr>
            <p:ph type="sldNum" sz="quarter" idx="16"/>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94639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29029665-4F2C-4B20-B415-F421D3AE1E83}"/>
              </a:ext>
            </a:extLst>
          </p:cNvPr>
          <p:cNvGrpSpPr/>
          <p:nvPr userDrawn="1"/>
        </p:nvGrpSpPr>
        <p:grpSpPr>
          <a:xfrm>
            <a:off x="10928350" y="164909"/>
            <a:ext cx="1062566" cy="1065213"/>
            <a:chOff x="10928350" y="5591175"/>
            <a:chExt cx="1062566" cy="1065213"/>
          </a:xfrm>
        </p:grpSpPr>
        <p:sp>
          <p:nvSpPr>
            <p:cNvPr id="10" name="Text Placeholder 5">
              <a:extLst>
                <a:ext uri="{FF2B5EF4-FFF2-40B4-BE49-F238E27FC236}">
                  <a16:creationId xmlns:a16="http://schemas.microsoft.com/office/drawing/2014/main" id="{BC6C6DEB-240C-43FF-853C-CE320779E9AA}"/>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11" name="Freeform 6">
              <a:extLst>
                <a:ext uri="{FF2B5EF4-FFF2-40B4-BE49-F238E27FC236}">
                  <a16:creationId xmlns:a16="http://schemas.microsoft.com/office/drawing/2014/main" id="{51DE006D-4F59-4C22-AA46-1E29E0305C97}"/>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Chart Placeholder 5">
            <a:extLst>
              <a:ext uri="{FF2B5EF4-FFF2-40B4-BE49-F238E27FC236}">
                <a16:creationId xmlns:a16="http://schemas.microsoft.com/office/drawing/2014/main" id="{E458C3C2-CF33-4CB9-8804-AE329310D4BD}"/>
              </a:ext>
            </a:extLst>
          </p:cNvPr>
          <p:cNvSpPr>
            <a:spLocks noGrp="1"/>
          </p:cNvSpPr>
          <p:nvPr>
            <p:ph type="chart" sz="quarter" idx="15"/>
          </p:nvPr>
        </p:nvSpPr>
        <p:spPr>
          <a:xfrm>
            <a:off x="6053496" y="1230122"/>
            <a:ext cx="4650351" cy="4197542"/>
          </a:xfrm>
        </p:spPr>
        <p:txBody>
          <a:bodyPr/>
          <a:lstStyle>
            <a:lvl1pPr>
              <a:defRPr sz="1400">
                <a:solidFill>
                  <a:schemeClr val="tx1"/>
                </a:solidFill>
              </a:defRPr>
            </a:lvl1pPr>
          </a:lstStyle>
          <a:p>
            <a:r>
              <a:rPr lang="en-US"/>
              <a:t>Click icon to add chart</a:t>
            </a:r>
            <a:endParaRPr lang="en-GB"/>
          </a:p>
        </p:txBody>
      </p:sp>
      <p:sp>
        <p:nvSpPr>
          <p:cNvPr id="6" name="Chart Placeholder 5">
            <a:extLst>
              <a:ext uri="{FF2B5EF4-FFF2-40B4-BE49-F238E27FC236}">
                <a16:creationId xmlns:a16="http://schemas.microsoft.com/office/drawing/2014/main" id="{23A387DA-AE79-4488-A710-E2CB8440BAE5}"/>
              </a:ext>
            </a:extLst>
          </p:cNvPr>
          <p:cNvSpPr>
            <a:spLocks noGrp="1"/>
          </p:cNvSpPr>
          <p:nvPr>
            <p:ph type="chart" sz="quarter" idx="14"/>
          </p:nvPr>
        </p:nvSpPr>
        <p:spPr>
          <a:xfrm>
            <a:off x="600074" y="1230122"/>
            <a:ext cx="4650351" cy="4197542"/>
          </a:xfrm>
        </p:spPr>
        <p:txBody>
          <a:bodyPr/>
          <a:lstStyle>
            <a:lvl1pPr>
              <a:defRPr sz="1400">
                <a:solidFill>
                  <a:schemeClr val="tx1"/>
                </a:solidFill>
              </a:defRPr>
            </a:lvl1pPr>
          </a:lstStyle>
          <a:p>
            <a:r>
              <a:rPr lang="en-US"/>
              <a:t>Click icon to add chart</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Two Charts</a:t>
            </a:r>
            <a:endParaRPr lang="en-GB"/>
          </a:p>
        </p:txBody>
      </p:sp>
      <p:sp>
        <p:nvSpPr>
          <p:cNvPr id="3" name="Date Placeholder 2">
            <a:extLst>
              <a:ext uri="{FF2B5EF4-FFF2-40B4-BE49-F238E27FC236}">
                <a16:creationId xmlns:a16="http://schemas.microsoft.com/office/drawing/2014/main" id="{1AC028ED-0EAA-4C68-BC54-368E7CE60910}"/>
              </a:ext>
            </a:extLst>
          </p:cNvPr>
          <p:cNvSpPr>
            <a:spLocks noGrp="1"/>
          </p:cNvSpPr>
          <p:nvPr>
            <p:ph type="dt" sz="half" idx="16"/>
          </p:nvPr>
        </p:nvSpPr>
        <p:spPr/>
        <p:txBody>
          <a:bodyPr/>
          <a:lstStyle/>
          <a:p>
            <a:endParaRPr lang="en-GB"/>
          </a:p>
        </p:txBody>
      </p:sp>
      <p:sp>
        <p:nvSpPr>
          <p:cNvPr id="4" name="Slide Number Placeholder 3">
            <a:extLst>
              <a:ext uri="{FF2B5EF4-FFF2-40B4-BE49-F238E27FC236}">
                <a16:creationId xmlns:a16="http://schemas.microsoft.com/office/drawing/2014/main" id="{448C4F87-AA56-4CB8-9E39-E8DAD1342CB5}"/>
              </a:ext>
            </a:extLst>
          </p:cNvPr>
          <p:cNvSpPr>
            <a:spLocks noGrp="1"/>
          </p:cNvSpPr>
          <p:nvPr>
            <p:ph type="sldNum" sz="quarter" idx="17"/>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43822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60C4316-19A7-4B68-A13B-6FE901D519F2}"/>
              </a:ext>
            </a:extLst>
          </p:cNvPr>
          <p:cNvGrpSpPr/>
          <p:nvPr userDrawn="1"/>
        </p:nvGrpSpPr>
        <p:grpSpPr>
          <a:xfrm>
            <a:off x="10928350" y="164909"/>
            <a:ext cx="1062566" cy="1065213"/>
            <a:chOff x="10928350" y="5591175"/>
            <a:chExt cx="1062566" cy="1065213"/>
          </a:xfrm>
        </p:grpSpPr>
        <p:sp>
          <p:nvSpPr>
            <p:cNvPr id="8" name="Text Placeholder 5">
              <a:extLst>
                <a:ext uri="{FF2B5EF4-FFF2-40B4-BE49-F238E27FC236}">
                  <a16:creationId xmlns:a16="http://schemas.microsoft.com/office/drawing/2014/main" id="{DD65950F-A117-4F3B-959F-13966699AE29}"/>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9" name="Freeform 6">
              <a:extLst>
                <a:ext uri="{FF2B5EF4-FFF2-40B4-BE49-F238E27FC236}">
                  <a16:creationId xmlns:a16="http://schemas.microsoft.com/office/drawing/2014/main" id="{B455B32D-BAB4-4F7A-8899-B194E47ED85E}"/>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SmartArt Placeholder 3">
            <a:extLst>
              <a:ext uri="{FF2B5EF4-FFF2-40B4-BE49-F238E27FC236}">
                <a16:creationId xmlns:a16="http://schemas.microsoft.com/office/drawing/2014/main" id="{33CEEB8A-45DE-442C-B018-839DF31F2C9D}"/>
              </a:ext>
            </a:extLst>
          </p:cNvPr>
          <p:cNvSpPr>
            <a:spLocks noGrp="1"/>
          </p:cNvSpPr>
          <p:nvPr>
            <p:ph type="dgm" sz="quarter" idx="15"/>
          </p:nvPr>
        </p:nvSpPr>
        <p:spPr>
          <a:xfrm>
            <a:off x="600075" y="1230313"/>
            <a:ext cx="10083800" cy="4197351"/>
          </a:xfrm>
        </p:spPr>
        <p:txBody>
          <a:bodyPr lIns="144000" tIns="108000"/>
          <a:lstStyle>
            <a:lvl1pPr>
              <a:defRPr sz="1400">
                <a:solidFill>
                  <a:schemeClr val="tx1"/>
                </a:solidFill>
              </a:defRPr>
            </a:lvl1pPr>
          </a:lstStyle>
          <a:p>
            <a:r>
              <a:rPr lang="en-US"/>
              <a:t>Click icon to add SmartArt graphic</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SmartArt</a:t>
            </a:r>
            <a:endParaRPr lang="en-GB"/>
          </a:p>
        </p:txBody>
      </p:sp>
      <p:sp>
        <p:nvSpPr>
          <p:cNvPr id="3" name="Date Placeholder 2">
            <a:extLst>
              <a:ext uri="{FF2B5EF4-FFF2-40B4-BE49-F238E27FC236}">
                <a16:creationId xmlns:a16="http://schemas.microsoft.com/office/drawing/2014/main" id="{9BA92AEE-A3E2-44BC-8085-4E46E1FC80E8}"/>
              </a:ext>
            </a:extLst>
          </p:cNvPr>
          <p:cNvSpPr>
            <a:spLocks noGrp="1"/>
          </p:cNvSpPr>
          <p:nvPr>
            <p:ph type="dt" sz="half" idx="16"/>
          </p:nvPr>
        </p:nvSpPr>
        <p:spPr/>
        <p:txBody>
          <a:bodyPr/>
          <a:lstStyle/>
          <a:p>
            <a:endParaRPr lang="en-GB"/>
          </a:p>
        </p:txBody>
      </p:sp>
      <p:sp>
        <p:nvSpPr>
          <p:cNvPr id="10" name="Slide Number Placeholder 9">
            <a:extLst>
              <a:ext uri="{FF2B5EF4-FFF2-40B4-BE49-F238E27FC236}">
                <a16:creationId xmlns:a16="http://schemas.microsoft.com/office/drawing/2014/main" id="{E0A3EA45-C69C-458F-BBC6-9D298DD2BEBC}"/>
              </a:ext>
            </a:extLst>
          </p:cNvPr>
          <p:cNvSpPr>
            <a:spLocks noGrp="1"/>
          </p:cNvSpPr>
          <p:nvPr>
            <p:ph type="sldNum" sz="quarter" idx="17"/>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400930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Graphic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C32F99FA-C571-4C63-B406-DCD5E2CDB355}"/>
              </a:ext>
            </a:extLst>
          </p:cNvPr>
          <p:cNvGrpSpPr/>
          <p:nvPr userDrawn="1"/>
        </p:nvGrpSpPr>
        <p:grpSpPr>
          <a:xfrm>
            <a:off x="10928350" y="164909"/>
            <a:ext cx="1062566" cy="1065213"/>
            <a:chOff x="10928350" y="5591175"/>
            <a:chExt cx="1062566" cy="1065213"/>
          </a:xfrm>
        </p:grpSpPr>
        <p:sp>
          <p:nvSpPr>
            <p:cNvPr id="14" name="Text Placeholder 5">
              <a:extLst>
                <a:ext uri="{FF2B5EF4-FFF2-40B4-BE49-F238E27FC236}">
                  <a16:creationId xmlns:a16="http://schemas.microsoft.com/office/drawing/2014/main" id="{71967865-6ED7-41F3-BE33-EA861FD85BA1}"/>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15" name="Freeform 6">
              <a:extLst>
                <a:ext uri="{FF2B5EF4-FFF2-40B4-BE49-F238E27FC236}">
                  <a16:creationId xmlns:a16="http://schemas.microsoft.com/office/drawing/2014/main" id="{7276B36F-584D-437B-AD70-3443B1D6DAEB}"/>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3" name="Text Placeholder 3">
            <a:extLst>
              <a:ext uri="{FF2B5EF4-FFF2-40B4-BE49-F238E27FC236}">
                <a16:creationId xmlns:a16="http://schemas.microsoft.com/office/drawing/2014/main" id="{4D7DFDB3-DCB5-4B48-9EEA-A4734FB47415}"/>
              </a:ext>
            </a:extLst>
          </p:cNvPr>
          <p:cNvSpPr>
            <a:spLocks noGrp="1"/>
          </p:cNvSpPr>
          <p:nvPr>
            <p:ph type="body" sz="quarter" idx="16" hasCustomPrompt="1"/>
          </p:nvPr>
        </p:nvSpPr>
        <p:spPr>
          <a:xfrm>
            <a:off x="591527" y="5034586"/>
            <a:ext cx="3960000" cy="792000"/>
          </a:xfrm>
          <a:no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tx1"/>
                </a:solidFill>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26813962-FD3C-4FB9-B491-C767A671C6A8}"/>
              </a:ext>
            </a:extLst>
          </p:cNvPr>
          <p:cNvSpPr>
            <a:spLocks noGrp="1"/>
          </p:cNvSpPr>
          <p:nvPr>
            <p:ph type="body" sz="quarter" idx="15" hasCustomPrompt="1"/>
          </p:nvPr>
        </p:nvSpPr>
        <p:spPr>
          <a:xfrm>
            <a:off x="591527" y="4127675"/>
            <a:ext cx="3960000" cy="792000"/>
          </a:xfrm>
          <a:solidFill>
            <a:schemeClr val="bg1"/>
          </a:solidFill>
          <a:ln w="25400">
            <a:noFill/>
          </a:ln>
        </p:spPr>
        <p:txBody>
          <a:bodyPr lIns="144000" tIns="144000" rIns="144000" bIns="14400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a:extLst>
              <a:ext uri="{FF2B5EF4-FFF2-40B4-BE49-F238E27FC236}">
                <a16:creationId xmlns:a16="http://schemas.microsoft.com/office/drawing/2014/main" id="{E2A84125-9005-4533-BECC-81A7366A665C}"/>
              </a:ext>
            </a:extLst>
          </p:cNvPr>
          <p:cNvSpPr>
            <a:spLocks noGrp="1"/>
          </p:cNvSpPr>
          <p:nvPr>
            <p:ph type="body" sz="quarter" idx="14" hasCustomPrompt="1"/>
          </p:nvPr>
        </p:nvSpPr>
        <p:spPr>
          <a:xfrm>
            <a:off x="591527" y="3220764"/>
            <a:ext cx="3960000" cy="792000"/>
          </a:xfrm>
          <a:solidFill>
            <a:schemeClr val="bg1"/>
          </a:solidFill>
          <a:ln w="25400">
            <a:solidFill>
              <a:schemeClr val="accent1"/>
            </a:solidFill>
          </a:ln>
        </p:spPr>
        <p:txBody>
          <a:bodyPr lIns="144000" tIns="144000" rIns="144000" bIns="144000" anchor="ctr" anchorCtr="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60303E1E-61F6-443C-A0F7-1058BB4E43B1}"/>
              </a:ext>
            </a:extLst>
          </p:cNvPr>
          <p:cNvSpPr>
            <a:spLocks noGrp="1"/>
          </p:cNvSpPr>
          <p:nvPr>
            <p:ph type="body" sz="quarter" idx="13" hasCustomPrompt="1"/>
          </p:nvPr>
        </p:nvSpPr>
        <p:spPr>
          <a:xfrm>
            <a:off x="591527" y="2313853"/>
            <a:ext cx="3960000" cy="792000"/>
          </a:xfrm>
          <a:solidFill>
            <a:schemeClr val="tx2"/>
          </a:solid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bg1"/>
                </a:solidFill>
              </a:defRPr>
            </a:lvl1pPr>
            <a:lvl2pPr>
              <a:spcBef>
                <a:spcPts val="0"/>
              </a:spcBef>
              <a:defRPr>
                <a:solidFill>
                  <a:schemeClr val="bg1"/>
                </a:solidFill>
              </a:defRPr>
            </a:lvl2pPr>
            <a:lvl3pPr>
              <a:spcBef>
                <a:spcPts val="0"/>
              </a:spcBef>
              <a:defRPr>
                <a:solidFill>
                  <a:schemeClr val="bg1"/>
                </a:solidFill>
              </a:defRPr>
            </a:lvl3pPr>
            <a:lvl4pPr>
              <a:spcBef>
                <a:spcPts val="0"/>
              </a:spcBef>
              <a:defRPr>
                <a:solidFill>
                  <a:schemeClr val="bg1"/>
                </a:solidFill>
              </a:defRPr>
            </a:lvl4pPr>
            <a:lvl5pPr>
              <a:spcBef>
                <a:spcPts val="0"/>
              </a:spcBef>
              <a:defRPr>
                <a:solidFill>
                  <a:schemeClr val="bg1"/>
                </a:solidFill>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279792-438F-4540-B064-59FF4CB006E5}"/>
              </a:ext>
            </a:extLst>
          </p:cNvPr>
          <p:cNvSpPr>
            <a:spLocks noGrp="1"/>
          </p:cNvSpPr>
          <p:nvPr>
            <p:ph type="body" sz="quarter" idx="12" hasCustomPrompt="1"/>
          </p:nvPr>
        </p:nvSpPr>
        <p:spPr>
          <a:xfrm>
            <a:off x="591527" y="1406942"/>
            <a:ext cx="3960000" cy="792000"/>
          </a:xfrm>
          <a:solidFill>
            <a:schemeClr val="tx1"/>
          </a:solidFill>
        </p:spPr>
        <p:txBody>
          <a:bodyPr lIns="144000" tIns="144000" rIns="144000" bIns="144000"/>
          <a:lstStyle>
            <a:lvl1pPr>
              <a:spcBef>
                <a:spcPts val="0"/>
              </a:spcBef>
              <a:spcAft>
                <a:spcPts val="0"/>
              </a:spcAft>
              <a:defRPr sz="1800" b="1">
                <a:solidFill>
                  <a:schemeClr val="bg2"/>
                </a:solidFill>
              </a:defRPr>
            </a:lvl1pPr>
            <a:lvl2pPr>
              <a:spcBef>
                <a:spcPts val="0"/>
              </a:spcBef>
              <a:defRPr>
                <a:solidFill>
                  <a:schemeClr val="bg2"/>
                </a:solidFill>
              </a:defRPr>
            </a:lvl2pPr>
            <a:lvl3pPr>
              <a:spcBef>
                <a:spcPts val="0"/>
              </a:spcBef>
              <a:defRPr>
                <a:solidFill>
                  <a:schemeClr val="bg2"/>
                </a:solidFill>
              </a:defRPr>
            </a:lvl3pPr>
            <a:lvl4pPr>
              <a:spcBef>
                <a:spcPts val="0"/>
              </a:spcBef>
              <a:defRPr>
                <a:solidFill>
                  <a:schemeClr val="bg2"/>
                </a:solidFill>
              </a:defRPr>
            </a:lvl4pPr>
            <a:lvl5pPr>
              <a:spcBef>
                <a:spcPts val="0"/>
              </a:spcBef>
              <a:defRPr>
                <a:solidFill>
                  <a:schemeClr val="bg2"/>
                </a:solidFill>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Custom Graphics</a:t>
            </a:r>
            <a:endParaRPr lang="en-GB"/>
          </a:p>
        </p:txBody>
      </p:sp>
      <p:sp>
        <p:nvSpPr>
          <p:cNvPr id="3" name="Date Placeholder 2">
            <a:extLst>
              <a:ext uri="{FF2B5EF4-FFF2-40B4-BE49-F238E27FC236}">
                <a16:creationId xmlns:a16="http://schemas.microsoft.com/office/drawing/2014/main" id="{47EFE461-4204-428F-90CD-9D3F32E4E4A3}"/>
              </a:ext>
            </a:extLst>
          </p:cNvPr>
          <p:cNvSpPr>
            <a:spLocks noGrp="1"/>
          </p:cNvSpPr>
          <p:nvPr>
            <p:ph type="dt" sz="half" idx="17"/>
          </p:nvPr>
        </p:nvSpPr>
        <p:spPr/>
        <p:txBody>
          <a:bodyPr/>
          <a:lstStyle/>
          <a:p>
            <a:endParaRPr lang="en-GB"/>
          </a:p>
        </p:txBody>
      </p:sp>
      <p:sp>
        <p:nvSpPr>
          <p:cNvPr id="6" name="Slide Number Placeholder 5">
            <a:extLst>
              <a:ext uri="{FF2B5EF4-FFF2-40B4-BE49-F238E27FC236}">
                <a16:creationId xmlns:a16="http://schemas.microsoft.com/office/drawing/2014/main" id="{AA6B1EC4-07D9-4E89-A9E3-6466F6D89826}"/>
              </a:ext>
            </a:extLst>
          </p:cNvPr>
          <p:cNvSpPr>
            <a:spLocks noGrp="1"/>
          </p:cNvSpPr>
          <p:nvPr>
            <p:ph type="sldNum" sz="quarter" idx="18"/>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248253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0F725C87-85E4-4451-8B79-B055377CE4DD}"/>
              </a:ext>
            </a:extLst>
          </p:cNvPr>
          <p:cNvGrpSpPr/>
          <p:nvPr userDrawn="1"/>
        </p:nvGrpSpPr>
        <p:grpSpPr>
          <a:xfrm>
            <a:off x="10928350" y="164909"/>
            <a:ext cx="1062566" cy="1065213"/>
            <a:chOff x="10928350" y="5591175"/>
            <a:chExt cx="1062566" cy="1065213"/>
          </a:xfrm>
        </p:grpSpPr>
        <p:sp>
          <p:nvSpPr>
            <p:cNvPr id="14" name="Text Placeholder 5">
              <a:extLst>
                <a:ext uri="{FF2B5EF4-FFF2-40B4-BE49-F238E27FC236}">
                  <a16:creationId xmlns:a16="http://schemas.microsoft.com/office/drawing/2014/main" id="{25A121E9-B425-4922-A452-E4B262578AD4}"/>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15" name="Freeform 6">
              <a:extLst>
                <a:ext uri="{FF2B5EF4-FFF2-40B4-BE49-F238E27FC236}">
                  <a16:creationId xmlns:a16="http://schemas.microsoft.com/office/drawing/2014/main" id="{B16EBE21-8D6D-40AD-A674-46BA69A4CF17}"/>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1" name="Text Placeholder 7">
            <a:extLst>
              <a:ext uri="{FF2B5EF4-FFF2-40B4-BE49-F238E27FC236}">
                <a16:creationId xmlns:a16="http://schemas.microsoft.com/office/drawing/2014/main" id="{A0A35F0C-1A2A-4382-9CE0-662C7D94B027}"/>
              </a:ext>
            </a:extLst>
          </p:cNvPr>
          <p:cNvSpPr>
            <a:spLocks noGrp="1"/>
          </p:cNvSpPr>
          <p:nvPr>
            <p:ph type="body" sz="quarter" idx="14"/>
          </p:nvPr>
        </p:nvSpPr>
        <p:spPr>
          <a:xfrm>
            <a:off x="6256825" y="4076290"/>
            <a:ext cx="3379544" cy="1575908"/>
          </a:xfrm>
          <a:prstGeom prst="wedgeRoundRectCallout">
            <a:avLst>
              <a:gd name="adj1" fmla="val 37888"/>
              <a:gd name="adj2" fmla="val 65661"/>
              <a:gd name="adj3" fmla="val 16667"/>
            </a:avLst>
          </a:prstGeom>
          <a:solidFill>
            <a:schemeClr val="accent6"/>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6744FA5E-A949-41D0-8825-88D17F22D9E5}"/>
              </a:ext>
            </a:extLst>
          </p:cNvPr>
          <p:cNvSpPr>
            <a:spLocks noGrp="1"/>
          </p:cNvSpPr>
          <p:nvPr>
            <p:ph type="body" sz="quarter" idx="15"/>
          </p:nvPr>
        </p:nvSpPr>
        <p:spPr>
          <a:xfrm>
            <a:off x="2337968" y="3793252"/>
            <a:ext cx="3379544" cy="2100105"/>
          </a:xfrm>
          <a:prstGeom prst="wedgeRoundRectCallout">
            <a:avLst>
              <a:gd name="adj1" fmla="val 4736"/>
              <a:gd name="adj2" fmla="val 67336"/>
              <a:gd name="adj3" fmla="val 16667"/>
            </a:avLst>
          </a:prstGeom>
          <a:solidFill>
            <a:schemeClr val="tx1"/>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72FD5BAD-4E1C-4BA1-A864-AD6B442766B7}"/>
              </a:ext>
            </a:extLst>
          </p:cNvPr>
          <p:cNvSpPr>
            <a:spLocks noGrp="1"/>
          </p:cNvSpPr>
          <p:nvPr>
            <p:ph type="body" sz="quarter" idx="13"/>
          </p:nvPr>
        </p:nvSpPr>
        <p:spPr>
          <a:xfrm>
            <a:off x="6256825" y="1271116"/>
            <a:ext cx="3379544" cy="2131936"/>
          </a:xfrm>
          <a:prstGeom prst="wedgeRoundRectCallout">
            <a:avLst>
              <a:gd name="adj1" fmla="val 3699"/>
              <a:gd name="adj2" fmla="val 63310"/>
              <a:gd name="adj3" fmla="val 16667"/>
            </a:avLst>
          </a:prstGeom>
          <a:solidFill>
            <a:schemeClr val="tx2"/>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F085DE56-C228-4F1A-AD46-9A998DCBDF74}"/>
              </a:ext>
            </a:extLst>
          </p:cNvPr>
          <p:cNvSpPr>
            <a:spLocks noGrp="1"/>
          </p:cNvSpPr>
          <p:nvPr>
            <p:ph type="body" sz="quarter" idx="12"/>
          </p:nvPr>
        </p:nvSpPr>
        <p:spPr>
          <a:xfrm>
            <a:off x="2337968" y="1594348"/>
            <a:ext cx="3379544" cy="1485472"/>
          </a:xfrm>
          <a:prstGeom prst="wedgeRoundRectCallout">
            <a:avLst>
              <a:gd name="adj1" fmla="val 40118"/>
              <a:gd name="adj2" fmla="val 73896"/>
              <a:gd name="adj3" fmla="val 16667"/>
            </a:avLst>
          </a:prstGeom>
          <a:solidFill>
            <a:schemeClr val="accent2"/>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2A30D1EE-4D1E-499A-A8ED-95AEBD77D534}"/>
              </a:ext>
            </a:extLst>
          </p:cNvPr>
          <p:cNvSpPr>
            <a:spLocks noGrp="1"/>
          </p:cNvSpPr>
          <p:nvPr>
            <p:ph type="title" hasCustomPrompt="1"/>
          </p:nvPr>
        </p:nvSpPr>
        <p:spPr/>
        <p:txBody>
          <a:bodyPr/>
          <a:lstStyle>
            <a:lvl1pPr>
              <a:defRPr>
                <a:solidFill>
                  <a:schemeClr val="tx1"/>
                </a:solidFill>
              </a:defRPr>
            </a:lvl1pPr>
          </a:lstStyle>
          <a:p>
            <a:r>
              <a:rPr lang="en-US"/>
              <a:t>Speech Bubbles</a:t>
            </a:r>
            <a:endParaRPr lang="en-GB"/>
          </a:p>
        </p:txBody>
      </p:sp>
      <p:sp>
        <p:nvSpPr>
          <p:cNvPr id="2" name="Date Placeholder 1">
            <a:extLst>
              <a:ext uri="{FF2B5EF4-FFF2-40B4-BE49-F238E27FC236}">
                <a16:creationId xmlns:a16="http://schemas.microsoft.com/office/drawing/2014/main" id="{33D4854C-2BD9-4013-B559-F539E6AD71E1}"/>
              </a:ext>
            </a:extLst>
          </p:cNvPr>
          <p:cNvSpPr>
            <a:spLocks noGrp="1"/>
          </p:cNvSpPr>
          <p:nvPr>
            <p:ph type="dt" sz="half" idx="16"/>
          </p:nvPr>
        </p:nvSpPr>
        <p:spPr/>
        <p:txBody>
          <a:bodyPr/>
          <a:lstStyle/>
          <a:p>
            <a:endParaRPr lang="en-GB"/>
          </a:p>
        </p:txBody>
      </p:sp>
      <p:sp>
        <p:nvSpPr>
          <p:cNvPr id="3" name="Slide Number Placeholder 2">
            <a:extLst>
              <a:ext uri="{FF2B5EF4-FFF2-40B4-BE49-F238E27FC236}">
                <a16:creationId xmlns:a16="http://schemas.microsoft.com/office/drawing/2014/main" id="{B660E969-7D4E-4B50-A5D8-6667E6F865A1}"/>
              </a:ext>
            </a:extLst>
          </p:cNvPr>
          <p:cNvSpPr>
            <a:spLocks noGrp="1"/>
          </p:cNvSpPr>
          <p:nvPr>
            <p:ph type="sldNum" sz="quarter" idx="17"/>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16740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0_Image top">
    <p:spTree>
      <p:nvGrpSpPr>
        <p:cNvPr id="1" name=""/>
        <p:cNvGrpSpPr/>
        <p:nvPr/>
      </p:nvGrpSpPr>
      <p:grpSpPr>
        <a:xfrm>
          <a:off x="0" y="0"/>
          <a:ext cx="0" cy="0"/>
          <a:chOff x="0" y="0"/>
          <a:chExt cx="0" cy="0"/>
        </a:xfrm>
      </p:grpSpPr>
      <p:sp>
        <p:nvSpPr>
          <p:cNvPr id="611" name="Title Text"/>
          <p:cNvSpPr txBox="1">
            <a:spLocks noGrp="1"/>
          </p:cNvSpPr>
          <p:nvPr>
            <p:ph type="title"/>
          </p:nvPr>
        </p:nvSpPr>
        <p:spPr>
          <a:xfrm>
            <a:off x="623889" y="584200"/>
            <a:ext cx="10872786" cy="706438"/>
          </a:xfrm>
          <a:prstGeom prst="rect">
            <a:avLst/>
          </a:prstGeom>
        </p:spPr>
        <p:txBody>
          <a:bodyPr lIns="0" tIns="0" rIns="0" bIns="0">
            <a:normAutofit/>
          </a:bodyPr>
          <a:lstStyle>
            <a:lvl1pPr>
              <a:lnSpc>
                <a:spcPct val="100000"/>
              </a:lnSpc>
              <a:defRPr sz="4000" b="0">
                <a:solidFill>
                  <a:srgbClr val="004942"/>
                </a:solidFill>
                <a:latin typeface="Worldly Bold"/>
                <a:ea typeface="Worldly Bold"/>
                <a:cs typeface="Worldly Bold"/>
                <a:sym typeface="Worldly Bold"/>
              </a:defRPr>
            </a:lvl1pPr>
          </a:lstStyle>
          <a:p>
            <a:r>
              <a:t>Title Text</a:t>
            </a:r>
          </a:p>
        </p:txBody>
      </p:sp>
      <p:sp>
        <p:nvSpPr>
          <p:cNvPr id="612" name="Body Level One…"/>
          <p:cNvSpPr txBox="1">
            <a:spLocks noGrp="1"/>
          </p:cNvSpPr>
          <p:nvPr>
            <p:ph type="body" idx="1"/>
          </p:nvPr>
        </p:nvSpPr>
        <p:spPr>
          <a:xfrm>
            <a:off x="623887" y="2254829"/>
            <a:ext cx="10872787" cy="3299334"/>
          </a:xfrm>
          <a:prstGeom prst="rect">
            <a:avLst/>
          </a:prstGeom>
        </p:spPr>
        <p:txBody>
          <a:bodyPr lIns="0" tIns="0" rIns="0" bIns="0" numCol="2" spcCol="359999">
            <a:normAutofit/>
          </a:bodyPr>
          <a:lstStyle>
            <a:lvl1pPr>
              <a:lnSpc>
                <a:spcPct val="100000"/>
              </a:lnSpc>
              <a:spcBef>
                <a:spcPts val="1700"/>
              </a:spcBef>
              <a:defRPr sz="1600">
                <a:solidFill>
                  <a:srgbClr val="000000"/>
                </a:solidFill>
              </a:defRPr>
            </a:lvl1pPr>
            <a:lvl2pPr marL="228600" indent="-228600">
              <a:lnSpc>
                <a:spcPct val="100000"/>
              </a:lnSpc>
              <a:spcBef>
                <a:spcPts val="1700"/>
              </a:spcBef>
              <a:buSzPct val="100000"/>
              <a:buChar char="•"/>
              <a:defRPr sz="1600">
                <a:solidFill>
                  <a:srgbClr val="000000"/>
                </a:solidFill>
              </a:defRPr>
            </a:lvl2pPr>
            <a:lvl3pPr marL="0" indent="914400">
              <a:lnSpc>
                <a:spcPct val="100000"/>
              </a:lnSpc>
              <a:spcBef>
                <a:spcPts val="1700"/>
              </a:spcBef>
              <a:buSzTx/>
              <a:buNone/>
              <a:defRPr sz="1600">
                <a:solidFill>
                  <a:srgbClr val="000000"/>
                </a:solidFill>
              </a:defRPr>
            </a:lvl3pPr>
            <a:lvl4pPr marL="0" indent="1371600">
              <a:lnSpc>
                <a:spcPct val="100000"/>
              </a:lnSpc>
              <a:spcBef>
                <a:spcPts val="1700"/>
              </a:spcBef>
              <a:buSzTx/>
              <a:buNone/>
              <a:defRPr sz="1600">
                <a:solidFill>
                  <a:srgbClr val="000000"/>
                </a:solidFill>
              </a:defRPr>
            </a:lvl4pPr>
            <a:lvl5pPr indent="1828800">
              <a:lnSpc>
                <a:spcPct val="100000"/>
              </a:lnSpc>
              <a:spcBef>
                <a:spcPts val="1700"/>
              </a:spcBef>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613" name="Slide Number"/>
          <p:cNvSpPr txBox="1">
            <a:spLocks noGrp="1"/>
          </p:cNvSpPr>
          <p:nvPr>
            <p:ph type="sldNum" sz="quarter" idx="2"/>
          </p:nvPr>
        </p:nvSpPr>
        <p:spPr>
          <a:xfrm>
            <a:off x="11138262" y="6193598"/>
            <a:ext cx="358413" cy="370841"/>
          </a:xfrm>
          <a:prstGeom prst="rect">
            <a:avLst/>
          </a:prstGeom>
        </p:spPr>
        <p:txBody>
          <a:bodyPr anchor="b"/>
          <a:lstStyle>
            <a:lvl1pPr algn="r">
              <a:defRPr sz="1800">
                <a:solidFill>
                  <a:srgbClr val="004942"/>
                </a:solidFill>
                <a:latin typeface="Worldly Bold"/>
                <a:ea typeface="Worldly Bold"/>
                <a:cs typeface="Worldly Bold"/>
                <a:sym typeface="Worldly Bold"/>
              </a:defRPr>
            </a:lvl1pPr>
          </a:lstStyle>
          <a:p>
            <a:fld id="{86CB4B4D-7CA3-9044-876B-883B54F8677D}" type="slidenum">
              <a:t>‹#›</a:t>
            </a:fld>
            <a:endParaRPr/>
          </a:p>
        </p:txBody>
      </p:sp>
    </p:spTree>
    <p:extLst>
      <p:ext uri="{BB962C8B-B14F-4D97-AF65-F5344CB8AC3E}">
        <p14:creationId xmlns:p14="http://schemas.microsoft.com/office/powerpoint/2010/main" val="258105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30A4702B-2D34-4ADF-9BC5-6B1C45BD0F79}"/>
              </a:ext>
            </a:extLst>
          </p:cNvPr>
          <p:cNvSpPr>
            <a:spLocks noGrp="1"/>
          </p:cNvSpPr>
          <p:nvPr>
            <p:ph type="pic" sz="quarter" idx="12"/>
          </p:nvPr>
        </p:nvSpPr>
        <p:spPr>
          <a:xfrm>
            <a:off x="6940548" y="0"/>
            <a:ext cx="5251450" cy="4816475"/>
          </a:xfrm>
          <a:custGeom>
            <a:avLst/>
            <a:gdLst>
              <a:gd name="connsiteX0" fmla="*/ 0 w 5251450"/>
              <a:gd name="connsiteY0" fmla="*/ 0 h 4816475"/>
              <a:gd name="connsiteX1" fmla="*/ 5251450 w 5251450"/>
              <a:gd name="connsiteY1" fmla="*/ 0 h 4816475"/>
              <a:gd name="connsiteX2" fmla="*/ 5251450 w 5251450"/>
              <a:gd name="connsiteY2" fmla="*/ 3198844 h 4816475"/>
              <a:gd name="connsiteX3" fmla="*/ 2747947 w 5251450"/>
              <a:gd name="connsiteY3" fmla="*/ 4816475 h 4816475"/>
              <a:gd name="connsiteX4" fmla="*/ 0 w 5251450"/>
              <a:gd name="connsiteY4" fmla="*/ 2060992 h 4816475"/>
              <a:gd name="connsiteX5" fmla="*/ 0 w 5251450"/>
              <a:gd name="connsiteY5" fmla="*/ 0 h 48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1450" h="4816475">
                <a:moveTo>
                  <a:pt x="0" y="0"/>
                </a:moveTo>
                <a:cubicBezTo>
                  <a:pt x="0" y="0"/>
                  <a:pt x="0" y="0"/>
                  <a:pt x="5251450" y="0"/>
                </a:cubicBezTo>
                <a:cubicBezTo>
                  <a:pt x="5251450" y="0"/>
                  <a:pt x="5251450" y="0"/>
                  <a:pt x="5251450" y="3198844"/>
                </a:cubicBezTo>
                <a:cubicBezTo>
                  <a:pt x="4819409" y="4153018"/>
                  <a:pt x="3860896" y="4816475"/>
                  <a:pt x="2747947" y="4816475"/>
                </a:cubicBezTo>
                <a:cubicBezTo>
                  <a:pt x="1230434" y="4816475"/>
                  <a:pt x="0" y="3582984"/>
                  <a:pt x="0" y="2060992"/>
                </a:cubicBezTo>
                <a:cubicBezTo>
                  <a:pt x="0" y="2060992"/>
                  <a:pt x="0" y="2060992"/>
                  <a:pt x="0" y="0"/>
                </a:cubicBezTo>
                <a:close/>
              </a:path>
            </a:pathLst>
          </a:custGeom>
          <a:solidFill>
            <a:schemeClr val="accent6">
              <a:lumMod val="90000"/>
            </a:schemeClr>
          </a:solidFill>
        </p:spPr>
        <p:txBody>
          <a:bodyPr wrap="square" lIns="144000" tIns="144000">
            <a:noAutofit/>
          </a:bodyPr>
          <a:lstStyle>
            <a:lvl1pPr>
              <a:defRPr sz="1400">
                <a:solidFill>
                  <a:schemeClr val="bg1"/>
                </a:solidFill>
              </a:defRPr>
            </a:lvl1pPr>
          </a:lstStyle>
          <a:p>
            <a:r>
              <a:rPr lang="en-US"/>
              <a:t>Click icon to add picture</a:t>
            </a:r>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875462"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Text Placeholder 5">
            <a:extLst>
              <a:ext uri="{FF2B5EF4-FFF2-40B4-BE49-F238E27FC236}">
                <a16:creationId xmlns:a16="http://schemas.microsoft.com/office/drawing/2014/main" id="{86A7A4D3-DC75-4624-B5C5-55F94869F68C}"/>
              </a:ext>
            </a:extLst>
          </p:cNvPr>
          <p:cNvSpPr>
            <a:spLocks noGrp="1" noChangeAspect="1"/>
          </p:cNvSpPr>
          <p:nvPr>
            <p:ph type="body" sz="quarter" idx="19" hasCustomPrompt="1"/>
          </p:nvPr>
        </p:nvSpPr>
        <p:spPr>
          <a:xfrm>
            <a:off x="8807877" y="3944914"/>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a:t>   </a:t>
            </a:r>
            <a:endParaRPr lang="en-AU"/>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2" name="Title 1"/>
          <p:cNvSpPr>
            <a:spLocks noGrp="1"/>
          </p:cNvSpPr>
          <p:nvPr>
            <p:ph type="ctrTitle" hasCustomPrompt="1"/>
          </p:nvPr>
        </p:nvSpPr>
        <p:spPr>
          <a:xfrm>
            <a:off x="403907" y="1122363"/>
            <a:ext cx="5040000" cy="1835208"/>
          </a:xfrm>
        </p:spPr>
        <p:txBody>
          <a:bodyPr anchor="b"/>
          <a:lstStyle>
            <a:lvl1pPr algn="l">
              <a:defRPr sz="4500" b="0">
                <a:solidFill>
                  <a:schemeClr val="tx1"/>
                </a:solidFill>
              </a:defRPr>
            </a:lvl1pPr>
          </a:lstStyle>
          <a:p>
            <a:r>
              <a:rPr lang="en-US" dirty="0"/>
              <a:t>Click to add title</a:t>
            </a:r>
            <a:endParaRPr lang="en-GB" dirty="0"/>
          </a:p>
        </p:txBody>
      </p:sp>
    </p:spTree>
    <p:extLst>
      <p:ext uri="{BB962C8B-B14F-4D97-AF65-F5344CB8AC3E}">
        <p14:creationId xmlns:p14="http://schemas.microsoft.com/office/powerpoint/2010/main" val="179705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0474969-1787-479A-924E-1D2D1F2AE7AC}"/>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icture Placeholder 29">
            <a:extLst>
              <a:ext uri="{FF2B5EF4-FFF2-40B4-BE49-F238E27FC236}">
                <a16:creationId xmlns:a16="http://schemas.microsoft.com/office/drawing/2014/main" id="{E7AE052A-B77F-4049-9BBA-BEC841AE0D99}"/>
              </a:ext>
            </a:extLst>
          </p:cNvPr>
          <p:cNvSpPr>
            <a:spLocks noGrp="1"/>
          </p:cNvSpPr>
          <p:nvPr>
            <p:ph type="pic" sz="quarter" idx="14" hasCustomPrompt="1"/>
          </p:nvPr>
        </p:nvSpPr>
        <p:spPr>
          <a:xfrm>
            <a:off x="8326436" y="601980"/>
            <a:ext cx="3865565" cy="5657444"/>
          </a:xfrm>
          <a:custGeom>
            <a:avLst/>
            <a:gdLst>
              <a:gd name="connsiteX0" fmla="*/ 2632641 w 3865565"/>
              <a:gd name="connsiteY0" fmla="*/ 0 h 5657444"/>
              <a:gd name="connsiteX1" fmla="*/ 3039129 w 3865565"/>
              <a:gd name="connsiteY1" fmla="*/ 0 h 5657444"/>
              <a:gd name="connsiteX2" fmla="*/ 3830041 w 3865565"/>
              <a:gd name="connsiteY2" fmla="*/ 172187 h 5657444"/>
              <a:gd name="connsiteX3" fmla="*/ 3865565 w 3865565"/>
              <a:gd name="connsiteY3" fmla="*/ 186581 h 5657444"/>
              <a:gd name="connsiteX4" fmla="*/ 3865565 w 3865565"/>
              <a:gd name="connsiteY4" fmla="*/ 5462255 h 5657444"/>
              <a:gd name="connsiteX5" fmla="*/ 3760710 w 3865565"/>
              <a:gd name="connsiteY5" fmla="*/ 5502445 h 5657444"/>
              <a:gd name="connsiteX6" fmla="*/ 2835885 w 3865565"/>
              <a:gd name="connsiteY6" fmla="*/ 5657444 h 5657444"/>
              <a:gd name="connsiteX7" fmla="*/ 0 w 3865565"/>
              <a:gd name="connsiteY7" fmla="*/ 2825551 h 5657444"/>
              <a:gd name="connsiteX8" fmla="*/ 2632641 w 3865565"/>
              <a:gd name="connsiteY8" fmla="*/ 0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5565" h="5657444">
                <a:moveTo>
                  <a:pt x="2632641" y="0"/>
                </a:moveTo>
                <a:lnTo>
                  <a:pt x="3039129" y="0"/>
                </a:lnTo>
                <a:cubicBezTo>
                  <a:pt x="3315017" y="19820"/>
                  <a:pt x="3580980" y="79280"/>
                  <a:pt x="3830041" y="172187"/>
                </a:cubicBezTo>
                <a:lnTo>
                  <a:pt x="3865565" y="186581"/>
                </a:lnTo>
                <a:lnTo>
                  <a:pt x="3865565" y="5462255"/>
                </a:lnTo>
                <a:lnTo>
                  <a:pt x="3760710" y="5502445"/>
                </a:lnTo>
                <a:cubicBezTo>
                  <a:pt x="3470525" y="5602939"/>
                  <a:pt x="3159407" y="5657444"/>
                  <a:pt x="2835885" y="5657444"/>
                </a:cubicBezTo>
                <a:cubicBezTo>
                  <a:pt x="1270273" y="5657444"/>
                  <a:pt x="0" y="4388959"/>
                  <a:pt x="0" y="2825551"/>
                </a:cubicBezTo>
                <a:cubicBezTo>
                  <a:pt x="0" y="1328738"/>
                  <a:pt x="1162300" y="104650"/>
                  <a:pt x="2632641" y="0"/>
                </a:cubicBezTo>
                <a:close/>
              </a:path>
            </a:pathLst>
          </a:custGeom>
          <a:solidFill>
            <a:schemeClr val="bg1">
              <a:lumMod val="75000"/>
            </a:schemeClr>
          </a:solidFill>
        </p:spPr>
        <p:txBody>
          <a:bodyPr wrap="square" tIns="1548000">
            <a:noAutofit/>
          </a:bodyPr>
          <a:lstStyle>
            <a:lvl1pPr algn="ctr">
              <a:defRPr sz="1400">
                <a:solidFill>
                  <a:schemeClr val="bg1"/>
                </a:solidFill>
              </a:defRPr>
            </a:lvl1pPr>
          </a:lstStyle>
          <a:p>
            <a:r>
              <a:rPr lang="en-AU" sz="1400"/>
              <a:t>Click Icon to Add Image</a:t>
            </a:r>
            <a:endParaRPr lang="en-AU"/>
          </a:p>
        </p:txBody>
      </p:sp>
      <p:sp>
        <p:nvSpPr>
          <p:cNvPr id="19" name="Freeform: Shape 18">
            <a:extLst>
              <a:ext uri="{FF2B5EF4-FFF2-40B4-BE49-F238E27FC236}">
                <a16:creationId xmlns:a16="http://schemas.microsoft.com/office/drawing/2014/main" id="{AC22E693-5B73-479C-B297-AC021617C7C9}"/>
              </a:ext>
            </a:extLst>
          </p:cNvPr>
          <p:cNvSpPr>
            <a:spLocks/>
          </p:cNvSpPr>
          <p:nvPr userDrawn="1"/>
        </p:nvSpPr>
        <p:spPr bwMode="auto">
          <a:xfrm>
            <a:off x="0" y="601980"/>
            <a:ext cx="8245719" cy="5657444"/>
          </a:xfrm>
          <a:custGeom>
            <a:avLst/>
            <a:gdLst>
              <a:gd name="connsiteX0" fmla="*/ 0 w 8245719"/>
              <a:gd name="connsiteY0" fmla="*/ 0 h 5657444"/>
              <a:gd name="connsiteX1" fmla="*/ 2413221 w 8245719"/>
              <a:gd name="connsiteY1" fmla="*/ 0 h 5657444"/>
              <a:gd name="connsiteX2" fmla="*/ 2560722 w 8245719"/>
              <a:gd name="connsiteY2" fmla="*/ 0 h 5657444"/>
              <a:gd name="connsiteX3" fmla="*/ 2686080 w 8245719"/>
              <a:gd name="connsiteY3" fmla="*/ 0 h 5657444"/>
              <a:gd name="connsiteX4" fmla="*/ 5416593 w 8245719"/>
              <a:gd name="connsiteY4" fmla="*/ 0 h 5657444"/>
              <a:gd name="connsiteX5" fmla="*/ 8245719 w 8245719"/>
              <a:gd name="connsiteY5" fmla="*/ 2828722 h 5657444"/>
              <a:gd name="connsiteX6" fmla="*/ 5416593 w 8245719"/>
              <a:gd name="connsiteY6" fmla="*/ 5657444 h 5657444"/>
              <a:gd name="connsiteX7" fmla="*/ 2571602 w 8245719"/>
              <a:gd name="connsiteY7" fmla="*/ 5657444 h 5657444"/>
              <a:gd name="connsiteX8" fmla="*/ 2560722 w 8245719"/>
              <a:gd name="connsiteY8" fmla="*/ 5657444 h 5657444"/>
              <a:gd name="connsiteX9" fmla="*/ 2504877 w 8245719"/>
              <a:gd name="connsiteY9" fmla="*/ 5657444 h 5657444"/>
              <a:gd name="connsiteX10" fmla="*/ 2413221 w 8245719"/>
              <a:gd name="connsiteY10" fmla="*/ 5657444 h 5657444"/>
              <a:gd name="connsiteX11" fmla="*/ 0 w 8245719"/>
              <a:gd name="connsiteY11" fmla="*/ 5657444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5719" h="5657444">
                <a:moveTo>
                  <a:pt x="0" y="0"/>
                </a:moveTo>
                <a:lnTo>
                  <a:pt x="2413221" y="0"/>
                </a:lnTo>
                <a:lnTo>
                  <a:pt x="2560722" y="0"/>
                </a:lnTo>
                <a:lnTo>
                  <a:pt x="2686080" y="0"/>
                </a:lnTo>
                <a:cubicBezTo>
                  <a:pt x="5416593" y="0"/>
                  <a:pt x="5416593" y="0"/>
                  <a:pt x="5416593" y="0"/>
                </a:cubicBezTo>
                <a:cubicBezTo>
                  <a:pt x="6978474" y="0"/>
                  <a:pt x="8245719" y="1267065"/>
                  <a:pt x="8245719" y="2828722"/>
                </a:cubicBezTo>
                <a:cubicBezTo>
                  <a:pt x="8245719" y="4390380"/>
                  <a:pt x="6978474" y="5657444"/>
                  <a:pt x="5416593" y="5657444"/>
                </a:cubicBezTo>
                <a:cubicBezTo>
                  <a:pt x="3539486" y="5657444"/>
                  <a:pt x="2835570" y="5657444"/>
                  <a:pt x="2571602" y="5657444"/>
                </a:cubicBezTo>
                <a:lnTo>
                  <a:pt x="2560722" y="5657444"/>
                </a:lnTo>
                <a:lnTo>
                  <a:pt x="2504877" y="5657444"/>
                </a:lnTo>
                <a:cubicBezTo>
                  <a:pt x="2413221" y="5657444"/>
                  <a:pt x="2413221" y="5657444"/>
                  <a:pt x="2413221" y="5657444"/>
                </a:cubicBezTo>
                <a:lnTo>
                  <a:pt x="0" y="5657444"/>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AU"/>
          </a:p>
        </p:txBody>
      </p:sp>
      <p:sp>
        <p:nvSpPr>
          <p:cNvPr id="9" name="Text Placeholder 5">
            <a:extLst>
              <a:ext uri="{FF2B5EF4-FFF2-40B4-BE49-F238E27FC236}">
                <a16:creationId xmlns:a16="http://schemas.microsoft.com/office/drawing/2014/main" id="{9017768F-8DC2-477F-9ECD-81F29364F3DD}"/>
              </a:ext>
            </a:extLst>
          </p:cNvPr>
          <p:cNvSpPr>
            <a:spLocks noGrp="1" noChangeAspect="1"/>
          </p:cNvSpPr>
          <p:nvPr>
            <p:ph type="body" sz="quarter" idx="19" hasCustomPrompt="1"/>
          </p:nvPr>
        </p:nvSpPr>
        <p:spPr>
          <a:xfrm>
            <a:off x="7476836" y="2579400"/>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a:t>   </a:t>
            </a:r>
            <a:endParaRPr lang="en-AU"/>
          </a:p>
        </p:txBody>
      </p:sp>
      <p:sp>
        <p:nvSpPr>
          <p:cNvPr id="5" name="Footer Placeholder 4"/>
          <p:cNvSpPr>
            <a:spLocks noGrp="1"/>
          </p:cNvSpPr>
          <p:nvPr userDrawn="1">
            <p:ph type="ftr" sz="quarter" idx="11"/>
          </p:nvPr>
        </p:nvSpPr>
        <p:spPr/>
        <p:txBody>
          <a:body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3212433"/>
            <a:ext cx="604043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subtitle</a:t>
            </a:r>
            <a:endParaRPr lang="en-GB"/>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2" name="Title 1"/>
          <p:cNvSpPr>
            <a:spLocks noGrp="1"/>
          </p:cNvSpPr>
          <p:nvPr userDrawn="1">
            <p:ph type="title" hasCustomPrompt="1"/>
          </p:nvPr>
        </p:nvSpPr>
        <p:spPr>
          <a:xfrm>
            <a:off x="585538" y="1693697"/>
            <a:ext cx="6039852" cy="1490662"/>
          </a:xfrm>
        </p:spPr>
        <p:txBody>
          <a:bodyPr anchor="b"/>
          <a:lstStyle>
            <a:lvl1pPr>
              <a:defRPr sz="4500" b="0">
                <a:solidFill>
                  <a:schemeClr val="bg1"/>
                </a:solidFill>
              </a:defRPr>
            </a:lvl1pPr>
          </a:lstStyle>
          <a:p>
            <a:r>
              <a:rPr lang="en-US"/>
              <a:t>Click to add title</a:t>
            </a:r>
            <a:endParaRPr lang="en-GB"/>
          </a:p>
        </p:txBody>
      </p:sp>
      <p:sp>
        <p:nvSpPr>
          <p:cNvPr id="3" name="Date Placeholder 2">
            <a:extLst>
              <a:ext uri="{FF2B5EF4-FFF2-40B4-BE49-F238E27FC236}">
                <a16:creationId xmlns:a16="http://schemas.microsoft.com/office/drawing/2014/main" id="{CAB5E3CE-8CB8-4B24-9C3C-7FB9A7F935DB}"/>
              </a:ext>
            </a:extLst>
          </p:cNvPr>
          <p:cNvSpPr>
            <a:spLocks noGrp="1"/>
          </p:cNvSpPr>
          <p:nvPr>
            <p:ph type="dt" sz="half" idx="20"/>
          </p:nvPr>
        </p:nvSpPr>
        <p:spPr/>
        <p:txBody>
          <a:bodyPr/>
          <a:lstStyle/>
          <a:p>
            <a:endParaRPr lang="en-GB"/>
          </a:p>
        </p:txBody>
      </p:sp>
      <p:sp>
        <p:nvSpPr>
          <p:cNvPr id="4" name="Slide Number Placeholder 3">
            <a:extLst>
              <a:ext uri="{FF2B5EF4-FFF2-40B4-BE49-F238E27FC236}">
                <a16:creationId xmlns:a16="http://schemas.microsoft.com/office/drawing/2014/main" id="{E49D1FA1-B828-46C4-A5A6-45C61AEB1392}"/>
              </a:ext>
            </a:extLst>
          </p:cNvPr>
          <p:cNvSpPr>
            <a:spLocks noGrp="1"/>
          </p:cNvSpPr>
          <p:nvPr>
            <p:ph type="sldNum" sz="quarter" idx="21"/>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224251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B">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7BA4DE8-38D7-442D-A110-51B4EF65A77C}"/>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Picture Placeholder 52">
            <a:extLst>
              <a:ext uri="{FF2B5EF4-FFF2-40B4-BE49-F238E27FC236}">
                <a16:creationId xmlns:a16="http://schemas.microsoft.com/office/drawing/2014/main" id="{A8485562-E630-4C57-98C3-B101EF15FC6C}"/>
              </a:ext>
            </a:extLst>
          </p:cNvPr>
          <p:cNvSpPr>
            <a:spLocks noGrp="1"/>
          </p:cNvSpPr>
          <p:nvPr>
            <p:ph type="pic" sz="quarter" idx="14" hasCustomPrompt="1"/>
          </p:nvPr>
        </p:nvSpPr>
        <p:spPr>
          <a:xfrm>
            <a:off x="2769693" y="-3667"/>
            <a:ext cx="9422307" cy="6876000"/>
          </a:xfrm>
          <a:custGeom>
            <a:avLst/>
            <a:gdLst>
              <a:gd name="connsiteX0" fmla="*/ 3980197 w 9422307"/>
              <a:gd name="connsiteY0" fmla="*/ 0 h 6858000"/>
              <a:gd name="connsiteX1" fmla="*/ 9422307 w 9422307"/>
              <a:gd name="connsiteY1" fmla="*/ 0 h 6858000"/>
              <a:gd name="connsiteX2" fmla="*/ 9422307 w 9422307"/>
              <a:gd name="connsiteY2" fmla="*/ 6858000 h 6858000"/>
              <a:gd name="connsiteX3" fmla="*/ 0 w 9422307"/>
              <a:gd name="connsiteY3" fmla="*/ 6858000 h 6858000"/>
              <a:gd name="connsiteX4" fmla="*/ 1570767 w 9422307"/>
              <a:gd name="connsiteY4" fmla="*/ 41502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307" h="6858000">
                <a:moveTo>
                  <a:pt x="3980197" y="0"/>
                </a:moveTo>
                <a:lnTo>
                  <a:pt x="9422307" y="0"/>
                </a:lnTo>
                <a:lnTo>
                  <a:pt x="9422307" y="6858000"/>
                </a:lnTo>
                <a:lnTo>
                  <a:pt x="0" y="6858000"/>
                </a:lnTo>
                <a:lnTo>
                  <a:pt x="1570767" y="4150214"/>
                </a:lnTo>
                <a:close/>
              </a:path>
            </a:pathLst>
          </a:custGeom>
          <a:solidFill>
            <a:schemeClr val="bg1">
              <a:lumMod val="75000"/>
            </a:schemeClr>
          </a:solidFill>
        </p:spPr>
        <p:txBody>
          <a:bodyPr wrap="square" tIns="144000" rIns="180000">
            <a:noAutofit/>
          </a:bodyPr>
          <a:lstStyle>
            <a:lvl1pPr algn="r">
              <a:defRPr sz="1400">
                <a:solidFill>
                  <a:schemeClr val="bg1"/>
                </a:solidFill>
              </a:defRPr>
            </a:lvl1pPr>
          </a:lstStyle>
          <a:p>
            <a:r>
              <a:rPr lang="en-AU"/>
              <a:t>Click Icon to Add Image</a:t>
            </a:r>
          </a:p>
        </p:txBody>
      </p:sp>
      <p:sp>
        <p:nvSpPr>
          <p:cNvPr id="44" name="Freeform: Shape 43">
            <a:extLst>
              <a:ext uri="{FF2B5EF4-FFF2-40B4-BE49-F238E27FC236}">
                <a16:creationId xmlns:a16="http://schemas.microsoft.com/office/drawing/2014/main" id="{97A055C5-456B-4769-A5F8-9C3D2A1ADEE2}"/>
              </a:ext>
            </a:extLst>
          </p:cNvPr>
          <p:cNvSpPr/>
          <p:nvPr userDrawn="1"/>
        </p:nvSpPr>
        <p:spPr>
          <a:xfrm>
            <a:off x="1" y="5265083"/>
            <a:ext cx="924688" cy="1596583"/>
          </a:xfrm>
          <a:custGeom>
            <a:avLst/>
            <a:gdLst>
              <a:gd name="connsiteX0" fmla="*/ 0 w 924688"/>
              <a:gd name="connsiteY0" fmla="*/ 0 h 1596583"/>
              <a:gd name="connsiteX1" fmla="*/ 924688 w 924688"/>
              <a:gd name="connsiteY1" fmla="*/ 1596583 h 1596583"/>
              <a:gd name="connsiteX2" fmla="*/ 0 w 924688"/>
              <a:gd name="connsiteY2" fmla="*/ 1596583 h 1596583"/>
              <a:gd name="connsiteX3" fmla="*/ 0 w 924688"/>
              <a:gd name="connsiteY3" fmla="*/ 0 h 1596583"/>
            </a:gdLst>
            <a:ahLst/>
            <a:cxnLst>
              <a:cxn ang="0">
                <a:pos x="connsiteX0" y="connsiteY0"/>
              </a:cxn>
              <a:cxn ang="0">
                <a:pos x="connsiteX1" y="connsiteY1"/>
              </a:cxn>
              <a:cxn ang="0">
                <a:pos x="connsiteX2" y="connsiteY2"/>
              </a:cxn>
              <a:cxn ang="0">
                <a:pos x="connsiteX3" y="connsiteY3"/>
              </a:cxn>
            </a:cxnLst>
            <a:rect l="l" t="t" r="r" b="b"/>
            <a:pathLst>
              <a:path w="924688" h="1596583">
                <a:moveTo>
                  <a:pt x="0" y="0"/>
                </a:moveTo>
                <a:lnTo>
                  <a:pt x="924688" y="1596583"/>
                </a:lnTo>
                <a:lnTo>
                  <a:pt x="0" y="159658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ext Placeholder 5">
            <a:extLst>
              <a:ext uri="{FF2B5EF4-FFF2-40B4-BE49-F238E27FC236}">
                <a16:creationId xmlns:a16="http://schemas.microsoft.com/office/drawing/2014/main" id="{BA07B5EF-3EE8-4180-965B-121B37F648B0}"/>
              </a:ext>
            </a:extLst>
          </p:cNvPr>
          <p:cNvSpPr>
            <a:spLocks noGrp="1" noChangeAspect="1"/>
          </p:cNvSpPr>
          <p:nvPr>
            <p:ph type="body" sz="quarter" idx="19" hasCustomPrompt="1"/>
          </p:nvPr>
        </p:nvSpPr>
        <p:spPr>
          <a:xfrm>
            <a:off x="10928916" y="5592758"/>
            <a:ext cx="1062000" cy="1062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a:t>   </a:t>
            </a:r>
            <a:endParaRPr lang="en-AU"/>
          </a:p>
        </p:txBody>
      </p:sp>
      <p:sp>
        <p:nvSpPr>
          <p:cNvPr id="5" name="Footer Placeholder 4"/>
          <p:cNvSpPr>
            <a:spLocks noGrp="1"/>
          </p:cNvSpPr>
          <p:nvPr userDrawn="1">
            <p:ph type="ftr" sz="quarter" idx="11"/>
          </p:nvPr>
        </p:nvSpPr>
        <p:spPr>
          <a:xfrm>
            <a:off x="3022977" y="6538912"/>
            <a:ext cx="6624000" cy="204248"/>
          </a:xfrm>
        </p:spPr>
        <p:txBody>
          <a:body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2074841"/>
            <a:ext cx="495224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subtitle</a:t>
            </a:r>
            <a:endParaRPr lang="en-GB"/>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2" name="Title 1"/>
          <p:cNvSpPr>
            <a:spLocks noGrp="1"/>
          </p:cNvSpPr>
          <p:nvPr userDrawn="1">
            <p:ph type="title" hasCustomPrompt="1"/>
          </p:nvPr>
        </p:nvSpPr>
        <p:spPr>
          <a:xfrm>
            <a:off x="585538" y="838201"/>
            <a:ext cx="4951662" cy="1152194"/>
          </a:xfrm>
        </p:spPr>
        <p:txBody>
          <a:bodyPr anchor="b"/>
          <a:lstStyle>
            <a:lvl1pPr>
              <a:defRPr sz="4500" b="0">
                <a:solidFill>
                  <a:schemeClr val="bg1"/>
                </a:solidFill>
              </a:defRPr>
            </a:lvl1pPr>
          </a:lstStyle>
          <a:p>
            <a:r>
              <a:rPr lang="en-US"/>
              <a:t>Click to add title</a:t>
            </a:r>
            <a:endParaRPr lang="en-GB"/>
          </a:p>
        </p:txBody>
      </p:sp>
      <p:sp>
        <p:nvSpPr>
          <p:cNvPr id="3" name="Date Placeholder 2">
            <a:extLst>
              <a:ext uri="{FF2B5EF4-FFF2-40B4-BE49-F238E27FC236}">
                <a16:creationId xmlns:a16="http://schemas.microsoft.com/office/drawing/2014/main" id="{B09D6ED2-EF17-4548-B973-EBB43BD38612}"/>
              </a:ext>
            </a:extLst>
          </p:cNvPr>
          <p:cNvSpPr>
            <a:spLocks noGrp="1"/>
          </p:cNvSpPr>
          <p:nvPr>
            <p:ph type="dt" sz="half" idx="20"/>
          </p:nvPr>
        </p:nvSpPr>
        <p:spPr>
          <a:xfrm>
            <a:off x="818456" y="6538912"/>
            <a:ext cx="1656000" cy="204248"/>
          </a:xfrm>
        </p:spPr>
        <p:txBody>
          <a:bodyPr/>
          <a:lstStyle/>
          <a:p>
            <a:endParaRPr lang="en-GB"/>
          </a:p>
        </p:txBody>
      </p:sp>
      <p:sp>
        <p:nvSpPr>
          <p:cNvPr id="4" name="Slide Number Placeholder 3">
            <a:extLst>
              <a:ext uri="{FF2B5EF4-FFF2-40B4-BE49-F238E27FC236}">
                <a16:creationId xmlns:a16="http://schemas.microsoft.com/office/drawing/2014/main" id="{F1CBED38-6003-4678-9BB5-7D20FD81EBB6}"/>
              </a:ext>
            </a:extLst>
          </p:cNvPr>
          <p:cNvSpPr>
            <a:spLocks noGrp="1"/>
          </p:cNvSpPr>
          <p:nvPr>
            <p:ph type="sldNum" sz="quarter" idx="21"/>
          </p:nvPr>
        </p:nvSpPr>
        <p:spPr>
          <a:xfrm>
            <a:off x="242456" y="6495602"/>
            <a:ext cx="576000" cy="247558"/>
          </a:xfrm>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271950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C">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8479152-EC59-4E85-860A-7F94ED52F8B1}"/>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Placeholder 28">
            <a:extLst>
              <a:ext uri="{FF2B5EF4-FFF2-40B4-BE49-F238E27FC236}">
                <a16:creationId xmlns:a16="http://schemas.microsoft.com/office/drawing/2014/main" id="{16C46A4B-C7F3-48A4-A48B-242F24F3CC97}"/>
              </a:ext>
            </a:extLst>
          </p:cNvPr>
          <p:cNvSpPr>
            <a:spLocks noGrp="1"/>
          </p:cNvSpPr>
          <p:nvPr>
            <p:ph type="pic" sz="quarter" idx="17"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59424 h 6858000"/>
              <a:gd name="connsiteX5" fmla="*/ 2153 w 12192000"/>
              <a:gd name="connsiteY5" fmla="*/ 6259424 h 6858000"/>
              <a:gd name="connsiteX6" fmla="*/ 82352 w 12192000"/>
              <a:gd name="connsiteY6" fmla="*/ 6259424 h 6858000"/>
              <a:gd name="connsiteX7" fmla="*/ 138197 w 12192000"/>
              <a:gd name="connsiteY7" fmla="*/ 6259424 h 6858000"/>
              <a:gd name="connsiteX8" fmla="*/ 149077 w 12192000"/>
              <a:gd name="connsiteY8" fmla="*/ 6259424 h 6858000"/>
              <a:gd name="connsiteX9" fmla="*/ 2994068 w 12192000"/>
              <a:gd name="connsiteY9" fmla="*/ 6259424 h 6858000"/>
              <a:gd name="connsiteX10" fmla="*/ 5823194 w 12192000"/>
              <a:gd name="connsiteY10" fmla="*/ 3430702 h 6858000"/>
              <a:gd name="connsiteX11" fmla="*/ 2994068 w 12192000"/>
              <a:gd name="connsiteY11" fmla="*/ 601980 h 6858000"/>
              <a:gd name="connsiteX12" fmla="*/ 263555 w 12192000"/>
              <a:gd name="connsiteY12" fmla="*/ 601980 h 6858000"/>
              <a:gd name="connsiteX13" fmla="*/ 138197 w 12192000"/>
              <a:gd name="connsiteY13" fmla="*/ 601980 h 6858000"/>
              <a:gd name="connsiteX14" fmla="*/ 0 w 12192000"/>
              <a:gd name="connsiteY14" fmla="*/ 6019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6259424"/>
                </a:lnTo>
                <a:lnTo>
                  <a:pt x="2153" y="6259424"/>
                </a:lnTo>
                <a:cubicBezTo>
                  <a:pt x="13610" y="6259424"/>
                  <a:pt x="36524" y="6259424"/>
                  <a:pt x="82352" y="6259424"/>
                </a:cubicBezTo>
                <a:lnTo>
                  <a:pt x="138197" y="6259424"/>
                </a:lnTo>
                <a:lnTo>
                  <a:pt x="149077" y="6259424"/>
                </a:lnTo>
                <a:cubicBezTo>
                  <a:pt x="413045" y="6259424"/>
                  <a:pt x="1116961" y="6259424"/>
                  <a:pt x="2994068" y="6259424"/>
                </a:cubicBezTo>
                <a:cubicBezTo>
                  <a:pt x="4555949" y="6259424"/>
                  <a:pt x="5823194" y="4992360"/>
                  <a:pt x="5823194" y="3430702"/>
                </a:cubicBezTo>
                <a:cubicBezTo>
                  <a:pt x="5823194" y="1869045"/>
                  <a:pt x="4555949" y="601980"/>
                  <a:pt x="2994068" y="601980"/>
                </a:cubicBezTo>
                <a:cubicBezTo>
                  <a:pt x="2994068" y="601980"/>
                  <a:pt x="2994068" y="601980"/>
                  <a:pt x="263555" y="601980"/>
                </a:cubicBezTo>
                <a:lnTo>
                  <a:pt x="138197" y="601980"/>
                </a:lnTo>
                <a:lnTo>
                  <a:pt x="0" y="601980"/>
                </a:lnTo>
                <a:close/>
              </a:path>
            </a:pathLst>
          </a:custGeom>
          <a:solidFill>
            <a:schemeClr val="bg1">
              <a:lumMod val="75000"/>
            </a:schemeClr>
          </a:solidFill>
        </p:spPr>
        <p:txBody>
          <a:bodyPr wrap="square" tIns="144000" rIns="144000">
            <a:noAutofit/>
          </a:bodyPr>
          <a:lstStyle>
            <a:lvl1pPr algn="l">
              <a:defRPr sz="1400">
                <a:solidFill>
                  <a:schemeClr val="bg1"/>
                </a:solidFill>
              </a:defRPr>
            </a:lvl1pPr>
          </a:lstStyle>
          <a:p>
            <a:r>
              <a:rPr lang="en-AU" sz="1400"/>
              <a:t>Drag and drop image form a folder, or click on the placeholder and select ‘Insert \ Images’</a:t>
            </a:r>
            <a:endParaRPr lang="en-AU"/>
          </a:p>
        </p:txBody>
      </p:sp>
      <p:sp>
        <p:nvSpPr>
          <p:cNvPr id="8" name="Text Placeholder 5">
            <a:extLst>
              <a:ext uri="{FF2B5EF4-FFF2-40B4-BE49-F238E27FC236}">
                <a16:creationId xmlns:a16="http://schemas.microsoft.com/office/drawing/2014/main" id="{703D38F9-D214-40CC-B04B-41988914E4F4}"/>
              </a:ext>
            </a:extLst>
          </p:cNvPr>
          <p:cNvSpPr>
            <a:spLocks noGrp="1" noChangeAspect="1"/>
          </p:cNvSpPr>
          <p:nvPr>
            <p:ph type="body" sz="quarter" idx="19" hasCustomPrompt="1"/>
          </p:nvPr>
        </p:nvSpPr>
        <p:spPr>
          <a:xfrm>
            <a:off x="5074077" y="2579400"/>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a:t>   </a:t>
            </a:r>
            <a:endParaRPr lang="en-AU"/>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bg1"/>
                </a:solidFill>
              </a:defRPr>
            </a:lvl1p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489123"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subtitle</a:t>
            </a:r>
            <a:endParaRPr lang="en-GB"/>
          </a:p>
          <a:p>
            <a:pPr lvl="0"/>
            <a:r>
              <a:rPr lang="en-US"/>
              <a:t>Sub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489123" cy="959957"/>
          </a:xfrm>
        </p:spPr>
        <p:txBody>
          <a:bodyPr anchor="b"/>
          <a:lstStyle>
            <a:lvl1pPr>
              <a:defRPr sz="4500" b="0">
                <a:solidFill>
                  <a:schemeClr val="bg1"/>
                </a:solidFill>
              </a:defRPr>
            </a:lvl1pPr>
          </a:lstStyle>
          <a:p>
            <a:r>
              <a:rPr lang="en-US"/>
              <a:t>Click to add title</a:t>
            </a:r>
            <a:endParaRPr lang="en-AU"/>
          </a:p>
        </p:txBody>
      </p:sp>
      <p:sp>
        <p:nvSpPr>
          <p:cNvPr id="2" name="Date Placeholder 1">
            <a:extLst>
              <a:ext uri="{FF2B5EF4-FFF2-40B4-BE49-F238E27FC236}">
                <a16:creationId xmlns:a16="http://schemas.microsoft.com/office/drawing/2014/main" id="{FB4EFB1E-7596-419D-88EB-C9EFE4445071}"/>
              </a:ext>
            </a:extLst>
          </p:cNvPr>
          <p:cNvSpPr>
            <a:spLocks noGrp="1"/>
          </p:cNvSpPr>
          <p:nvPr>
            <p:ph type="dt" sz="half" idx="20"/>
          </p:nvPr>
        </p:nvSpPr>
        <p:spPr/>
        <p:txBody>
          <a:bodyPr/>
          <a:lstStyle>
            <a:lvl1pPr>
              <a:defRPr>
                <a:solidFill>
                  <a:schemeClr val="bg1"/>
                </a:solidFill>
              </a:defRPr>
            </a:lvl1pPr>
          </a:lstStyle>
          <a:p>
            <a:endParaRPr lang="en-GB"/>
          </a:p>
        </p:txBody>
      </p:sp>
      <p:sp>
        <p:nvSpPr>
          <p:cNvPr id="3" name="Slide Number Placeholder 2">
            <a:extLst>
              <a:ext uri="{FF2B5EF4-FFF2-40B4-BE49-F238E27FC236}">
                <a16:creationId xmlns:a16="http://schemas.microsoft.com/office/drawing/2014/main" id="{D9B12942-414A-46C0-9AEE-8A03969C7C09}"/>
              </a:ext>
            </a:extLst>
          </p:cNvPr>
          <p:cNvSpPr>
            <a:spLocks noGrp="1"/>
          </p:cNvSpPr>
          <p:nvPr>
            <p:ph type="sldNum" sz="quarter" idx="21"/>
          </p:nvPr>
        </p:nvSpPr>
        <p:spPr/>
        <p:txBody>
          <a:bodyPr/>
          <a:lstStyle>
            <a:lvl1pPr>
              <a:defRPr>
                <a:solidFill>
                  <a:schemeClr val="bg1"/>
                </a:solidFill>
              </a:defRPr>
            </a:lvl1pPr>
          </a:lstStyle>
          <a:p>
            <a:fld id="{F5AEA0E0-5CC6-4BD0-905C-A0021E419432}" type="slidenum">
              <a:rPr lang="en-GB" smtClean="0"/>
              <a:pPr/>
              <a:t>‹#›</a:t>
            </a:fld>
            <a:endParaRPr lang="en-GB"/>
          </a:p>
        </p:txBody>
      </p:sp>
    </p:spTree>
    <p:extLst>
      <p:ext uri="{BB962C8B-B14F-4D97-AF65-F5344CB8AC3E}">
        <p14:creationId xmlns:p14="http://schemas.microsoft.com/office/powerpoint/2010/main" val="197348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57DA6F-A204-4940-B919-67CA81BB5E70}"/>
              </a:ext>
            </a:extLst>
          </p:cNvPr>
          <p:cNvSpPr>
            <a:spLocks noGrp="1"/>
          </p:cNvSpPr>
          <p:nvPr>
            <p:ph type="pic" sz="quarter" idx="17" hasCustomPrompt="1"/>
          </p:nvPr>
        </p:nvSpPr>
        <p:spPr>
          <a:xfrm>
            <a:off x="0" y="0"/>
            <a:ext cx="12192000" cy="6858000"/>
          </a:xfrm>
          <a:solidFill>
            <a:schemeClr val="bg1">
              <a:lumMod val="75000"/>
            </a:schemeClr>
          </a:solidFill>
        </p:spPr>
        <p:txBody>
          <a:bodyPr lIns="144000" tIns="144000"/>
          <a:lstStyle>
            <a:lvl1pPr>
              <a:defRPr sz="1400">
                <a:solidFill>
                  <a:schemeClr val="bg1"/>
                </a:solidFill>
              </a:defRPr>
            </a:lvl1pPr>
          </a:lstStyle>
          <a:p>
            <a:r>
              <a:rPr lang="en-AU" sz="1400"/>
              <a:t>Click Icon to Add Image</a:t>
            </a:r>
            <a:endParaRPr lang="en-AU"/>
          </a:p>
        </p:txBody>
      </p:sp>
      <p:sp>
        <p:nvSpPr>
          <p:cNvPr id="10" name="Text Placeholder 5">
            <a:extLst>
              <a:ext uri="{FF2B5EF4-FFF2-40B4-BE49-F238E27FC236}">
                <a16:creationId xmlns:a16="http://schemas.microsoft.com/office/drawing/2014/main" id="{11B59CA2-2EEE-4B61-A623-6BE4CE88BB2D}"/>
              </a:ext>
            </a:extLst>
          </p:cNvPr>
          <p:cNvSpPr>
            <a:spLocks noGrp="1" noChangeAspect="1"/>
          </p:cNvSpPr>
          <p:nvPr>
            <p:ph type="body" sz="quarter" idx="18" hasCustomPrompt="1"/>
          </p:nvPr>
        </p:nvSpPr>
        <p:spPr>
          <a:xfrm>
            <a:off x="10928916" y="5592758"/>
            <a:ext cx="1062000" cy="1062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a:t>   </a:t>
            </a:r>
            <a:endParaRPr lang="en-AU"/>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tx1"/>
                </a:solidFill>
              </a:defRPr>
            </a:lvl1p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577597"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marL="223200" indent="-180000">
              <a:spcBef>
                <a:spcPts val="0"/>
              </a:spcBef>
              <a:buSzPct val="75000"/>
              <a:buFont typeface="Calibri" panose="020F0502020204030204" pitchFamily="34" charset="0"/>
              <a:buChar char="●"/>
              <a:defRPr sz="1800">
                <a:solidFill>
                  <a:schemeClr val="bg1"/>
                </a:solidFill>
              </a:defRPr>
            </a:lvl2pPr>
            <a:lvl3pPr marL="223200" indent="-180000">
              <a:spcBef>
                <a:spcPts val="0"/>
              </a:spcBef>
              <a:buSzPct val="75000"/>
              <a:buFont typeface="Calibri" panose="020F0502020204030204" pitchFamily="34" charset="0"/>
              <a:buChar char="●"/>
              <a:defRPr sz="1800">
                <a:solidFill>
                  <a:schemeClr val="bg1"/>
                </a:solidFill>
              </a:defRPr>
            </a:lvl3pPr>
            <a:lvl4pPr marL="223200" indent="-180000">
              <a:spcBef>
                <a:spcPts val="0"/>
              </a:spcBef>
              <a:buSzPct val="75000"/>
              <a:buFont typeface="Calibri" panose="020F0502020204030204" pitchFamily="34" charset="0"/>
              <a:buChar char="●"/>
              <a:defRPr sz="1800">
                <a:solidFill>
                  <a:schemeClr val="bg1"/>
                </a:solidFill>
              </a:defRPr>
            </a:lvl4pPr>
            <a:lvl5pPr marL="223200" indent="-180000">
              <a:spcBef>
                <a:spcPts val="0"/>
              </a:spcBef>
              <a:buSzPct val="75000"/>
              <a:buFont typeface="Calibri" panose="020F0502020204030204" pitchFamily="34" charset="0"/>
              <a:buChar char="●"/>
              <a:defRPr sz="1800">
                <a:solidFill>
                  <a:schemeClr val="bg1"/>
                </a:solidFill>
              </a:defRPr>
            </a:lvl5pPr>
            <a:lvl6pPr marL="223200" indent="-180000">
              <a:spcBef>
                <a:spcPts val="0"/>
              </a:spcBef>
              <a:buSzPct val="75000"/>
              <a:buFont typeface="Calibri" panose="020F0502020204030204" pitchFamily="34" charset="0"/>
              <a:buChar char="●"/>
              <a:defRPr sz="1800">
                <a:solidFill>
                  <a:schemeClr val="bg1"/>
                </a:solidFill>
              </a:defRPr>
            </a:lvl6pPr>
            <a:lvl7pPr marL="223200" indent="-180000">
              <a:spcBef>
                <a:spcPts val="0"/>
              </a:spcBef>
              <a:buSzPct val="75000"/>
              <a:buFont typeface="Calibri" panose="020F0502020204030204" pitchFamily="34" charset="0"/>
              <a:buChar char="●"/>
              <a:defRPr sz="1800">
                <a:solidFill>
                  <a:schemeClr val="bg1"/>
                </a:solidFill>
              </a:defRPr>
            </a:lvl7pPr>
            <a:lvl8pPr marL="223200" indent="-180000">
              <a:spcBef>
                <a:spcPts val="0"/>
              </a:spcBef>
              <a:buSzPct val="75000"/>
              <a:buFont typeface="Calibri" panose="020F0502020204030204" pitchFamily="34" charset="0"/>
              <a:buChar char="●"/>
              <a:defRPr sz="1800">
                <a:solidFill>
                  <a:schemeClr val="bg1"/>
                </a:solidFill>
              </a:defRPr>
            </a:lvl8pPr>
            <a:lvl9pPr marL="223200" indent="-180000">
              <a:spcBef>
                <a:spcPts val="0"/>
              </a:spcBef>
              <a:buSzPct val="75000"/>
              <a:buFont typeface="Calibri" panose="020F0502020204030204" pitchFamily="34" charset="0"/>
              <a:buChar char="●"/>
              <a:defRPr sz="18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subtitle</a:t>
            </a:r>
            <a:endParaRPr lang="en-GB"/>
          </a:p>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endParaRPr lang="en-AU"/>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577597" cy="959957"/>
          </a:xfrm>
        </p:spPr>
        <p:txBody>
          <a:bodyPr anchor="b"/>
          <a:lstStyle>
            <a:lvl1pPr>
              <a:defRPr sz="4500" b="0">
                <a:solidFill>
                  <a:schemeClr val="bg1"/>
                </a:solidFill>
              </a:defRPr>
            </a:lvl1pPr>
          </a:lstStyle>
          <a:p>
            <a:r>
              <a:rPr lang="en-US"/>
              <a:t>Click to add title</a:t>
            </a:r>
            <a:endParaRPr lang="en-AU"/>
          </a:p>
        </p:txBody>
      </p:sp>
      <p:sp>
        <p:nvSpPr>
          <p:cNvPr id="2" name="Date Placeholder 1">
            <a:extLst>
              <a:ext uri="{FF2B5EF4-FFF2-40B4-BE49-F238E27FC236}">
                <a16:creationId xmlns:a16="http://schemas.microsoft.com/office/drawing/2014/main" id="{28131C4A-F56A-4B3F-B779-91C3D6CCBE68}"/>
              </a:ext>
            </a:extLst>
          </p:cNvPr>
          <p:cNvSpPr>
            <a:spLocks noGrp="1"/>
          </p:cNvSpPr>
          <p:nvPr>
            <p:ph type="dt" sz="half" idx="19"/>
          </p:nvPr>
        </p:nvSpPr>
        <p:spPr/>
        <p:txBody>
          <a:bodyPr/>
          <a:lstStyle/>
          <a:p>
            <a:endParaRPr lang="en-GB"/>
          </a:p>
        </p:txBody>
      </p:sp>
      <p:sp>
        <p:nvSpPr>
          <p:cNvPr id="3" name="Slide Number Placeholder 2">
            <a:extLst>
              <a:ext uri="{FF2B5EF4-FFF2-40B4-BE49-F238E27FC236}">
                <a16:creationId xmlns:a16="http://schemas.microsoft.com/office/drawing/2014/main" id="{2DE2B424-2E74-4479-A134-710EC46ECCFE}"/>
              </a:ext>
            </a:extLst>
          </p:cNvPr>
          <p:cNvSpPr>
            <a:spLocks noGrp="1"/>
          </p:cNvSpPr>
          <p:nvPr>
            <p:ph type="sldNum" sz="quarter" idx="20"/>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25631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490538" y="1758950"/>
            <a:ext cx="10193790" cy="3974666"/>
          </a:xfrm>
        </p:spPr>
        <p:txBody>
          <a:bodyPr/>
          <a:lstStyle>
            <a:lvl1pPr marL="0" marR="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pPr>
            <a:r>
              <a:rPr lang="en-US"/>
              <a:t>Click on the relevant icon at the </a:t>
            </a:r>
            <a:r>
              <a:rPr lang="en-US" err="1"/>
              <a:t>centre</a:t>
            </a:r>
            <a:r>
              <a:rPr lang="en-US"/>
              <a:t> of the placeholder to add: Text / Table / Chart / SmartArt / Image / Media. There are five type styles in the template, available as List Levels. Press the Increase / Decrease button in the paragraph section of the home ribbon to move through the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lvl1pPr>
          </a:lstStyle>
          <a:p>
            <a:r>
              <a:rPr lang="en-US"/>
              <a:t>Click to add title</a:t>
            </a:r>
            <a:endParaRPr lang="en-GB"/>
          </a:p>
        </p:txBody>
      </p:sp>
      <p:sp>
        <p:nvSpPr>
          <p:cNvPr id="3" name="Date Placeholder 2">
            <a:extLst>
              <a:ext uri="{FF2B5EF4-FFF2-40B4-BE49-F238E27FC236}">
                <a16:creationId xmlns:a16="http://schemas.microsoft.com/office/drawing/2014/main" id="{8DD31D76-E5CB-429A-9B45-398ECFBE8DB1}"/>
              </a:ext>
            </a:extLst>
          </p:cNvPr>
          <p:cNvSpPr>
            <a:spLocks noGrp="1"/>
          </p:cNvSpPr>
          <p:nvPr>
            <p:ph type="dt" sz="half" idx="13"/>
          </p:nvPr>
        </p:nvSpPr>
        <p:spPr/>
        <p:txBody>
          <a:bodyPr/>
          <a:lstStyle/>
          <a:p>
            <a:endParaRPr lang="en-GB"/>
          </a:p>
        </p:txBody>
      </p:sp>
      <p:sp>
        <p:nvSpPr>
          <p:cNvPr id="4" name="Slide Number Placeholder 3">
            <a:extLst>
              <a:ext uri="{FF2B5EF4-FFF2-40B4-BE49-F238E27FC236}">
                <a16:creationId xmlns:a16="http://schemas.microsoft.com/office/drawing/2014/main" id="{9A53C109-1995-4EEB-A045-C13493286418}"/>
              </a:ext>
            </a:extLst>
          </p:cNvPr>
          <p:cNvSpPr>
            <a:spLocks noGrp="1"/>
          </p:cNvSpPr>
          <p:nvPr>
            <p:ph type="sldNum" sz="quarter" idx="14"/>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44961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1728D9B9-3392-4769-8DFF-BE6FA168AE0E}"/>
              </a:ext>
            </a:extLst>
          </p:cNvPr>
          <p:cNvSpPr>
            <a:spLocks noGrp="1"/>
          </p:cNvSpPr>
          <p:nvPr>
            <p:ph sz="quarter" idx="12" hasCustomPrompt="1"/>
          </p:nvPr>
        </p:nvSpPr>
        <p:spPr>
          <a:xfrm>
            <a:off x="490538" y="1758950"/>
            <a:ext cx="10193790" cy="3974666"/>
          </a:xfrm>
        </p:spPr>
        <p:txBody>
          <a:bodyPr/>
          <a:lstStyle>
            <a:lvl1pPr marL="0" marR="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pPr>
            <a:r>
              <a:rPr lang="en-US"/>
              <a:t>Click on the relevant icon at the </a:t>
            </a:r>
            <a:r>
              <a:rPr lang="en-US" err="1"/>
              <a:t>centre</a:t>
            </a:r>
            <a:r>
              <a:rPr lang="en-US"/>
              <a:t> of the placeholder to add: Text / Table / Chart / SmartArt / Image / Media. There are five type styles in the template, available as List Levels. Press the Increase / Decrease button in the paragraph section of the home ribbon to move through the styles</a:t>
            </a:r>
          </a:p>
          <a:p>
            <a:pPr lvl="0"/>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add title</a:t>
            </a:r>
            <a:endParaRPr lang="en-GB"/>
          </a:p>
        </p:txBody>
      </p:sp>
      <p:sp>
        <p:nvSpPr>
          <p:cNvPr id="3" name="Date Placeholder 2">
            <a:extLst>
              <a:ext uri="{FF2B5EF4-FFF2-40B4-BE49-F238E27FC236}">
                <a16:creationId xmlns:a16="http://schemas.microsoft.com/office/drawing/2014/main" id="{235821AF-BC3E-4844-ADF3-757AC8C58762}"/>
              </a:ext>
            </a:extLst>
          </p:cNvPr>
          <p:cNvSpPr>
            <a:spLocks noGrp="1"/>
          </p:cNvSpPr>
          <p:nvPr>
            <p:ph type="dt" sz="half" idx="13"/>
          </p:nvPr>
        </p:nvSpPr>
        <p:spPr/>
        <p:txBody>
          <a:bodyPr/>
          <a:lstStyle/>
          <a:p>
            <a:endParaRPr lang="en-GB"/>
          </a:p>
        </p:txBody>
      </p:sp>
      <p:sp>
        <p:nvSpPr>
          <p:cNvPr id="4" name="Slide Number Placeholder 3">
            <a:extLst>
              <a:ext uri="{FF2B5EF4-FFF2-40B4-BE49-F238E27FC236}">
                <a16:creationId xmlns:a16="http://schemas.microsoft.com/office/drawing/2014/main" id="{7EA2904B-2A20-41BB-BEF0-B4446AC1A43F}"/>
              </a:ext>
            </a:extLst>
          </p:cNvPr>
          <p:cNvSpPr>
            <a:spLocks noGrp="1"/>
          </p:cNvSpPr>
          <p:nvPr>
            <p:ph type="sldNum" sz="quarter" idx="14"/>
          </p:nvPr>
        </p:nvSpPr>
        <p:spPr/>
        <p:txBody>
          <a:bodyPr/>
          <a:lstStyle/>
          <a:p>
            <a:fld id="{F5AEA0E0-5CC6-4BD0-905C-A0021E419432}" type="slidenum">
              <a:rPr lang="en-GB" smtClean="0"/>
              <a:pPr/>
              <a:t>‹#›</a:t>
            </a:fld>
            <a:endParaRPr lang="en-GB"/>
          </a:p>
        </p:txBody>
      </p:sp>
    </p:spTree>
    <p:extLst>
      <p:ext uri="{BB962C8B-B14F-4D97-AF65-F5344CB8AC3E}">
        <p14:creationId xmlns:p14="http://schemas.microsoft.com/office/powerpoint/2010/main" val="3389153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C4ED600E-90B7-4D49-803F-18C3CB208852}"/>
              </a:ext>
            </a:extLst>
          </p:cNvPr>
          <p:cNvSpPr/>
          <p:nvPr userDrawn="1"/>
        </p:nvSpPr>
        <p:spPr>
          <a:xfrm flipV="1">
            <a:off x="0" y="-1"/>
            <a:ext cx="8769311" cy="1230123"/>
          </a:xfrm>
          <a:custGeom>
            <a:avLst/>
            <a:gdLst>
              <a:gd name="connsiteX0" fmla="*/ 741970 w 8769311"/>
              <a:gd name="connsiteY0" fmla="*/ 1230123 h 1230123"/>
              <a:gd name="connsiteX1" fmla="*/ 1254832 w 8769311"/>
              <a:gd name="connsiteY1" fmla="*/ 1230123 h 1230123"/>
              <a:gd name="connsiteX2" fmla="*/ 1254832 w 8769311"/>
              <a:gd name="connsiteY2" fmla="*/ 1230122 h 1230123"/>
              <a:gd name="connsiteX3" fmla="*/ 8769275 w 8769311"/>
              <a:gd name="connsiteY3" fmla="*/ 1230122 h 1230123"/>
              <a:gd name="connsiteX4" fmla="*/ 8769311 w 8769311"/>
              <a:gd name="connsiteY4" fmla="*/ 1229400 h 1230123"/>
              <a:gd name="connsiteX5" fmla="*/ 7560373 w 8769311"/>
              <a:gd name="connsiteY5" fmla="*/ 0 h 1230123"/>
              <a:gd name="connsiteX6" fmla="*/ 3733364 w 8769311"/>
              <a:gd name="connsiteY6" fmla="*/ 0 h 1230123"/>
              <a:gd name="connsiteX7" fmla="*/ 2463698 w 8769311"/>
              <a:gd name="connsiteY7" fmla="*/ 0 h 1230123"/>
              <a:gd name="connsiteX8" fmla="*/ 0 w 8769311"/>
              <a:gd name="connsiteY8" fmla="*/ 0 h 1230123"/>
              <a:gd name="connsiteX9" fmla="*/ 0 w 8769311"/>
              <a:gd name="connsiteY9" fmla="*/ 1230122 h 1230123"/>
              <a:gd name="connsiteX10" fmla="*/ 741970 w 8769311"/>
              <a:gd name="connsiteY10" fmla="*/ 1230122 h 1230123"/>
              <a:gd name="connsiteX11" fmla="*/ 741970 w 8769311"/>
              <a:gd name="connsiteY11" fmla="*/ 1230123 h 123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9311" h="1230123">
                <a:moveTo>
                  <a:pt x="741970" y="1230123"/>
                </a:moveTo>
                <a:lnTo>
                  <a:pt x="1254832" y="1230123"/>
                </a:lnTo>
                <a:lnTo>
                  <a:pt x="1254832" y="1230122"/>
                </a:lnTo>
                <a:lnTo>
                  <a:pt x="8769275" y="1230122"/>
                </a:lnTo>
                <a:lnTo>
                  <a:pt x="8769311" y="1229400"/>
                </a:lnTo>
                <a:cubicBezTo>
                  <a:pt x="8769311" y="550384"/>
                  <a:pt x="8227985" y="0"/>
                  <a:pt x="7560373" y="0"/>
                </a:cubicBezTo>
                <a:lnTo>
                  <a:pt x="3733364" y="0"/>
                </a:lnTo>
                <a:lnTo>
                  <a:pt x="2463698" y="0"/>
                </a:lnTo>
                <a:lnTo>
                  <a:pt x="0" y="0"/>
                </a:lnTo>
                <a:lnTo>
                  <a:pt x="0" y="1230122"/>
                </a:lnTo>
                <a:lnTo>
                  <a:pt x="741970" y="1230122"/>
                </a:lnTo>
                <a:lnTo>
                  <a:pt x="741970" y="12301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Date Placeholder 3"/>
          <p:cNvSpPr>
            <a:spLocks noGrp="1"/>
          </p:cNvSpPr>
          <p:nvPr>
            <p:ph type="dt" sz="half" idx="2"/>
          </p:nvPr>
        </p:nvSpPr>
        <p:spPr>
          <a:xfrm>
            <a:off x="818456" y="6330733"/>
            <a:ext cx="1656000" cy="204248"/>
          </a:xfrm>
          <a:prstGeom prst="rect">
            <a:avLst/>
          </a:prstGeom>
        </p:spPr>
        <p:txBody>
          <a:bodyPr vert="horz" lIns="91440" tIns="45720" rIns="91440" bIns="45720" rtlCol="0" anchor="ctr"/>
          <a:lstStyle>
            <a:lvl1pPr algn="l">
              <a:defRPr sz="650">
                <a:solidFill>
                  <a:schemeClr val="tx1"/>
                </a:solidFill>
              </a:defRPr>
            </a:lvl1pPr>
          </a:lstStyle>
          <a:p>
            <a:endParaRPr lang="en-GB"/>
          </a:p>
        </p:txBody>
      </p:sp>
      <p:sp>
        <p:nvSpPr>
          <p:cNvPr id="6" name="Slide Number Placeholder 5"/>
          <p:cNvSpPr>
            <a:spLocks noGrp="1"/>
          </p:cNvSpPr>
          <p:nvPr>
            <p:ph type="sldNum" sz="quarter" idx="4"/>
          </p:nvPr>
        </p:nvSpPr>
        <p:spPr>
          <a:xfrm>
            <a:off x="242456" y="6287423"/>
            <a:ext cx="576000" cy="247558"/>
          </a:xfrm>
          <a:prstGeom prst="rect">
            <a:avLst/>
          </a:prstGeom>
        </p:spPr>
        <p:txBody>
          <a:bodyPr vert="horz" lIns="91440" tIns="45720" rIns="91440" bIns="45720" rtlCol="0" anchor="ctr"/>
          <a:lstStyle>
            <a:lvl1pPr algn="l">
              <a:defRPr sz="1200">
                <a:solidFill>
                  <a:schemeClr val="tx1"/>
                </a:solidFill>
              </a:defRPr>
            </a:lvl1pPr>
          </a:lstStyle>
          <a:p>
            <a:fld id="{F5AEA0E0-5CC6-4BD0-905C-A0021E419432}" type="slidenum">
              <a:rPr lang="en-GB" smtClean="0"/>
              <a:pPr/>
              <a:t>‹#›</a:t>
            </a:fld>
            <a:endParaRPr lang="en-GB"/>
          </a:p>
        </p:txBody>
      </p:sp>
      <p:grpSp>
        <p:nvGrpSpPr>
          <p:cNvPr id="12" name="Group 11">
            <a:extLst>
              <a:ext uri="{FF2B5EF4-FFF2-40B4-BE49-F238E27FC236}">
                <a16:creationId xmlns:a16="http://schemas.microsoft.com/office/drawing/2014/main" id="{F0C1E104-23DB-455F-9F8B-3367332FFCD4}"/>
              </a:ext>
            </a:extLst>
          </p:cNvPr>
          <p:cNvGrpSpPr/>
          <p:nvPr userDrawn="1"/>
        </p:nvGrpSpPr>
        <p:grpSpPr>
          <a:xfrm>
            <a:off x="10928350" y="164909"/>
            <a:ext cx="1062566" cy="1065213"/>
            <a:chOff x="10928350" y="5591175"/>
            <a:chExt cx="1062566" cy="1065213"/>
          </a:xfrm>
        </p:grpSpPr>
        <p:sp>
          <p:nvSpPr>
            <p:cNvPr id="14" name="Text Placeholder 5">
              <a:extLst>
                <a:ext uri="{FF2B5EF4-FFF2-40B4-BE49-F238E27FC236}">
                  <a16:creationId xmlns:a16="http://schemas.microsoft.com/office/drawing/2014/main" id="{0148C7AF-0E90-42A6-97EB-C6DC7F7C9AE7}"/>
                </a:ext>
              </a:extLst>
            </p:cNvPr>
            <p:cNvSpPr txBox="1">
              <a:spLocks noChangeAspect="1"/>
            </p:cNvSpPr>
            <p:nvPr userDrawn="1"/>
          </p:nvSpPr>
          <p:spPr>
            <a:xfrm>
              <a:off x="10928916" y="5592758"/>
              <a:ext cx="1062000" cy="1062000"/>
            </a:xfrm>
            <a:prstGeom prst="rect">
              <a:avLst/>
            </a:prstGeom>
            <a:blipFill dpi="0" rotWithShape="1">
              <a:blip r:embed="rId27"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a:p>
          </p:txBody>
        </p:sp>
        <p:sp>
          <p:nvSpPr>
            <p:cNvPr id="15" name="Freeform 6">
              <a:extLst>
                <a:ext uri="{FF2B5EF4-FFF2-40B4-BE49-F238E27FC236}">
                  <a16:creationId xmlns:a16="http://schemas.microsoft.com/office/drawing/2014/main" id="{79E5D329-A4F0-4077-93A7-8FAA3ADDA54F}"/>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Footer Placeholder 4"/>
          <p:cNvSpPr>
            <a:spLocks noGrp="1"/>
          </p:cNvSpPr>
          <p:nvPr>
            <p:ph type="ftr" sz="quarter" idx="3"/>
          </p:nvPr>
        </p:nvSpPr>
        <p:spPr>
          <a:xfrm>
            <a:off x="242456" y="6538912"/>
            <a:ext cx="6624000" cy="204248"/>
          </a:xfrm>
          <a:prstGeom prst="rect">
            <a:avLst/>
          </a:prstGeom>
        </p:spPr>
        <p:txBody>
          <a:bodyPr vert="horz" lIns="91440" tIns="45720" rIns="91440" bIns="45720" rtlCol="0" anchor="ctr"/>
          <a:lstStyle>
            <a:lvl1pPr algn="l">
              <a:defRPr sz="650">
                <a:solidFill>
                  <a:schemeClr val="tx1"/>
                </a:solidFill>
              </a:defRPr>
            </a:lvl1pPr>
          </a:lstStyle>
          <a:p>
            <a:r>
              <a:rPr lang="en-AU"/>
              <a:t>Deakin University CRICOS Provider Code: 00113B</a:t>
            </a:r>
            <a:endParaRPr lang="en-GB"/>
          </a:p>
        </p:txBody>
      </p:sp>
      <p:sp>
        <p:nvSpPr>
          <p:cNvPr id="3" name="Text Placeholder 2"/>
          <p:cNvSpPr>
            <a:spLocks noGrp="1"/>
          </p:cNvSpPr>
          <p:nvPr>
            <p:ph type="body" idx="1"/>
          </p:nvPr>
        </p:nvSpPr>
        <p:spPr>
          <a:xfrm>
            <a:off x="491187" y="1759351"/>
            <a:ext cx="10193141" cy="3974265"/>
          </a:xfrm>
          <a:prstGeom prst="rect">
            <a:avLst/>
          </a:prstGeom>
          <a:noFill/>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2" name="Title Placeholder 1"/>
          <p:cNvSpPr>
            <a:spLocks noGrp="1"/>
          </p:cNvSpPr>
          <p:nvPr>
            <p:ph type="title"/>
          </p:nvPr>
        </p:nvSpPr>
        <p:spPr>
          <a:xfrm>
            <a:off x="242456" y="270165"/>
            <a:ext cx="8526856" cy="959957"/>
          </a:xfrm>
          <a:prstGeom prst="rect">
            <a:avLst/>
          </a:prstGeom>
        </p:spPr>
        <p:txBody>
          <a:bodyPr vert="horz" lIns="91440" tIns="45720" rIns="91440" bIns="4572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377206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spcAft>
          <a:spcPts val="2400"/>
        </a:spcAft>
        <a:buFont typeface="Arial" panose="020B0604020202020204" pitchFamily="34" charset="0"/>
        <a:buNone/>
        <a:defRPr sz="37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500"/>
        </a:spcBef>
        <a:buSzPct val="110000"/>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4pPr>
      <a:lvl5pPr marL="1800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o/"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16.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hyperlink" Target="https://wiki.deakin.edu.au/x/ehlRAw" TargetMode="External"/><Relationship Id="rId3" Type="http://schemas.openxmlformats.org/officeDocument/2006/relationships/hyperlink" Target="https://www.teachingandlearning.ie/publication/lost-in-transition-a-report-on-enabling-success-for-flexible-learners/" TargetMode="External"/><Relationship Id="rId7" Type="http://schemas.openxmlformats.org/officeDocument/2006/relationships/hyperlink" Target="https://wiki.deakin.edu.au/display/public/CC/Cloud+Campus+communications+toolkit"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blogs.deakin.edu.au/dcoe/standards/accessibility/accessibility-policy-and-guidelines/" TargetMode="External"/><Relationship Id="rId5" Type="http://schemas.openxmlformats.org/officeDocument/2006/relationships/hyperlink" Target="https://blogs.deakin.edu.au/iccb/about/deakin-inclusive-education-principles/" TargetMode="External"/><Relationship Id="rId4" Type="http://schemas.openxmlformats.org/officeDocument/2006/relationships/hyperlink" Target="http://dteach.deakin.edu.au/tl-hub/"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16.emf"/><Relationship Id="rId4" Type="http://schemas.openxmlformats.org/officeDocument/2006/relationships/image" Target="../media/image18.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889" y="584199"/>
            <a:ext cx="5472111" cy="2155065"/>
          </a:xfrm>
        </p:spPr>
        <p:txBody>
          <a:bodyPr>
            <a:normAutofit fontScale="90000"/>
          </a:bodyPr>
          <a:lstStyle/>
          <a:p>
            <a:r>
              <a:rPr lang="en-AU" sz="5300" dirty="0"/>
              <a:t>Welcome to: </a:t>
            </a:r>
            <a:r>
              <a:rPr lang="en-AU" sz="5300" b="1" dirty="0"/>
              <a:t>Inclusive curriculum in </a:t>
            </a:r>
            <a:r>
              <a:rPr lang="en-AU" sz="5300" b="1" dirty="0" err="1"/>
              <a:t>CloudFirst</a:t>
            </a:r>
            <a:r>
              <a:rPr lang="en-AU" sz="6600" b="1" dirty="0"/>
              <a:t/>
            </a:r>
            <a:br>
              <a:rPr lang="en-AU" sz="6600" b="1" dirty="0"/>
            </a:br>
            <a:r>
              <a:rPr lang="en-AU" sz="2400" dirty="0"/>
              <a:t> </a:t>
            </a:r>
            <a:r>
              <a:rPr lang="en-AU" sz="2400" b="1" dirty="0"/>
              <a:t/>
            </a:r>
            <a:br>
              <a:rPr lang="en-AU" sz="2400" b="1" dirty="0"/>
            </a:br>
            <a:r>
              <a:rPr lang="en-AU" b="1" dirty="0"/>
              <a:t/>
            </a:r>
            <a:br>
              <a:rPr lang="en-AU" b="1" dirty="0"/>
            </a:br>
            <a:endParaRPr lang="en-AU" dirty="0"/>
          </a:p>
        </p:txBody>
      </p:sp>
      <p:sp>
        <p:nvSpPr>
          <p:cNvPr id="9" name="Text Placeholder 8"/>
          <p:cNvSpPr>
            <a:spLocks noGrp="1"/>
          </p:cNvSpPr>
          <p:nvPr>
            <p:ph type="body" idx="1"/>
          </p:nvPr>
        </p:nvSpPr>
        <p:spPr>
          <a:xfrm>
            <a:off x="623888" y="3142695"/>
            <a:ext cx="5128842" cy="3323410"/>
          </a:xfrm>
        </p:spPr>
        <p:txBody>
          <a:bodyPr>
            <a:normAutofit/>
          </a:bodyPr>
          <a:lstStyle/>
          <a:p>
            <a:r>
              <a:rPr lang="en-AU" sz="2400" b="1" dirty="0"/>
              <a:t>Darci Taylor</a:t>
            </a:r>
            <a:br>
              <a:rPr lang="en-AU" sz="2400" b="1" dirty="0"/>
            </a:br>
            <a:r>
              <a:rPr lang="en-AU" sz="2400" dirty="0"/>
              <a:t>Senior Lecturer, </a:t>
            </a:r>
            <a:r>
              <a:rPr lang="en-AU" sz="2400" dirty="0" err="1"/>
              <a:t>CloudFirst</a:t>
            </a:r>
            <a:r>
              <a:rPr lang="en-AU" sz="2400" dirty="0"/>
              <a:t> </a:t>
            </a:r>
            <a:r>
              <a:rPr lang="en-AU" sz="2400" dirty="0" err="1"/>
              <a:t>CoDesign</a:t>
            </a:r>
            <a:r>
              <a:rPr lang="en-AU" sz="2400" dirty="0"/>
              <a:t> Project</a:t>
            </a:r>
            <a:r>
              <a:rPr lang="en-AU" sz="2400" b="1" dirty="0"/>
              <a:t/>
            </a:r>
            <a:br>
              <a:rPr lang="en-AU" sz="2400" b="1" dirty="0"/>
            </a:br>
            <a:r>
              <a:rPr lang="en-AU" sz="2400" b="1" dirty="0"/>
              <a:t> </a:t>
            </a:r>
            <a:br>
              <a:rPr lang="en-AU" sz="2400" b="1" dirty="0"/>
            </a:br>
            <a:r>
              <a:rPr lang="en-AU" sz="2400" b="1" dirty="0"/>
              <a:t>Dr Jo Elliott</a:t>
            </a:r>
            <a:br>
              <a:rPr lang="en-AU" sz="2400" b="1" dirty="0"/>
            </a:br>
            <a:r>
              <a:rPr lang="en-AU" sz="2400" dirty="0"/>
              <a:t>Lecturer</a:t>
            </a:r>
            <a:r>
              <a:rPr lang="en-AU" sz="2400" dirty="0" smtClean="0"/>
              <a:t>,</a:t>
            </a:r>
            <a:r>
              <a:rPr lang="en-AU" sz="2400" dirty="0"/>
              <a:t> </a:t>
            </a:r>
            <a:r>
              <a:rPr lang="en-AU" sz="2400" dirty="0" smtClean="0"/>
              <a:t>Digital </a:t>
            </a:r>
            <a:r>
              <a:rPr lang="en-AU" sz="2400" dirty="0"/>
              <a:t>Innovation</a:t>
            </a:r>
          </a:p>
          <a:p>
            <a:r>
              <a:rPr lang="en-AU" sz="2400" b="1" dirty="0" smtClean="0"/>
              <a:t> </a:t>
            </a:r>
          </a:p>
        </p:txBody>
      </p:sp>
      <p:sp>
        <p:nvSpPr>
          <p:cNvPr id="4" name="Footer Placeholder 3"/>
          <p:cNvSpPr>
            <a:spLocks noGrp="1"/>
          </p:cNvSpPr>
          <p:nvPr>
            <p:ph type="ftr" sz="quarter" idx="4294967295"/>
          </p:nvPr>
        </p:nvSpPr>
        <p:spPr>
          <a:xfrm>
            <a:off x="0" y="6538913"/>
            <a:ext cx="6623050" cy="204787"/>
          </a:xfrm>
        </p:spPr>
        <p:txBody>
          <a:bodyPr/>
          <a:lstStyle/>
          <a:p>
            <a:r>
              <a:rPr lang="en-AU"/>
              <a:t>Deakin University CRICOS Provider Code: 00113B</a:t>
            </a:r>
            <a:endParaRPr lang="en-GB"/>
          </a:p>
        </p:txBody>
      </p:sp>
      <p:sp>
        <p:nvSpPr>
          <p:cNvPr id="3" name="Rectangle 2"/>
          <p:cNvSpPr/>
          <p:nvPr/>
        </p:nvSpPr>
        <p:spPr>
          <a:xfrm>
            <a:off x="3493826" y="4424123"/>
            <a:ext cx="8529851" cy="2246769"/>
          </a:xfrm>
          <a:prstGeom prst="rect">
            <a:avLst/>
          </a:prstGeom>
        </p:spPr>
        <p:txBody>
          <a:bodyPr wrap="square">
            <a:spAutoFit/>
          </a:bodyPr>
          <a:lstStyle/>
          <a:p>
            <a:r>
              <a:rPr lang="en-AU" sz="2800" b="1" dirty="0" smtClean="0"/>
              <a:t>Introduce yourself to those around you and talk about:</a:t>
            </a:r>
          </a:p>
          <a:p>
            <a:pPr marL="457200" indent="-457200">
              <a:buFont typeface="Arial" panose="020B0604020202020204" pitchFamily="34" charset="0"/>
              <a:buChar char="•"/>
            </a:pPr>
            <a:r>
              <a:rPr lang="en-AU" sz="2800" b="1" dirty="0" smtClean="0"/>
              <a:t>What has been your experience of online learning? </a:t>
            </a:r>
          </a:p>
          <a:p>
            <a:pPr marL="457200" indent="-457200">
              <a:buFont typeface="Arial" panose="020B0604020202020204" pitchFamily="34" charset="0"/>
              <a:buChar char="•"/>
            </a:pPr>
            <a:r>
              <a:rPr lang="en-AU" sz="2800" b="1" dirty="0" smtClean="0"/>
              <a:t>How </a:t>
            </a:r>
            <a:r>
              <a:rPr lang="en-AU" sz="2800" b="1" dirty="0"/>
              <a:t>(if at all) has it been inclusive</a:t>
            </a:r>
            <a:r>
              <a:rPr lang="en-AU" sz="2800" b="1" dirty="0" smtClean="0"/>
              <a:t>?</a:t>
            </a:r>
          </a:p>
          <a:p>
            <a:pPr marL="457200" indent="-457200">
              <a:buFont typeface="Arial" panose="020B0604020202020204" pitchFamily="34" charset="0"/>
              <a:buChar char="•"/>
            </a:pPr>
            <a:endParaRPr lang="en-AU" sz="2800" b="1" dirty="0"/>
          </a:p>
          <a:p>
            <a:pPr algn="r"/>
            <a:r>
              <a:rPr lang="en-AU" sz="2800" i="1" dirty="0" smtClean="0"/>
              <a:t>Participate via </a:t>
            </a:r>
            <a:r>
              <a:rPr lang="en-AU" sz="2800" b="1" i="1" dirty="0" err="1" smtClean="0"/>
              <a:t>Slido</a:t>
            </a:r>
            <a:r>
              <a:rPr lang="en-AU" sz="2800" b="1" i="1" dirty="0" smtClean="0"/>
              <a:t> – </a:t>
            </a:r>
            <a:r>
              <a:rPr lang="en-AU" sz="2800" b="1" i="1" dirty="0" smtClean="0">
                <a:hlinkClick r:id="rId3"/>
              </a:rPr>
              <a:t>https://www.sli.do/</a:t>
            </a:r>
            <a:r>
              <a:rPr lang="en-AU" sz="2800" b="1" i="1" dirty="0" smtClean="0"/>
              <a:t>  enter </a:t>
            </a:r>
            <a:r>
              <a:rPr lang="en-AU" sz="2800" b="1" i="1" dirty="0">
                <a:solidFill>
                  <a:srgbClr val="C00000"/>
                </a:solidFill>
              </a:rPr>
              <a:t>#X033</a:t>
            </a:r>
          </a:p>
        </p:txBody>
      </p:sp>
      <p:pic>
        <p:nvPicPr>
          <p:cNvPr id="2" name="Picture 1" descr="Inclusive Education Community of Practi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0"/>
            <a:ext cx="6096000" cy="2066925"/>
          </a:xfrm>
          <a:prstGeom prst="rect">
            <a:avLst/>
          </a:prstGeom>
        </p:spPr>
      </p:pic>
      <p:pic>
        <p:nvPicPr>
          <p:cNvPr id="8" name="Picture 7" descr="cloud first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5071" y="2276548"/>
            <a:ext cx="1886716" cy="1475235"/>
          </a:xfrm>
          <a:prstGeom prst="rect">
            <a:avLst/>
          </a:prstGeom>
        </p:spPr>
      </p:pic>
    </p:spTree>
    <p:extLst>
      <p:ext uri="{BB962C8B-B14F-4D97-AF65-F5344CB8AC3E}">
        <p14:creationId xmlns:p14="http://schemas.microsoft.com/office/powerpoint/2010/main" val="132046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50" b="0" i="0" u="none" strike="noStrike" kern="1200" cap="none" spc="0" normalizeH="0" baseline="0" noProof="0">
                <a:ln>
                  <a:noFill/>
                </a:ln>
                <a:solidFill>
                  <a:prstClr val="black"/>
                </a:solidFill>
                <a:effectLst/>
                <a:uLnTx/>
                <a:uFillTx/>
                <a:latin typeface="Calibri" panose="020F0502020204030204"/>
                <a:ea typeface="+mn-ea"/>
                <a:cs typeface="+mn-cs"/>
              </a:rPr>
              <a:t>Deakin University CRICOS Provider Code: 00113B</a:t>
            </a:r>
            <a:endParaRPr kumimoji="0" lang="en-GB" sz="6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p:cNvSpPr>
            <a:spLocks noGrp="1"/>
          </p:cNvSpPr>
          <p:nvPr>
            <p:ph sz="quarter" idx="12"/>
          </p:nvPr>
        </p:nvSpPr>
        <p:spPr>
          <a:xfrm>
            <a:off x="4012706" y="1518081"/>
            <a:ext cx="6671621" cy="4687409"/>
          </a:xfrm>
        </p:spPr>
        <p:txBody>
          <a:bodyPr/>
          <a:lstStyle/>
          <a:p>
            <a:pPr lvl="0" eaLnBrk="0" fontAlgn="base" hangingPunct="0">
              <a:lnSpc>
                <a:spcPct val="150000"/>
              </a:lnSpc>
              <a:spcBef>
                <a:spcPct val="0"/>
              </a:spcBef>
              <a:spcAft>
                <a:spcPct val="0"/>
              </a:spcAft>
            </a:pPr>
            <a:r>
              <a:rPr lang="en-AU" altLang="en-US" sz="2000" b="1" dirty="0">
                <a:ea typeface="Calibri" panose="020F0502020204030204" pitchFamily="34" charset="0"/>
                <a:cs typeface="Calibri Light" panose="020F0302020204030204" pitchFamily="34" charset="0"/>
              </a:rPr>
              <a:t>By student services which enable participation and success, </a:t>
            </a:r>
            <a:r>
              <a:rPr lang="en-AU" altLang="en-US" sz="2000" b="1" dirty="0">
                <a:solidFill>
                  <a:srgbClr val="231F20"/>
                </a:solidFill>
                <a:ea typeface="Calibri" panose="020F0502020204030204" pitchFamily="34" charset="0"/>
                <a:cs typeface="Calibri Light" panose="020F0302020204030204" pitchFamily="34" charset="0"/>
              </a:rPr>
              <a:t>academic support services to develop underpinning knowledge and skills, and high production-value learning resources. </a:t>
            </a:r>
          </a:p>
          <a:p>
            <a:pPr lvl="0" eaLnBrk="0" fontAlgn="base" hangingPunct="0">
              <a:lnSpc>
                <a:spcPct val="150000"/>
              </a:lnSpc>
              <a:spcBef>
                <a:spcPct val="0"/>
              </a:spcBef>
              <a:spcAft>
                <a:spcPct val="0"/>
              </a:spcAft>
            </a:pPr>
            <a:endParaRPr lang="en-AU" altLang="en-US" sz="2000" b="1" dirty="0">
              <a:solidFill>
                <a:srgbClr val="231F20"/>
              </a:solidFill>
              <a:ea typeface="Calibri" panose="020F0502020204030204" pitchFamily="34" charset="0"/>
              <a:cs typeface="Calibri Light" panose="020F0302020204030204" pitchFamily="34" charset="0"/>
            </a:endParaRPr>
          </a:p>
          <a:p>
            <a:pPr lvl="0" eaLnBrk="0" fontAlgn="base" hangingPunct="0">
              <a:lnSpc>
                <a:spcPct val="150000"/>
              </a:lnSpc>
              <a:spcBef>
                <a:spcPct val="0"/>
              </a:spcBef>
              <a:spcAft>
                <a:spcPct val="0"/>
              </a:spcAft>
            </a:pPr>
            <a:r>
              <a:rPr lang="en-AU" altLang="en-US" sz="2000" b="1" dirty="0">
                <a:solidFill>
                  <a:srgbClr val="231F20"/>
                </a:solidFill>
                <a:ea typeface="Calibri" panose="020F0502020204030204" pitchFamily="34" charset="0"/>
                <a:cs typeface="Calibri Light" panose="020F0302020204030204" pitchFamily="34" charset="0"/>
              </a:rPr>
              <a:t>Support includes creating inclusive </a:t>
            </a:r>
            <a:r>
              <a:rPr lang="en-AU" altLang="en-US" sz="2000" b="1" dirty="0">
                <a:ea typeface="Calibri" panose="020F0502020204030204" pitchFamily="34" charset="0"/>
                <a:cs typeface="Calibri Light" panose="020F0302020204030204" pitchFamily="34" charset="0"/>
              </a:rPr>
              <a:t>experiences and environments that are designed to accommodate student diversity, and create equivalent opportunities for academic success for all learners in rich online and onsite learning activities and spaces.</a:t>
            </a:r>
            <a:endParaRPr lang="en-AU" altLang="en-US" sz="2000" b="1" dirty="0"/>
          </a:p>
          <a:p>
            <a:endParaRPr lang="en-AU" dirty="0"/>
          </a:p>
        </p:txBody>
      </p:sp>
      <p:sp>
        <p:nvSpPr>
          <p:cNvPr id="2" name="Title 1"/>
          <p:cNvSpPr>
            <a:spLocks noGrp="1"/>
          </p:cNvSpPr>
          <p:nvPr>
            <p:ph type="title"/>
          </p:nvPr>
        </p:nvSpPr>
        <p:spPr>
          <a:xfrm>
            <a:off x="490538" y="333325"/>
            <a:ext cx="14249935" cy="959957"/>
          </a:xfrm>
        </p:spPr>
        <p:txBody>
          <a:bodyPr/>
          <a:lstStyle/>
          <a:p>
            <a:r>
              <a:rPr lang="en-AU" sz="4000" dirty="0">
                <a:solidFill>
                  <a:srgbClr val="54BCAF"/>
                </a:solidFill>
                <a:latin typeface="Worldly Black" pitchFamily="2" charset="0"/>
              </a:rPr>
              <a:t>Learning is supported </a:t>
            </a:r>
            <a:r>
              <a:rPr lang="en-AU" sz="2000" b="0" dirty="0">
                <a:solidFill>
                  <a:prstClr val="black"/>
                </a:solidFill>
              </a:rPr>
              <a:t>PPLT 3|8</a:t>
            </a:r>
            <a:r>
              <a:rPr lang="en-AU" sz="1200" b="0" dirty="0">
                <a:solidFill>
                  <a:prstClr val="black"/>
                </a:solidFill>
              </a:rPr>
              <a:t/>
            </a:r>
            <a:br>
              <a:rPr lang="en-AU" sz="1200" b="0" dirty="0">
                <a:solidFill>
                  <a:prstClr val="black"/>
                </a:solidFill>
              </a:rPr>
            </a:br>
            <a:endParaRPr lang="en-AU" dirty="0"/>
          </a:p>
        </p:txBody>
      </p:sp>
      <p:pic>
        <p:nvPicPr>
          <p:cNvPr id="11" name="Picture 10" descr="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56" y="2501682"/>
            <a:ext cx="3344025" cy="2229350"/>
          </a:xfrm>
          <a:prstGeom prst="rect">
            <a:avLst/>
          </a:prstGeom>
        </p:spPr>
      </p:pic>
      <p:pic>
        <p:nvPicPr>
          <p:cNvPr id="9" name="Picture 8" descr="CloudFirst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45" y="6459650"/>
            <a:ext cx="1540563" cy="362771"/>
          </a:xfrm>
          <a:prstGeom prst="rect">
            <a:avLst/>
          </a:prstGeom>
        </p:spPr>
      </p:pic>
    </p:spTree>
    <p:extLst>
      <p:ext uri="{BB962C8B-B14F-4D97-AF65-F5344CB8AC3E}">
        <p14:creationId xmlns:p14="http://schemas.microsoft.com/office/powerpoint/2010/main" val="122033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50" b="0" i="0" u="none" strike="noStrike" kern="1200" cap="none" spc="0" normalizeH="0" baseline="0" noProof="0">
                <a:ln>
                  <a:noFill/>
                </a:ln>
                <a:solidFill>
                  <a:prstClr val="black"/>
                </a:solidFill>
                <a:effectLst/>
                <a:uLnTx/>
                <a:uFillTx/>
                <a:latin typeface="Calibri" panose="020F0502020204030204"/>
                <a:ea typeface="+mn-ea"/>
                <a:cs typeface="+mn-cs"/>
              </a:rPr>
              <a:t>Deakin University CRICOS Provider Code: 00113B</a:t>
            </a:r>
            <a:endParaRPr kumimoji="0" lang="en-GB" sz="6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sz="quarter" idx="12"/>
          </p:nvPr>
        </p:nvSpPr>
        <p:spPr>
          <a:xfrm>
            <a:off x="3338623" y="1162975"/>
            <a:ext cx="8486433" cy="5296675"/>
          </a:xfrm>
        </p:spPr>
        <p:txBody>
          <a:bodyPr/>
          <a:lstStyle/>
          <a:p>
            <a:pPr lvl="0" eaLnBrk="0" fontAlgn="base" hangingPunct="0">
              <a:lnSpc>
                <a:spcPct val="100000"/>
              </a:lnSpc>
              <a:spcBef>
                <a:spcPct val="0"/>
              </a:spcBef>
              <a:spcAft>
                <a:spcPct val="0"/>
              </a:spcAft>
            </a:pPr>
            <a:r>
              <a:rPr lang="en-AU" altLang="en-US" sz="1800" b="1" dirty="0">
                <a:solidFill>
                  <a:srgbClr val="231F20"/>
                </a:solidFill>
                <a:ea typeface="Calibri" panose="020F0502020204030204" pitchFamily="34" charset="0"/>
                <a:cs typeface="Calibri Light" panose="020F0302020204030204" pitchFamily="34" charset="0"/>
              </a:rPr>
              <a:t>Each unit:</a:t>
            </a:r>
            <a:endParaRPr lang="en-AU" altLang="en-US" sz="1800" b="1" dirty="0"/>
          </a:p>
          <a:p>
            <a:pPr marL="285750" lvl="0" indent="-285750">
              <a:lnSpc>
                <a:spcPct val="100000"/>
              </a:lnSpc>
              <a:buFont typeface="Courier New" panose="02070309020205020404" pitchFamily="49" charset="0"/>
              <a:buChar char="o"/>
            </a:pPr>
            <a:r>
              <a:rPr lang="en-AU" altLang="en-US" sz="1800" b="1" dirty="0">
                <a:solidFill>
                  <a:srgbClr val="231F20"/>
                </a:solidFill>
                <a:ea typeface="Calibri" panose="020F0502020204030204" pitchFamily="34" charset="0"/>
                <a:cs typeface="Calibri Light" panose="020F0302020204030204" pitchFamily="34" charset="0"/>
              </a:rPr>
              <a:t>has opportunities for multiple modes of </a:t>
            </a:r>
            <a:r>
              <a:rPr lang="en-AU" altLang="en-US" sz="1800" b="1" dirty="0" smtClean="0">
                <a:solidFill>
                  <a:srgbClr val="231F20"/>
                </a:solidFill>
                <a:ea typeface="Calibri" panose="020F0502020204030204" pitchFamily="34" charset="0"/>
                <a:cs typeface="Calibri Light" panose="020F0302020204030204" pitchFamily="34" charset="0"/>
              </a:rPr>
              <a:t>engagement</a:t>
            </a:r>
          </a:p>
          <a:p>
            <a:pPr marL="285750" lvl="0" indent="-285750">
              <a:lnSpc>
                <a:spcPct val="100000"/>
              </a:lnSpc>
              <a:buFont typeface="Courier New" panose="02070309020205020404" pitchFamily="49" charset="0"/>
              <a:buChar char="o"/>
            </a:pPr>
            <a:r>
              <a:rPr lang="en-AU" altLang="en-US" sz="1800" b="1" dirty="0" smtClean="0">
                <a:solidFill>
                  <a:srgbClr val="231F20"/>
                </a:solidFill>
                <a:ea typeface="Calibri" panose="020F0502020204030204" pitchFamily="34" charset="0"/>
                <a:cs typeface="Calibri Light" panose="020F0302020204030204" pitchFamily="34" charset="0"/>
              </a:rPr>
              <a:t>learning </a:t>
            </a:r>
            <a:r>
              <a:rPr lang="en-AU" altLang="en-US" sz="1800" b="1" dirty="0">
                <a:solidFill>
                  <a:srgbClr val="231F20"/>
                </a:solidFill>
                <a:ea typeface="Calibri" panose="020F0502020204030204" pitchFamily="34" charset="0"/>
                <a:cs typeface="Calibri Light" panose="020F0302020204030204" pitchFamily="34" charset="0"/>
              </a:rPr>
              <a:t>resources and activities embrace diversity as an educational resource in itself</a:t>
            </a:r>
          </a:p>
          <a:p>
            <a:pPr marL="285750" lvl="0" indent="-285750">
              <a:lnSpc>
                <a:spcPct val="100000"/>
              </a:lnSpc>
              <a:buFont typeface="Courier New" panose="02070309020205020404" pitchFamily="49" charset="0"/>
              <a:buChar char="o"/>
            </a:pPr>
            <a:r>
              <a:rPr lang="en-AU" altLang="en-US" sz="1800" b="1" dirty="0">
                <a:solidFill>
                  <a:srgbClr val="231F20"/>
                </a:solidFill>
                <a:ea typeface="Calibri" panose="020F0502020204030204" pitchFamily="34" charset="0"/>
                <a:cs typeface="Calibri Light" panose="020F0302020204030204" pitchFamily="34" charset="0"/>
              </a:rPr>
              <a:t>uses heading hierarchies and a consistent design ethos (layout, icons, navigation, colour palette, typography)</a:t>
            </a:r>
          </a:p>
          <a:p>
            <a:pPr marL="285750" lvl="0" indent="-285750">
              <a:lnSpc>
                <a:spcPct val="100000"/>
              </a:lnSpc>
              <a:buFont typeface="Courier New" panose="02070309020205020404" pitchFamily="49" charset="0"/>
              <a:buChar char="o"/>
            </a:pPr>
            <a:r>
              <a:rPr lang="en-AU" altLang="en-US" sz="1800" b="1" dirty="0">
                <a:solidFill>
                  <a:srgbClr val="231F20"/>
                </a:solidFill>
                <a:ea typeface="Calibri" panose="020F0502020204030204" pitchFamily="34" charset="0"/>
                <a:cs typeface="Calibri Light" panose="020F0302020204030204" pitchFamily="34" charset="0"/>
              </a:rPr>
              <a:t>maintains a high standard of multimedia and learning resources</a:t>
            </a:r>
          </a:p>
          <a:p>
            <a:pPr marL="285750" lvl="0" indent="-285750">
              <a:lnSpc>
                <a:spcPct val="100000"/>
              </a:lnSpc>
              <a:buFont typeface="Courier New" panose="02070309020205020404" pitchFamily="49" charset="0"/>
              <a:buChar char="o"/>
            </a:pPr>
            <a:r>
              <a:rPr lang="en-AU" altLang="en-US" sz="1800" b="1" dirty="0">
                <a:solidFill>
                  <a:srgbClr val="231F20"/>
                </a:solidFill>
                <a:ea typeface="Calibri" panose="020F0502020204030204" pitchFamily="34" charset="0"/>
                <a:cs typeface="Calibri Light" panose="020F0302020204030204" pitchFamily="34" charset="0"/>
              </a:rPr>
              <a:t>applies WCAG2.1 digital accessibility standards</a:t>
            </a:r>
          </a:p>
          <a:p>
            <a:pPr marL="285750" lvl="0" indent="-285750">
              <a:lnSpc>
                <a:spcPct val="100000"/>
              </a:lnSpc>
              <a:buFont typeface="Courier New" panose="02070309020205020404" pitchFamily="49" charset="0"/>
              <a:buChar char="o"/>
            </a:pPr>
            <a:r>
              <a:rPr lang="en-AU" altLang="en-US" sz="1800" b="1" dirty="0">
                <a:solidFill>
                  <a:srgbClr val="231F20"/>
                </a:solidFill>
                <a:ea typeface="Calibri" panose="020F0502020204030204" pitchFamily="34" charset="0"/>
                <a:cs typeface="Calibri Light" panose="020F0302020204030204" pitchFamily="34" charset="0"/>
              </a:rPr>
              <a:t>provides clearly signposted and easily accessible links to study support services (e.g. Library, Academic and Peer Support, Mentoring &amp; Counselling services) </a:t>
            </a:r>
          </a:p>
          <a:p>
            <a:endParaRPr lang="en-AU" dirty="0"/>
          </a:p>
        </p:txBody>
      </p:sp>
      <p:sp>
        <p:nvSpPr>
          <p:cNvPr id="2" name="Title 1"/>
          <p:cNvSpPr>
            <a:spLocks noGrp="1"/>
          </p:cNvSpPr>
          <p:nvPr>
            <p:ph type="title"/>
          </p:nvPr>
        </p:nvSpPr>
        <p:spPr>
          <a:xfrm>
            <a:off x="242455" y="270165"/>
            <a:ext cx="9957987" cy="959957"/>
          </a:xfrm>
        </p:spPr>
        <p:txBody>
          <a:bodyPr/>
          <a:lstStyle/>
          <a:p>
            <a:r>
              <a:rPr lang="en-AU" sz="4000" dirty="0">
                <a:solidFill>
                  <a:srgbClr val="54BCAF"/>
                </a:solidFill>
                <a:latin typeface="Worldly Black" pitchFamily="2" charset="0"/>
              </a:rPr>
              <a:t>Learning is supported continued </a:t>
            </a:r>
            <a:r>
              <a:rPr lang="en-AU" sz="2000" b="0" dirty="0">
                <a:solidFill>
                  <a:prstClr val="black"/>
                </a:solidFill>
              </a:rPr>
              <a:t>PPLT 3|8</a:t>
            </a:r>
            <a:r>
              <a:rPr lang="en-AU" sz="1200" b="0" dirty="0">
                <a:solidFill>
                  <a:prstClr val="black"/>
                </a:solidFill>
              </a:rPr>
              <a:t/>
            </a:r>
            <a:br>
              <a:rPr lang="en-AU" sz="1200" b="0" dirty="0">
                <a:solidFill>
                  <a:prstClr val="black"/>
                </a:solidFill>
              </a:rPr>
            </a:br>
            <a:endParaRPr lang="en-AU" dirty="0"/>
          </a:p>
        </p:txBody>
      </p:sp>
      <p:pic>
        <p:nvPicPr>
          <p:cNvPr id="11" name="Picture 10" descr="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56" y="2697920"/>
            <a:ext cx="3344025" cy="2229350"/>
          </a:xfrm>
          <a:prstGeom prst="rect">
            <a:avLst/>
          </a:prstGeom>
        </p:spPr>
      </p:pic>
      <p:pic>
        <p:nvPicPr>
          <p:cNvPr id="9" name="Picture 8" descr="CloudFirst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45" y="6459650"/>
            <a:ext cx="1540563" cy="362771"/>
          </a:xfrm>
          <a:prstGeom prst="rect">
            <a:avLst/>
          </a:prstGeom>
        </p:spPr>
      </p:pic>
    </p:spTree>
    <p:extLst>
      <p:ext uri="{BB962C8B-B14F-4D97-AF65-F5344CB8AC3E}">
        <p14:creationId xmlns:p14="http://schemas.microsoft.com/office/powerpoint/2010/main" val="425885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50" b="0" i="0" u="none" strike="noStrike" kern="1200" cap="none" spc="0" normalizeH="0" baseline="0" noProof="0">
                <a:ln>
                  <a:noFill/>
                </a:ln>
                <a:solidFill>
                  <a:prstClr val="black"/>
                </a:solidFill>
                <a:effectLst/>
                <a:uLnTx/>
                <a:uFillTx/>
                <a:latin typeface="Calibri" panose="020F0502020204030204"/>
                <a:ea typeface="+mn-ea"/>
                <a:cs typeface="+mn-cs"/>
              </a:rPr>
              <a:t>Deakin University CRICOS Provider Code: 00113B</a:t>
            </a:r>
            <a:endParaRPr kumimoji="0" lang="en-GB" sz="6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Content Placeholder 10" descr="A screenshot shows a still of a video of the former Vice-Chancellor, with the statement that Deakin has committed to, and is working towards, achieving compliance with Web Content Accessibility Guidelines (WCAG) 2.1 Level AA – the recognised global standard for digital accessibility."/>
          <p:cNvPicPr>
            <a:picLocks noGrp="1" noChangeAspect="1"/>
          </p:cNvPicPr>
          <p:nvPr>
            <p:ph sz="quarter" idx="12"/>
          </p:nvPr>
        </p:nvPicPr>
        <p:blipFill>
          <a:blip r:embed="rId3"/>
          <a:stretch>
            <a:fillRect/>
          </a:stretch>
        </p:blipFill>
        <p:spPr>
          <a:xfrm>
            <a:off x="517732" y="1758950"/>
            <a:ext cx="10116723" cy="39751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242455" y="270165"/>
            <a:ext cx="8874911" cy="959957"/>
          </a:xfrm>
        </p:spPr>
        <p:txBody>
          <a:bodyPr/>
          <a:lstStyle/>
          <a:p>
            <a:r>
              <a:rPr lang="en-AU" sz="4000" dirty="0">
                <a:solidFill>
                  <a:srgbClr val="54BCAF"/>
                </a:solidFill>
                <a:latin typeface="Worldly Black" pitchFamily="2" charset="0"/>
              </a:rPr>
              <a:t>Digital accessibility targets</a:t>
            </a:r>
            <a:r>
              <a:rPr lang="en-AU" sz="1200" b="0" dirty="0">
                <a:solidFill>
                  <a:prstClr val="black"/>
                </a:solidFill>
              </a:rPr>
              <a:t/>
            </a:r>
            <a:br>
              <a:rPr lang="en-AU" sz="1200" b="0" dirty="0">
                <a:solidFill>
                  <a:prstClr val="black"/>
                </a:solidFill>
              </a:rPr>
            </a:br>
            <a:endParaRPr lang="en-AU" dirty="0"/>
          </a:p>
        </p:txBody>
      </p:sp>
      <p:sp>
        <p:nvSpPr>
          <p:cNvPr id="10" name="TextBox 9"/>
          <p:cNvSpPr txBox="1"/>
          <p:nvPr/>
        </p:nvSpPr>
        <p:spPr>
          <a:xfrm>
            <a:off x="4231758" y="6538912"/>
            <a:ext cx="3413052" cy="307777"/>
          </a:xfrm>
          <a:prstGeom prst="rect">
            <a:avLst/>
          </a:prstGeom>
          <a:noFill/>
        </p:spPr>
        <p:txBody>
          <a:bodyPr wrap="square" rtlCol="0">
            <a:spAutoFit/>
          </a:bodyPr>
          <a:lstStyle/>
          <a:p>
            <a:r>
              <a:rPr lang="en-AU" sz="1400" dirty="0" smtClean="0"/>
              <a:t>Source: Deakin University (2019c)  </a:t>
            </a:r>
            <a:endParaRPr lang="en-AU" sz="1400" dirty="0"/>
          </a:p>
        </p:txBody>
      </p:sp>
      <p:pic>
        <p:nvPicPr>
          <p:cNvPr id="9" name="Picture 8" descr="CloudFirst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45" y="6459650"/>
            <a:ext cx="1540563" cy="362771"/>
          </a:xfrm>
          <a:prstGeom prst="rect">
            <a:avLst/>
          </a:prstGeom>
        </p:spPr>
      </p:pic>
    </p:spTree>
    <p:extLst>
      <p:ext uri="{BB962C8B-B14F-4D97-AF65-F5344CB8AC3E}">
        <p14:creationId xmlns:p14="http://schemas.microsoft.com/office/powerpoint/2010/main" val="245557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pic>
        <p:nvPicPr>
          <p:cNvPr id="8" name="Content Placeholder 7" descr="The CloudFirst design process is structured in three stages.&#10;High-level mapping: Focusing on the unit as a whole, this step considers and captures components of constructive alignment (including learning outcomes, assessments and tasks), big questions and key concepts through high-level mapping.&#10;Narrative and learning activities: Once the unit is mapped, the next step is to consider the sequence of learning activities and the narrative that scaffolds and guides students’ learning.&#10;Content development: Finally, content is developed, learning activities are fleshed out and multimedia assets are designed."/>
          <p:cNvPicPr>
            <a:picLocks noGrp="1" noChangeAspect="1"/>
          </p:cNvPicPr>
          <p:nvPr>
            <p:ph sz="quarter" idx="12"/>
          </p:nvPr>
        </p:nvPicPr>
        <p:blipFill rotWithShape="1">
          <a:blip r:embed="rId3"/>
          <a:stretch/>
        </p:blipFill>
        <p:spPr>
          <a:xfrm>
            <a:off x="1477977" y="1758950"/>
            <a:ext cx="8218458" cy="3975100"/>
          </a:xfrm>
          <a:prstGeom prst="rect">
            <a:avLst/>
          </a:prstGeom>
        </p:spPr>
      </p:pic>
      <p:sp>
        <p:nvSpPr>
          <p:cNvPr id="3" name="Title 2"/>
          <p:cNvSpPr>
            <a:spLocks noGrp="1"/>
          </p:cNvSpPr>
          <p:nvPr>
            <p:ph type="title"/>
          </p:nvPr>
        </p:nvSpPr>
        <p:spPr>
          <a:xfrm>
            <a:off x="242456" y="223526"/>
            <a:ext cx="8526856" cy="959957"/>
          </a:xfrm>
        </p:spPr>
        <p:txBody>
          <a:bodyPr/>
          <a:lstStyle/>
          <a:p>
            <a:r>
              <a:rPr lang="en-AU" sz="4000" dirty="0">
                <a:solidFill>
                  <a:srgbClr val="54BCAF"/>
                </a:solidFill>
                <a:latin typeface="Worldly Black" pitchFamily="2" charset="0"/>
                <a:cs typeface="Calibri Light" panose="020F0302020204030204" pitchFamily="34" charset="0"/>
              </a:rPr>
              <a:t>The design process</a:t>
            </a:r>
          </a:p>
        </p:txBody>
      </p:sp>
    </p:spTree>
    <p:extLst>
      <p:ext uri="{BB962C8B-B14F-4D97-AF65-F5344CB8AC3E}">
        <p14:creationId xmlns:p14="http://schemas.microsoft.com/office/powerpoint/2010/main" val="387721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6" name="Title 5"/>
          <p:cNvSpPr>
            <a:spLocks noGrp="1"/>
          </p:cNvSpPr>
          <p:nvPr>
            <p:ph type="title"/>
          </p:nvPr>
        </p:nvSpPr>
        <p:spPr>
          <a:xfrm>
            <a:off x="242456" y="270165"/>
            <a:ext cx="7596527" cy="959957"/>
          </a:xfrm>
        </p:spPr>
        <p:txBody>
          <a:bodyPr/>
          <a:lstStyle/>
          <a:p>
            <a:r>
              <a:rPr lang="en-AU" sz="3200" dirty="0">
                <a:solidFill>
                  <a:srgbClr val="54BCAF"/>
                </a:solidFill>
                <a:latin typeface="Worldly Black" pitchFamily="2" charset="0"/>
                <a:cs typeface="Calibri Light" panose="020F0302020204030204" pitchFamily="34" charset="0"/>
              </a:rPr>
              <a:t>1. Recognise &amp; embrace diversity</a:t>
            </a:r>
            <a:br>
              <a:rPr lang="en-AU" sz="3200" dirty="0">
                <a:solidFill>
                  <a:srgbClr val="54BCAF"/>
                </a:solidFill>
                <a:latin typeface="Worldly Black" pitchFamily="2" charset="0"/>
                <a:cs typeface="Calibri Light" panose="020F0302020204030204" pitchFamily="34" charset="0"/>
              </a:rPr>
            </a:br>
            <a:endParaRPr lang="en-AU" sz="3200" dirty="0"/>
          </a:p>
        </p:txBody>
      </p:sp>
      <p:pic>
        <p:nvPicPr>
          <p:cNvPr id="15" name="Picture 14" descr="Screenshot of the ETL799 CloudDeakin unit site resource list with 1.2 Building a community of learners highlighted"/>
          <p:cNvPicPr>
            <a:picLocks noChangeAspect="1"/>
          </p:cNvPicPr>
          <p:nvPr/>
        </p:nvPicPr>
        <p:blipFill>
          <a:blip r:embed="rId3"/>
          <a:stretch>
            <a:fillRect/>
          </a:stretch>
        </p:blipFill>
        <p:spPr>
          <a:xfrm>
            <a:off x="432575" y="1005667"/>
            <a:ext cx="4677414" cy="5533245"/>
          </a:xfrm>
          <a:prstGeom prst="rect">
            <a:avLst/>
          </a:prstGeom>
          <a:ln>
            <a:noFill/>
          </a:ln>
          <a:effectLst>
            <a:outerShdw blurRad="292100" dist="139700" dir="2700000" algn="tl" rotWithShape="0">
              <a:srgbClr val="333333">
                <a:alpha val="65000"/>
              </a:srgbClr>
            </a:outerShdw>
          </a:effectLst>
        </p:spPr>
      </p:pic>
      <p:sp>
        <p:nvSpPr>
          <p:cNvPr id="16" name="TextBox 15" descr="The unit number for this CloudDeakin unit site"/>
          <p:cNvSpPr txBox="1"/>
          <p:nvPr/>
        </p:nvSpPr>
        <p:spPr>
          <a:xfrm>
            <a:off x="4129912" y="1051888"/>
            <a:ext cx="792342" cy="307777"/>
          </a:xfrm>
          <a:prstGeom prst="rect">
            <a:avLst/>
          </a:prstGeom>
          <a:noFill/>
        </p:spPr>
        <p:txBody>
          <a:bodyPr wrap="square" rtlCol="0">
            <a:spAutoFit/>
          </a:bodyPr>
          <a:lstStyle/>
          <a:p>
            <a:r>
              <a:rPr lang="en-AU" sz="1400" b="1" dirty="0" smtClean="0"/>
              <a:t>ETL700</a:t>
            </a:r>
            <a:endParaRPr lang="en-AU" sz="1400" b="1" dirty="0"/>
          </a:p>
        </p:txBody>
      </p:sp>
      <p:sp>
        <p:nvSpPr>
          <p:cNvPr id="18" name="Oval 17" descr="Highlight around 1.2 Building a community of learners in the resource list"/>
          <p:cNvSpPr/>
          <p:nvPr/>
        </p:nvSpPr>
        <p:spPr>
          <a:xfrm>
            <a:off x="173680" y="3697357"/>
            <a:ext cx="3196483" cy="526773"/>
          </a:xfrm>
          <a:prstGeom prst="ellipse">
            <a:avLst/>
          </a:prstGeom>
          <a:no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grpSp>
        <p:nvGrpSpPr>
          <p:cNvPr id="14" name="Group 13" descr="List of 'pain points' for students"/>
          <p:cNvGrpSpPr/>
          <p:nvPr/>
        </p:nvGrpSpPr>
        <p:grpSpPr>
          <a:xfrm>
            <a:off x="6316938" y="85253"/>
            <a:ext cx="5804174" cy="5501443"/>
            <a:chOff x="7277958" y="2132357"/>
            <a:chExt cx="5347003" cy="5501443"/>
          </a:xfrm>
        </p:grpSpPr>
        <p:pic>
          <p:nvPicPr>
            <p:cNvPr id="5" name="Picture 4" descr="Decorative image of emoji for 'pain points'"/>
            <p:cNvPicPr>
              <a:picLocks noChangeAspect="1"/>
            </p:cNvPicPr>
            <p:nvPr/>
          </p:nvPicPr>
          <p:blipFill rotWithShape="1">
            <a:blip r:embed="rId4"/>
            <a:srcRect r="88949"/>
            <a:stretch/>
          </p:blipFill>
          <p:spPr>
            <a:xfrm>
              <a:off x="7277958" y="2318850"/>
              <a:ext cx="1159979" cy="5314950"/>
            </a:xfrm>
            <a:prstGeom prst="rect">
              <a:avLst/>
            </a:prstGeom>
          </p:spPr>
        </p:pic>
        <p:pic>
          <p:nvPicPr>
            <p:cNvPr id="13" name="Picture 12" descr="List of 'pain points' for students"/>
            <p:cNvPicPr>
              <a:picLocks noChangeAspect="1"/>
            </p:cNvPicPr>
            <p:nvPr/>
          </p:nvPicPr>
          <p:blipFill rotWithShape="1">
            <a:blip r:embed="rId4"/>
            <a:srcRect l="43592" r="14670"/>
            <a:stretch/>
          </p:blipFill>
          <p:spPr>
            <a:xfrm>
              <a:off x="8243878" y="2132357"/>
              <a:ext cx="4381083" cy="5314950"/>
            </a:xfrm>
            <a:prstGeom prst="rect">
              <a:avLst/>
            </a:prstGeom>
          </p:spPr>
        </p:pic>
      </p:grpSp>
      <p:pic>
        <p:nvPicPr>
          <p:cNvPr id="4" name="Picture 3" descr="Student profile for Emma Walsh: Cloud Campus student returning to study, age 32, location rural Queensland, young family and long term partner, working part time in admin role, cloud campus, studying part time. Medium-high motivation, medium-high digital literacy, medium to high progress"/>
          <p:cNvPicPr>
            <a:picLocks noChangeAspect="1"/>
          </p:cNvPicPr>
          <p:nvPr/>
        </p:nvPicPr>
        <p:blipFill>
          <a:blip r:embed="rId5"/>
          <a:stretch>
            <a:fillRect/>
          </a:stretch>
        </p:blipFill>
        <p:spPr>
          <a:xfrm>
            <a:off x="4119672" y="4202345"/>
            <a:ext cx="3965907" cy="2618132"/>
          </a:xfrm>
          <a:prstGeom prst="rect">
            <a:avLst/>
          </a:prstGeom>
          <a:ln>
            <a:noFill/>
          </a:ln>
          <a:effectLst>
            <a:outerShdw blurRad="292100" dist="139700" dir="2700000" algn="tl" rotWithShape="0">
              <a:srgbClr val="333333">
                <a:alpha val="65000"/>
              </a:srgbClr>
            </a:outerShdw>
          </a:effectLst>
        </p:spPr>
      </p:pic>
      <p:pic>
        <p:nvPicPr>
          <p:cNvPr id="3" name="Picture 2" descr="Student persona for Frank Lim: on campus student, high achiever, age 19, location Melbourne Eastern suburbs, lives with parents, works in a casual job on weekends, Burwood campus, full time study load.  High motivation, high digital literacy, low progress."/>
          <p:cNvPicPr>
            <a:picLocks noChangeAspect="1"/>
          </p:cNvPicPr>
          <p:nvPr/>
        </p:nvPicPr>
        <p:blipFill>
          <a:blip r:embed="rId6"/>
          <a:stretch>
            <a:fillRect/>
          </a:stretch>
        </p:blipFill>
        <p:spPr>
          <a:xfrm>
            <a:off x="8204924" y="4165971"/>
            <a:ext cx="3987076" cy="2654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3834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4" name="Title 3"/>
          <p:cNvSpPr>
            <a:spLocks noGrp="1"/>
          </p:cNvSpPr>
          <p:nvPr>
            <p:ph type="title"/>
          </p:nvPr>
        </p:nvSpPr>
        <p:spPr>
          <a:xfrm>
            <a:off x="242456" y="270165"/>
            <a:ext cx="10422794" cy="959957"/>
          </a:xfrm>
        </p:spPr>
        <p:txBody>
          <a:bodyPr/>
          <a:lstStyle/>
          <a:p>
            <a:r>
              <a:rPr lang="en-AU" sz="3200" dirty="0">
                <a:solidFill>
                  <a:srgbClr val="54BCAF"/>
                </a:solidFill>
                <a:latin typeface="Worldly Black" pitchFamily="2" charset="0"/>
                <a:cs typeface="Calibri Light" panose="020F0302020204030204" pitchFamily="34" charset="0"/>
              </a:rPr>
              <a:t>2. Create accessible and usable learning resources</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12" name="Picture 11" descr="Screenshot of the ETL706 unit site, highlighting the use of different heading levels and inclusion of transcripts and text alternatives.&#10;"/>
          <p:cNvPicPr>
            <a:picLocks noChangeAspect="1"/>
          </p:cNvPicPr>
          <p:nvPr/>
        </p:nvPicPr>
        <p:blipFill>
          <a:blip r:embed="rId3"/>
          <a:stretch>
            <a:fillRect/>
          </a:stretch>
        </p:blipFill>
        <p:spPr>
          <a:xfrm>
            <a:off x="874643" y="1200970"/>
            <a:ext cx="4649781" cy="4088601"/>
          </a:xfrm>
          <a:prstGeom prst="rect">
            <a:avLst/>
          </a:prstGeom>
          <a:ln>
            <a:noFill/>
          </a:ln>
          <a:effectLst>
            <a:outerShdw blurRad="292100" dist="139700" dir="2700000" algn="tl" rotWithShape="0">
              <a:srgbClr val="333333">
                <a:alpha val="65000"/>
              </a:srgbClr>
            </a:outerShdw>
          </a:effectLst>
        </p:spPr>
      </p:pic>
      <p:sp>
        <p:nvSpPr>
          <p:cNvPr id="16" name="TextBox 15" descr="Unit name ETL706 on the screen shot"/>
          <p:cNvSpPr txBox="1"/>
          <p:nvPr/>
        </p:nvSpPr>
        <p:spPr>
          <a:xfrm>
            <a:off x="4456879" y="1167869"/>
            <a:ext cx="792342" cy="307777"/>
          </a:xfrm>
          <a:prstGeom prst="rect">
            <a:avLst/>
          </a:prstGeom>
          <a:noFill/>
        </p:spPr>
        <p:txBody>
          <a:bodyPr wrap="square" rtlCol="0">
            <a:spAutoFit/>
          </a:bodyPr>
          <a:lstStyle/>
          <a:p>
            <a:r>
              <a:rPr lang="en-AU" sz="1400" b="1" dirty="0" smtClean="0"/>
              <a:t>ETL706</a:t>
            </a:r>
            <a:endParaRPr lang="en-AU" sz="1400" b="1" dirty="0"/>
          </a:p>
        </p:txBody>
      </p:sp>
      <p:pic>
        <p:nvPicPr>
          <p:cNvPr id="6" name="Picture 5" descr="Screen shot of an audio file for an introductory podcast"/>
          <p:cNvPicPr>
            <a:picLocks noChangeAspect="1"/>
          </p:cNvPicPr>
          <p:nvPr/>
        </p:nvPicPr>
        <p:blipFill>
          <a:blip r:embed="rId4"/>
          <a:stretch>
            <a:fillRect/>
          </a:stretch>
        </p:blipFill>
        <p:spPr>
          <a:xfrm>
            <a:off x="1074608" y="4765801"/>
            <a:ext cx="5302733" cy="2092199"/>
          </a:xfrm>
          <a:prstGeom prst="rect">
            <a:avLst/>
          </a:prstGeom>
          <a:ln>
            <a:noFill/>
          </a:ln>
          <a:effectLst>
            <a:outerShdw blurRad="292100" dist="139700" dir="2700000" algn="tl" rotWithShape="0">
              <a:srgbClr val="333333">
                <a:alpha val="65000"/>
              </a:srgbClr>
            </a:outerShdw>
          </a:effectLst>
        </p:spPr>
      </p:pic>
      <p:pic>
        <p:nvPicPr>
          <p:cNvPr id="17" name="Picture 16" descr="Alternative text: Screenshots of the EDX701 unit site, highlighting the use of different heading levels and inclusion of transcripts and text alternatives.&#10;"/>
          <p:cNvPicPr>
            <a:picLocks noChangeAspect="1"/>
          </p:cNvPicPr>
          <p:nvPr/>
        </p:nvPicPr>
        <p:blipFill>
          <a:blip r:embed="rId5"/>
          <a:stretch>
            <a:fillRect/>
          </a:stretch>
        </p:blipFill>
        <p:spPr>
          <a:xfrm>
            <a:off x="6514047" y="1168796"/>
            <a:ext cx="4943545" cy="5370116"/>
          </a:xfrm>
          <a:prstGeom prst="rect">
            <a:avLst/>
          </a:prstGeom>
          <a:ln>
            <a:noFill/>
          </a:ln>
          <a:effectLst>
            <a:outerShdw blurRad="292100" dist="139700" dir="2700000" algn="tl" rotWithShape="0">
              <a:srgbClr val="333333">
                <a:alpha val="65000"/>
              </a:srgbClr>
            </a:outerShdw>
          </a:effectLst>
        </p:spPr>
      </p:pic>
      <p:sp>
        <p:nvSpPr>
          <p:cNvPr id="19" name="TextBox 18" descr="Unit name EDX701 for the screenshot"/>
          <p:cNvSpPr txBox="1"/>
          <p:nvPr/>
        </p:nvSpPr>
        <p:spPr>
          <a:xfrm>
            <a:off x="10665250" y="1167869"/>
            <a:ext cx="792342" cy="307777"/>
          </a:xfrm>
          <a:prstGeom prst="rect">
            <a:avLst/>
          </a:prstGeom>
          <a:noFill/>
        </p:spPr>
        <p:txBody>
          <a:bodyPr wrap="square" rtlCol="0">
            <a:spAutoFit/>
          </a:bodyPr>
          <a:lstStyle/>
          <a:p>
            <a:r>
              <a:rPr lang="en-AU" sz="1400" b="1" dirty="0" smtClean="0"/>
              <a:t>EDX701</a:t>
            </a:r>
            <a:endParaRPr lang="en-AU" sz="1400" b="1" dirty="0"/>
          </a:p>
        </p:txBody>
      </p:sp>
      <p:sp>
        <p:nvSpPr>
          <p:cNvPr id="3" name="Right Arrow 2" descr="Arrow to highlight an element of the screen shot"/>
          <p:cNvSpPr/>
          <p:nvPr/>
        </p:nvSpPr>
        <p:spPr>
          <a:xfrm>
            <a:off x="500634" y="4119901"/>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ight Arrow 20" descr="Arrow to highlight an element of the screen shot"/>
          <p:cNvSpPr/>
          <p:nvPr/>
        </p:nvSpPr>
        <p:spPr>
          <a:xfrm>
            <a:off x="12084" y="1245382"/>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descr="Arrow to highlight an element of the screen shot"/>
          <p:cNvSpPr/>
          <p:nvPr/>
        </p:nvSpPr>
        <p:spPr>
          <a:xfrm>
            <a:off x="3925359" y="3802695"/>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ight Arrow 22" descr="Arrow to highlight an element of the screen shot"/>
          <p:cNvSpPr/>
          <p:nvPr/>
        </p:nvSpPr>
        <p:spPr>
          <a:xfrm>
            <a:off x="9462053" y="3428321"/>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ight Arrow 23" descr="Arrow to highlight an element of the screen shot"/>
          <p:cNvSpPr/>
          <p:nvPr/>
        </p:nvSpPr>
        <p:spPr>
          <a:xfrm>
            <a:off x="500633" y="3378686"/>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ight Arrow 24" descr="Arrow to highlight an element of the screen shot"/>
          <p:cNvSpPr/>
          <p:nvPr/>
        </p:nvSpPr>
        <p:spPr>
          <a:xfrm>
            <a:off x="4660854" y="6590272"/>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ight Arrow 25" descr="Arrow to highlight an element of the screen shot"/>
          <p:cNvSpPr/>
          <p:nvPr/>
        </p:nvSpPr>
        <p:spPr>
          <a:xfrm>
            <a:off x="5884219" y="4119901"/>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ight Arrow 26" descr="Arrow to highlight an element of the screen shot"/>
          <p:cNvSpPr/>
          <p:nvPr/>
        </p:nvSpPr>
        <p:spPr>
          <a:xfrm>
            <a:off x="339113" y="4790715"/>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7030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4" name="Title 3"/>
          <p:cNvSpPr>
            <a:spLocks noGrp="1"/>
          </p:cNvSpPr>
          <p:nvPr>
            <p:ph type="title"/>
          </p:nvPr>
        </p:nvSpPr>
        <p:spPr>
          <a:xfrm>
            <a:off x="242455" y="270165"/>
            <a:ext cx="10925653" cy="959957"/>
          </a:xfrm>
        </p:spPr>
        <p:txBody>
          <a:bodyPr/>
          <a:lstStyle/>
          <a:p>
            <a:r>
              <a:rPr lang="en-AU" sz="3200" dirty="0">
                <a:solidFill>
                  <a:srgbClr val="54BCAF"/>
                </a:solidFill>
                <a:latin typeface="Worldly Black" pitchFamily="2" charset="0"/>
                <a:cs typeface="Calibri Light" panose="020F0302020204030204" pitchFamily="34" charset="0"/>
              </a:rPr>
              <a:t>2. Create accessible and usable learning resources e.g. 2</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6" name="Picture 5" descr="Screenshot of video within the unit site, accompanied by transcripts with audio description of images shown in the videos. &#10;"/>
          <p:cNvPicPr>
            <a:picLocks noChangeAspect="1"/>
          </p:cNvPicPr>
          <p:nvPr/>
        </p:nvPicPr>
        <p:blipFill>
          <a:blip r:embed="rId3"/>
          <a:stretch>
            <a:fillRect/>
          </a:stretch>
        </p:blipFill>
        <p:spPr>
          <a:xfrm>
            <a:off x="143066" y="919090"/>
            <a:ext cx="4816546" cy="2844311"/>
          </a:xfrm>
          <a:prstGeom prst="rect">
            <a:avLst/>
          </a:prstGeom>
        </p:spPr>
      </p:pic>
      <p:sp>
        <p:nvSpPr>
          <p:cNvPr id="19" name="TextBox 18" descr="Name of the CloudDeakin site from which this material is drawn: CloudFirst 101"/>
          <p:cNvSpPr txBox="1"/>
          <p:nvPr/>
        </p:nvSpPr>
        <p:spPr>
          <a:xfrm>
            <a:off x="10197548" y="1757420"/>
            <a:ext cx="1302026" cy="307777"/>
          </a:xfrm>
          <a:prstGeom prst="rect">
            <a:avLst/>
          </a:prstGeom>
          <a:noFill/>
        </p:spPr>
        <p:txBody>
          <a:bodyPr wrap="square" rtlCol="0">
            <a:spAutoFit/>
          </a:bodyPr>
          <a:lstStyle/>
          <a:p>
            <a:r>
              <a:rPr lang="en-AU" sz="1400" b="1" dirty="0" err="1" smtClean="0"/>
              <a:t>CloudFirst</a:t>
            </a:r>
            <a:r>
              <a:rPr lang="en-AU" sz="1400" b="1" dirty="0" smtClean="0"/>
              <a:t> 101</a:t>
            </a:r>
            <a:endParaRPr lang="en-AU" sz="1400" b="1" dirty="0"/>
          </a:p>
        </p:txBody>
      </p:sp>
      <p:pic>
        <p:nvPicPr>
          <p:cNvPr id="3" name="Picture 2" descr="Screenshot of video within the unit site, accompanied by transcripts with audio description of images shown in the videos. "/>
          <p:cNvPicPr>
            <a:picLocks noChangeAspect="1"/>
          </p:cNvPicPr>
          <p:nvPr/>
        </p:nvPicPr>
        <p:blipFill>
          <a:blip r:embed="rId4"/>
          <a:stretch>
            <a:fillRect/>
          </a:stretch>
        </p:blipFill>
        <p:spPr>
          <a:xfrm>
            <a:off x="5726898" y="2341245"/>
            <a:ext cx="7069908" cy="3355078"/>
          </a:xfrm>
          <a:prstGeom prst="rect">
            <a:avLst/>
          </a:prstGeom>
        </p:spPr>
      </p:pic>
      <p:pic>
        <p:nvPicPr>
          <p:cNvPr id="5" name="Picture 4" descr="Screenshot of video within the unit site, accompanied by transcripts with audio description of images shown in the videos. "/>
          <p:cNvPicPr>
            <a:picLocks noChangeAspect="1"/>
          </p:cNvPicPr>
          <p:nvPr/>
        </p:nvPicPr>
        <p:blipFill>
          <a:blip r:embed="rId5"/>
          <a:stretch>
            <a:fillRect/>
          </a:stretch>
        </p:blipFill>
        <p:spPr>
          <a:xfrm>
            <a:off x="242456" y="3907944"/>
            <a:ext cx="4578021" cy="2835216"/>
          </a:xfrm>
          <a:prstGeom prst="rect">
            <a:avLst/>
          </a:prstGeom>
        </p:spPr>
      </p:pic>
      <p:sp>
        <p:nvSpPr>
          <p:cNvPr id="12" name="Right Arrow 11" descr="Arrow to highlight an element of the screen shot"/>
          <p:cNvSpPr/>
          <p:nvPr/>
        </p:nvSpPr>
        <p:spPr>
          <a:xfrm>
            <a:off x="4991403" y="4121861"/>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ight Arrow 12" descr="Arrow to highlight an element of the screen shot"/>
          <p:cNvSpPr/>
          <p:nvPr/>
        </p:nvSpPr>
        <p:spPr>
          <a:xfrm>
            <a:off x="4991403" y="3269357"/>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7300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3" name="Title 2"/>
          <p:cNvSpPr>
            <a:spLocks noGrp="1"/>
          </p:cNvSpPr>
          <p:nvPr>
            <p:ph type="title"/>
          </p:nvPr>
        </p:nvSpPr>
        <p:spPr>
          <a:xfrm>
            <a:off x="242455" y="222941"/>
            <a:ext cx="10972715" cy="959957"/>
          </a:xfrm>
        </p:spPr>
        <p:txBody>
          <a:bodyPr/>
          <a:lstStyle/>
          <a:p>
            <a:r>
              <a:rPr lang="en-AU" sz="4000" dirty="0">
                <a:solidFill>
                  <a:srgbClr val="54BCAF"/>
                </a:solidFill>
                <a:latin typeface="Worldly Black" pitchFamily="2" charset="0"/>
                <a:cs typeface="Calibri Light" panose="020F0302020204030204" pitchFamily="34" charset="0"/>
              </a:rPr>
              <a:t>3. Design flexible learning environments </a:t>
            </a:r>
            <a:r>
              <a:rPr lang="en-AU" sz="4000" dirty="0" smtClean="0">
                <a:solidFill>
                  <a:srgbClr val="54BCAF"/>
                </a:solidFill>
                <a:latin typeface="Worldly Black" pitchFamily="2" charset="0"/>
                <a:cs typeface="Calibri Light" panose="020F0302020204030204" pitchFamily="34" charset="0"/>
              </a:rPr>
              <a:t>– e.g</a:t>
            </a:r>
            <a:r>
              <a:rPr lang="en-AU" sz="4000" dirty="0">
                <a:solidFill>
                  <a:srgbClr val="54BCAF"/>
                </a:solidFill>
                <a:latin typeface="Worldly Black" pitchFamily="2" charset="0"/>
                <a:cs typeface="Calibri Light" panose="020F0302020204030204" pitchFamily="34" charset="0"/>
              </a:rPr>
              <a:t>. 1</a:t>
            </a:r>
            <a:br>
              <a:rPr lang="en-AU" sz="4000" dirty="0">
                <a:solidFill>
                  <a:srgbClr val="54BCAF"/>
                </a:solidFill>
                <a:latin typeface="Worldly Black" pitchFamily="2" charset="0"/>
                <a:cs typeface="Calibri Light" panose="020F0302020204030204" pitchFamily="34" charset="0"/>
              </a:rPr>
            </a:br>
            <a:endParaRPr lang="en-AU" sz="4000" dirty="0"/>
          </a:p>
        </p:txBody>
      </p:sp>
      <p:graphicFrame>
        <p:nvGraphicFramePr>
          <p:cNvPr id="5" name="Table 4" descr="Headings for each of the types of learning activities included in the CloudFirst co-design process. These are activities to create opportunities for students to acquire/explain, watch, listen and read, apply, assess/evaluate, collaborate, investigate, produce, discuss, reflect, and practice.&#10;"/>
          <p:cNvGraphicFramePr>
            <a:graphicFrameLocks noGrp="1"/>
          </p:cNvGraphicFramePr>
          <p:nvPr>
            <p:extLst>
              <p:ext uri="{D42A27DB-BD31-4B8C-83A1-F6EECF244321}">
                <p14:modId xmlns:p14="http://schemas.microsoft.com/office/powerpoint/2010/main" val="2656112587"/>
              </p:ext>
            </p:extLst>
          </p:nvPr>
        </p:nvGraphicFramePr>
        <p:xfrm>
          <a:off x="621233" y="1289197"/>
          <a:ext cx="10199530" cy="731520"/>
        </p:xfrm>
        <a:graphic>
          <a:graphicData uri="http://schemas.openxmlformats.org/drawingml/2006/table">
            <a:tbl>
              <a:tblPr firstRow="1" firstCol="1" bandRow="1"/>
              <a:tblGrid>
                <a:gridCol w="1068443">
                  <a:extLst>
                    <a:ext uri="{9D8B030D-6E8A-4147-A177-3AD203B41FA5}">
                      <a16:colId xmlns:a16="http://schemas.microsoft.com/office/drawing/2014/main" val="2398619056"/>
                    </a:ext>
                  </a:extLst>
                </a:gridCol>
                <a:gridCol w="1147638">
                  <a:extLst>
                    <a:ext uri="{9D8B030D-6E8A-4147-A177-3AD203B41FA5}">
                      <a16:colId xmlns:a16="http://schemas.microsoft.com/office/drawing/2014/main" val="3991824058"/>
                    </a:ext>
                  </a:extLst>
                </a:gridCol>
                <a:gridCol w="1204603">
                  <a:extLst>
                    <a:ext uri="{9D8B030D-6E8A-4147-A177-3AD203B41FA5}">
                      <a16:colId xmlns:a16="http://schemas.microsoft.com/office/drawing/2014/main" val="2277415450"/>
                    </a:ext>
                  </a:extLst>
                </a:gridCol>
                <a:gridCol w="1139302">
                  <a:extLst>
                    <a:ext uri="{9D8B030D-6E8A-4147-A177-3AD203B41FA5}">
                      <a16:colId xmlns:a16="http://schemas.microsoft.com/office/drawing/2014/main" val="1841593207"/>
                    </a:ext>
                  </a:extLst>
                </a:gridCol>
                <a:gridCol w="1103872">
                  <a:extLst>
                    <a:ext uri="{9D8B030D-6E8A-4147-A177-3AD203B41FA5}">
                      <a16:colId xmlns:a16="http://schemas.microsoft.com/office/drawing/2014/main" val="1206325137"/>
                    </a:ext>
                  </a:extLst>
                </a:gridCol>
                <a:gridCol w="1091368">
                  <a:extLst>
                    <a:ext uri="{9D8B030D-6E8A-4147-A177-3AD203B41FA5}">
                      <a16:colId xmlns:a16="http://schemas.microsoft.com/office/drawing/2014/main" val="2987695137"/>
                    </a:ext>
                  </a:extLst>
                </a:gridCol>
                <a:gridCol w="1086505">
                  <a:extLst>
                    <a:ext uri="{9D8B030D-6E8A-4147-A177-3AD203B41FA5}">
                      <a16:colId xmlns:a16="http://schemas.microsoft.com/office/drawing/2014/main" val="2151579860"/>
                    </a:ext>
                  </a:extLst>
                </a:gridCol>
                <a:gridCol w="1071916">
                  <a:extLst>
                    <a:ext uri="{9D8B030D-6E8A-4147-A177-3AD203B41FA5}">
                      <a16:colId xmlns:a16="http://schemas.microsoft.com/office/drawing/2014/main" val="1315269241"/>
                    </a:ext>
                  </a:extLst>
                </a:gridCol>
                <a:gridCol w="1285883">
                  <a:extLst>
                    <a:ext uri="{9D8B030D-6E8A-4147-A177-3AD203B41FA5}">
                      <a16:colId xmlns:a16="http://schemas.microsoft.com/office/drawing/2014/main" val="761268094"/>
                    </a:ext>
                  </a:extLst>
                </a:gridCol>
              </a:tblGrid>
              <a:tr h="731520">
                <a:tc>
                  <a:txBody>
                    <a:bodyPr/>
                    <a:lstStyle/>
                    <a:p>
                      <a:pPr>
                        <a:lnSpc>
                          <a:spcPts val="1200"/>
                        </a:lnSpc>
                        <a:spcAft>
                          <a:spcPts val="300"/>
                        </a:spcAft>
                      </a:pPr>
                      <a:r>
                        <a:rPr lang="en-US"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Apply</a:t>
                      </a:r>
                      <a:endParaRPr lang="en-AU"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5FC14F"/>
                      </a:solidFill>
                      <a:prstDash val="solid"/>
                      <a:round/>
                      <a:headEnd type="none" w="med" len="med"/>
                      <a:tailEnd type="none" w="med" len="med"/>
                    </a:lnL>
                    <a:lnR w="76200" cap="flat" cmpd="sng" algn="ctr">
                      <a:solidFill>
                        <a:srgbClr val="50BDAD"/>
                      </a:solidFill>
                      <a:prstDash val="solid"/>
                      <a:round/>
                      <a:headEnd type="none" w="med" len="med"/>
                      <a:tailEnd type="none" w="med" len="med"/>
                    </a:lnR>
                    <a:lnT>
                      <a:noFill/>
                    </a:lnT>
                    <a:lnB>
                      <a:noFill/>
                    </a:lnB>
                    <a:solidFill>
                      <a:srgbClr val="FFFFFF"/>
                    </a:solidFill>
                  </a:tcPr>
                </a:tc>
                <a:tc>
                  <a:txBody>
                    <a:bodyPr/>
                    <a:lstStyle/>
                    <a:p>
                      <a:pPr>
                        <a:lnSpc>
                          <a:spcPts val="1200"/>
                        </a:lnSpc>
                        <a:spcAft>
                          <a:spcPts val="300"/>
                        </a:spcAft>
                      </a:pPr>
                      <a:r>
                        <a:rPr lang="en-US"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Collaborate</a:t>
                      </a:r>
                      <a:endParaRPr lang="en-AU"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50BDAD"/>
                      </a:solidFill>
                      <a:prstDash val="solid"/>
                      <a:round/>
                      <a:headEnd type="none" w="med" len="med"/>
                      <a:tailEnd type="none" w="med" len="med"/>
                    </a:lnL>
                    <a:lnR w="76200" cap="flat" cmpd="sng" algn="ctr">
                      <a:solidFill>
                        <a:srgbClr val="B24EC2"/>
                      </a:solidFill>
                      <a:prstDash val="solid"/>
                      <a:round/>
                      <a:headEnd type="none" w="med" len="med"/>
                      <a:tailEnd type="none" w="med" len="med"/>
                    </a:lnR>
                    <a:lnT>
                      <a:noFill/>
                    </a:lnT>
                    <a:lnB>
                      <a:noFill/>
                    </a:lnB>
                  </a:tcPr>
                </a:tc>
                <a:tc>
                  <a:txBody>
                    <a:bodyPr/>
                    <a:lstStyle/>
                    <a:p>
                      <a:pPr>
                        <a:lnSpc>
                          <a:spcPts val="1200"/>
                        </a:lnSpc>
                        <a:spcAft>
                          <a:spcPts val="300"/>
                        </a:spcAft>
                      </a:pPr>
                      <a:r>
                        <a:rPr lang="en-US"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Assess</a:t>
                      </a:r>
                      <a:r>
                        <a:rPr lang="en-US" sz="14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a:lnSpc>
                          <a:spcPts val="1200"/>
                        </a:lnSpc>
                        <a:spcAft>
                          <a:spcPts val="300"/>
                        </a:spcAft>
                      </a:pPr>
                      <a:r>
                        <a:rPr lang="en-US" sz="1400" b="1" dirty="0" smtClean="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Evaluate</a:t>
                      </a:r>
                      <a:endParaRPr lang="en-AU"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B24EC2"/>
                      </a:solidFill>
                      <a:prstDash val="solid"/>
                      <a:round/>
                      <a:headEnd type="none" w="med" len="med"/>
                      <a:tailEnd type="none" w="med" len="med"/>
                    </a:lnL>
                    <a:lnR w="76200" cap="flat" cmpd="sng" algn="ctr">
                      <a:solidFill>
                        <a:srgbClr val="C14F5F"/>
                      </a:solidFill>
                      <a:prstDash val="solid"/>
                      <a:round/>
                      <a:headEnd type="none" w="med" len="med"/>
                      <a:tailEnd type="none" w="med" len="med"/>
                    </a:lnR>
                    <a:lnT>
                      <a:noFill/>
                    </a:lnT>
                    <a:lnB>
                      <a:noFill/>
                    </a:lnB>
                  </a:tcPr>
                </a:tc>
                <a:tc>
                  <a:txBody>
                    <a:bodyPr/>
                    <a:lstStyle/>
                    <a:p>
                      <a:pPr>
                        <a:lnSpc>
                          <a:spcPts val="1200"/>
                        </a:lnSpc>
                        <a:spcAft>
                          <a:spcPts val="300"/>
                        </a:spcAft>
                      </a:pPr>
                      <a:r>
                        <a:rPr lang="en-US"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Investigate</a:t>
                      </a:r>
                      <a:endParaRPr lang="en-AU"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C14F5F"/>
                      </a:solidFill>
                      <a:prstDash val="solid"/>
                      <a:round/>
                      <a:headEnd type="none" w="med" len="med"/>
                      <a:tailEnd type="none" w="med" len="med"/>
                    </a:lnL>
                    <a:lnR w="76200" cap="flat" cmpd="sng" algn="ctr">
                      <a:solidFill>
                        <a:srgbClr val="4E98C1"/>
                      </a:solidFill>
                      <a:prstDash val="solid"/>
                      <a:round/>
                      <a:headEnd type="none" w="med" len="med"/>
                      <a:tailEnd type="none" w="med" len="med"/>
                    </a:lnR>
                    <a:lnT>
                      <a:noFill/>
                    </a:lnT>
                    <a:lnB>
                      <a:noFill/>
                    </a:lnB>
                  </a:tcPr>
                </a:tc>
                <a:tc>
                  <a:txBody>
                    <a:bodyPr/>
                    <a:lstStyle/>
                    <a:p>
                      <a:pPr>
                        <a:lnSpc>
                          <a:spcPts val="1200"/>
                        </a:lnSpc>
                        <a:spcAft>
                          <a:spcPts val="300"/>
                        </a:spcAft>
                      </a:pPr>
                      <a:r>
                        <a:rPr lang="en-US"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Produce</a:t>
                      </a:r>
                      <a:endParaRPr lang="en-AU"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4E98C1"/>
                      </a:solidFill>
                      <a:prstDash val="solid"/>
                      <a:round/>
                      <a:headEnd type="none" w="med" len="med"/>
                      <a:tailEnd type="none" w="med" len="med"/>
                    </a:lnL>
                    <a:lnR w="76200" cap="flat" cmpd="sng" algn="ctr">
                      <a:solidFill>
                        <a:srgbClr val="C1784F"/>
                      </a:solidFill>
                      <a:prstDash val="solid"/>
                      <a:round/>
                      <a:headEnd type="none" w="med" len="med"/>
                      <a:tailEnd type="none" w="med" len="med"/>
                    </a:lnR>
                    <a:lnT>
                      <a:noFill/>
                    </a:lnT>
                    <a:lnB>
                      <a:noFill/>
                    </a:lnB>
                  </a:tcPr>
                </a:tc>
                <a:tc>
                  <a:txBody>
                    <a:bodyPr/>
                    <a:lstStyle/>
                    <a:p>
                      <a:pPr>
                        <a:lnSpc>
                          <a:spcPts val="1200"/>
                        </a:lnSpc>
                        <a:spcAft>
                          <a:spcPts val="300"/>
                        </a:spcAft>
                      </a:pPr>
                      <a:r>
                        <a:rPr lang="en-US"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Discuss</a:t>
                      </a:r>
                      <a:endParaRPr lang="en-AU"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C1784F"/>
                      </a:solidFill>
                      <a:prstDash val="solid"/>
                      <a:round/>
                      <a:headEnd type="none" w="med" len="med"/>
                      <a:tailEnd type="none" w="med" len="med"/>
                    </a:lnL>
                    <a:lnR w="76200" cap="flat" cmpd="sng" algn="ctr">
                      <a:solidFill>
                        <a:srgbClr val="C1B14E"/>
                      </a:solidFill>
                      <a:prstDash val="solid"/>
                      <a:round/>
                      <a:headEnd type="none" w="med" len="med"/>
                      <a:tailEnd type="none" w="med" len="med"/>
                    </a:lnR>
                    <a:lnT>
                      <a:noFill/>
                    </a:lnT>
                    <a:lnB>
                      <a:noFill/>
                    </a:lnB>
                  </a:tcPr>
                </a:tc>
                <a:tc>
                  <a:txBody>
                    <a:bodyPr/>
                    <a:lstStyle/>
                    <a:p>
                      <a:pPr>
                        <a:lnSpc>
                          <a:spcPts val="1200"/>
                        </a:lnSpc>
                        <a:spcAft>
                          <a:spcPts val="300"/>
                        </a:spcAft>
                      </a:pPr>
                      <a:r>
                        <a:rPr lang="en-US"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Reflect</a:t>
                      </a:r>
                      <a:endParaRPr lang="en-AU"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C1B14E"/>
                      </a:solidFill>
                      <a:prstDash val="solid"/>
                      <a:round/>
                      <a:headEnd type="none" w="med" len="med"/>
                      <a:tailEnd type="none" w="med" len="med"/>
                    </a:lnL>
                    <a:lnR w="76200" cap="flat" cmpd="sng" algn="ctr">
                      <a:solidFill>
                        <a:srgbClr val="404040"/>
                      </a:solidFill>
                      <a:prstDash val="solid"/>
                      <a:round/>
                      <a:headEnd type="none" w="med" len="med"/>
                      <a:tailEnd type="none" w="med" len="med"/>
                    </a:lnR>
                    <a:lnT>
                      <a:noFill/>
                    </a:lnT>
                    <a:lnB>
                      <a:noFill/>
                    </a:lnB>
                  </a:tcPr>
                </a:tc>
                <a:tc>
                  <a:txBody>
                    <a:bodyPr/>
                    <a:lstStyle/>
                    <a:p>
                      <a:pPr>
                        <a:lnSpc>
                          <a:spcPts val="1200"/>
                        </a:lnSpc>
                        <a:spcAft>
                          <a:spcPts val="300"/>
                        </a:spcAft>
                      </a:pPr>
                      <a:r>
                        <a:rPr lang="en-US"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Practice</a:t>
                      </a:r>
                      <a:endParaRPr lang="en-AU" sz="14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404040"/>
                      </a:solidFill>
                      <a:prstDash val="solid"/>
                      <a:round/>
                      <a:headEnd type="none" w="med" len="med"/>
                      <a:tailEnd type="none" w="med" len="med"/>
                    </a:lnL>
                    <a:lnR w="76200" cap="flat" cmpd="sng" algn="ctr">
                      <a:solidFill>
                        <a:srgbClr val="329183"/>
                      </a:solidFill>
                      <a:prstDash val="solid"/>
                      <a:round/>
                      <a:headEnd type="none" w="med" len="med"/>
                      <a:tailEnd type="none" w="med" len="med"/>
                    </a:lnR>
                    <a:lnT>
                      <a:noFill/>
                    </a:lnT>
                    <a:lnB>
                      <a:noFill/>
                    </a:lnB>
                  </a:tcPr>
                </a:tc>
                <a:tc>
                  <a:txBody>
                    <a:bodyPr/>
                    <a:lstStyle/>
                    <a:p>
                      <a:pPr>
                        <a:lnSpc>
                          <a:spcPts val="1200"/>
                        </a:lnSpc>
                        <a:spcAft>
                          <a:spcPts val="300"/>
                        </a:spcAft>
                      </a:pPr>
                      <a:r>
                        <a:rPr lang="en-US"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Acquire/Explain: Watch, Listen, Read</a:t>
                      </a:r>
                      <a:endParaRPr lang="en-AU"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nchor="ctr">
                    <a:lnL w="76200" cap="flat" cmpd="sng" algn="ctr">
                      <a:solidFill>
                        <a:srgbClr val="329183"/>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18890701"/>
                  </a:ext>
                </a:extLst>
              </a:tr>
            </a:tbl>
          </a:graphicData>
        </a:graphic>
      </p:graphicFrame>
      <p:pic>
        <p:nvPicPr>
          <p:cNvPr id="12" name="Picture 11" descr="3 graphics headed as high level mapping, narrative and learning activities and content development"/>
          <p:cNvPicPr>
            <a:picLocks noChangeAspect="1"/>
          </p:cNvPicPr>
          <p:nvPr/>
        </p:nvPicPr>
        <p:blipFill rotWithShape="1">
          <a:blip r:embed="rId3"/>
          <a:srcRect b="54689"/>
          <a:stretch/>
        </p:blipFill>
        <p:spPr>
          <a:xfrm>
            <a:off x="1972435" y="3198378"/>
            <a:ext cx="7497128" cy="1643063"/>
          </a:xfrm>
          <a:prstGeom prst="rect">
            <a:avLst/>
          </a:prstGeom>
        </p:spPr>
      </p:pic>
      <p:sp>
        <p:nvSpPr>
          <p:cNvPr id="13" name="Left Brace 12" descr="A large bracket encompassing all of the activities and pointing to the design processes below: mapping, narrative and learning activities and content development"/>
          <p:cNvSpPr/>
          <p:nvPr/>
        </p:nvSpPr>
        <p:spPr>
          <a:xfrm rot="16200000">
            <a:off x="5384447" y="-2479720"/>
            <a:ext cx="673103" cy="102987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15" name="Picture 14" descr="Screen grab from ETL705 showing a cloze activity"/>
          <p:cNvPicPr>
            <a:picLocks noChangeAspect="1"/>
          </p:cNvPicPr>
          <p:nvPr/>
        </p:nvPicPr>
        <p:blipFill>
          <a:blip r:embed="rId4"/>
          <a:stretch>
            <a:fillRect/>
          </a:stretch>
        </p:blipFill>
        <p:spPr>
          <a:xfrm>
            <a:off x="7847025" y="4787881"/>
            <a:ext cx="4344975" cy="2070119"/>
          </a:xfrm>
          <a:prstGeom prst="rect">
            <a:avLst/>
          </a:prstGeom>
          <a:ln>
            <a:noFill/>
          </a:ln>
          <a:effectLst>
            <a:outerShdw blurRad="292100" dist="139700" dir="2700000" algn="tl" rotWithShape="0">
              <a:srgbClr val="333333">
                <a:alpha val="65000"/>
              </a:srgbClr>
            </a:outerShdw>
          </a:effectLst>
        </p:spPr>
      </p:pic>
      <p:sp>
        <p:nvSpPr>
          <p:cNvPr id="16" name="TextBox 15" descr="Unit name ETL705 for the screen shot"/>
          <p:cNvSpPr txBox="1"/>
          <p:nvPr/>
        </p:nvSpPr>
        <p:spPr>
          <a:xfrm>
            <a:off x="11463636" y="4496644"/>
            <a:ext cx="799194" cy="307777"/>
          </a:xfrm>
          <a:prstGeom prst="rect">
            <a:avLst/>
          </a:prstGeom>
          <a:noFill/>
        </p:spPr>
        <p:txBody>
          <a:bodyPr wrap="square" rtlCol="0">
            <a:spAutoFit/>
          </a:bodyPr>
          <a:lstStyle/>
          <a:p>
            <a:r>
              <a:rPr lang="en-AU" sz="1400" b="1" dirty="0" smtClean="0"/>
              <a:t>ETL705</a:t>
            </a:r>
            <a:endParaRPr lang="en-AU" sz="1400" b="1" dirty="0"/>
          </a:p>
        </p:txBody>
      </p:sp>
    </p:spTree>
    <p:extLst>
      <p:ext uri="{BB962C8B-B14F-4D97-AF65-F5344CB8AC3E}">
        <p14:creationId xmlns:p14="http://schemas.microsoft.com/office/powerpoint/2010/main" val="2303478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3"/>
          <p:cNvSpPr>
            <a:spLocks noGrp="1"/>
          </p:cNvSpPr>
          <p:nvPr>
            <p:ph type="ftr" sz="quarter" idx="11"/>
          </p:nvPr>
        </p:nvSpPr>
        <p:spPr/>
        <p:txBody>
          <a:bodyPr/>
          <a:lstStyle/>
          <a:p>
            <a:pPr algn="l"/>
            <a:r>
              <a:rPr lang="en-AU" dirty="0">
                <a:solidFill>
                  <a:schemeClr val="tx1"/>
                </a:solidFill>
              </a:rPr>
              <a:t>Deakin University CRICOS Provider Code: 00113B</a:t>
            </a:r>
            <a:endParaRPr lang="en-GB" dirty="0">
              <a:solidFill>
                <a:schemeClr val="tx1"/>
              </a:solidFill>
            </a:endParaRPr>
          </a:p>
        </p:txBody>
      </p:sp>
      <p:sp>
        <p:nvSpPr>
          <p:cNvPr id="2" name="Title 1"/>
          <p:cNvSpPr>
            <a:spLocks noGrp="1"/>
          </p:cNvSpPr>
          <p:nvPr>
            <p:ph type="title"/>
          </p:nvPr>
        </p:nvSpPr>
        <p:spPr>
          <a:xfrm>
            <a:off x="242455" y="270165"/>
            <a:ext cx="11380340" cy="959957"/>
          </a:xfrm>
        </p:spPr>
        <p:txBody>
          <a:bodyPr/>
          <a:lstStyle/>
          <a:p>
            <a:r>
              <a:rPr lang="en-AU" sz="4000" dirty="0">
                <a:solidFill>
                  <a:srgbClr val="54BCAF"/>
                </a:solidFill>
                <a:latin typeface="Worldly Black" pitchFamily="2" charset="0"/>
                <a:cs typeface="Calibri Light" panose="020F0302020204030204" pitchFamily="34" charset="0"/>
              </a:rPr>
              <a:t>3. Design flexible learning environments e.g. 2</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sp>
        <p:nvSpPr>
          <p:cNvPr id="7" name="Rounded Rectangle 6" descr="This slide is made up of a flow-chart starting with 'Purposefully designed online resources', then forking. On the left fork is'CloudCampus students' amd pm the right is 'on campus students'. Both forks converge on 'Active connected class', and this leads to 'Authentic assessment or self-check (feedback)' for all students. To the right of this flow chart are a list of activities with arrows pointing to and from the flow chart. The activities are; 3-5 min video, key concept intro, concept elaboration, guided reading, 'call to action', peer discussion, and 3-5 min summary. To the right of this list is a set of attributes, each ticked: teacher-guided, peer learning, active learning, self-directed and feedback. All of the elements on this slide are explained in this description."/>
          <p:cNvSpPr/>
          <p:nvPr/>
        </p:nvSpPr>
        <p:spPr>
          <a:xfrm>
            <a:off x="2881118" y="1398803"/>
            <a:ext cx="2300966" cy="948776"/>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Purposefully designed online </a:t>
            </a:r>
            <a:r>
              <a:rPr lang="en-AU" dirty="0"/>
              <a:t>resources</a:t>
            </a:r>
          </a:p>
        </p:txBody>
      </p:sp>
      <p:sp>
        <p:nvSpPr>
          <p:cNvPr id="12" name="Rounded Rectangle 11" descr="Explained in first item description for this screen"/>
          <p:cNvSpPr/>
          <p:nvPr/>
        </p:nvSpPr>
        <p:spPr>
          <a:xfrm>
            <a:off x="1537139" y="2945280"/>
            <a:ext cx="2300967" cy="673052"/>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Active collaborative online seminar</a:t>
            </a:r>
            <a:endParaRPr lang="en-AU" sz="1400" dirty="0"/>
          </a:p>
        </p:txBody>
      </p:sp>
      <p:sp>
        <p:nvSpPr>
          <p:cNvPr id="15" name="Rounded Rectangle 14" descr="Explained in first item description for this screen"/>
          <p:cNvSpPr/>
          <p:nvPr/>
        </p:nvSpPr>
        <p:spPr>
          <a:xfrm>
            <a:off x="2888931" y="5850186"/>
            <a:ext cx="2300965" cy="948776"/>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Authentic </a:t>
            </a:r>
            <a:r>
              <a:rPr lang="en-AU" dirty="0" smtClean="0"/>
              <a:t>assessment or       self-check (feedback)</a:t>
            </a:r>
            <a:endParaRPr lang="en-AU" dirty="0"/>
          </a:p>
        </p:txBody>
      </p:sp>
      <p:sp>
        <p:nvSpPr>
          <p:cNvPr id="18" name="Right Arrow 17" descr="Explained in first item description for this screen"/>
          <p:cNvSpPr/>
          <p:nvPr/>
        </p:nvSpPr>
        <p:spPr>
          <a:xfrm rot="5400000">
            <a:off x="8370028" y="3338524"/>
            <a:ext cx="3438459" cy="343759"/>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ounded Rectangle 19" descr="Explained in first item description for this screen"/>
          <p:cNvSpPr/>
          <p:nvPr/>
        </p:nvSpPr>
        <p:spPr>
          <a:xfrm>
            <a:off x="7938456" y="1791175"/>
            <a:ext cx="1913695" cy="360000"/>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3-5 min video </a:t>
            </a:r>
            <a:endParaRPr lang="en-AU" dirty="0"/>
          </a:p>
        </p:txBody>
      </p:sp>
      <p:sp>
        <p:nvSpPr>
          <p:cNvPr id="21" name="Rounded Rectangle 20" descr="Explained in first item description for this screen"/>
          <p:cNvSpPr/>
          <p:nvPr/>
        </p:nvSpPr>
        <p:spPr>
          <a:xfrm>
            <a:off x="7935019" y="2275323"/>
            <a:ext cx="1917132" cy="360000"/>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Key concept intro</a:t>
            </a:r>
            <a:r>
              <a:rPr lang="en-AU" sz="1600" dirty="0" smtClean="0"/>
              <a:t>. </a:t>
            </a:r>
            <a:endParaRPr lang="en-AU" sz="1600" dirty="0"/>
          </a:p>
        </p:txBody>
      </p:sp>
      <p:sp>
        <p:nvSpPr>
          <p:cNvPr id="22" name="Rounded Rectangle 21" descr="Explained in first item description for this screen"/>
          <p:cNvSpPr/>
          <p:nvPr/>
        </p:nvSpPr>
        <p:spPr>
          <a:xfrm>
            <a:off x="7935019" y="2802452"/>
            <a:ext cx="1917132" cy="360000"/>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t>Concept elaboration</a:t>
            </a:r>
          </a:p>
        </p:txBody>
      </p:sp>
      <p:sp>
        <p:nvSpPr>
          <p:cNvPr id="23" name="Rounded Rectangle 22" descr="Explained in first item description for this screen"/>
          <p:cNvSpPr/>
          <p:nvPr/>
        </p:nvSpPr>
        <p:spPr>
          <a:xfrm>
            <a:off x="7935019" y="3830438"/>
            <a:ext cx="1917132" cy="360000"/>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a:t>
            </a:r>
            <a:r>
              <a:rPr lang="en-AU" dirty="0" smtClean="0"/>
              <a:t>Call </a:t>
            </a:r>
            <a:r>
              <a:rPr lang="en-AU" dirty="0"/>
              <a:t>to </a:t>
            </a:r>
            <a:r>
              <a:rPr lang="en-AU" dirty="0" smtClean="0"/>
              <a:t>action’</a:t>
            </a:r>
            <a:endParaRPr lang="en-AU" dirty="0"/>
          </a:p>
        </p:txBody>
      </p:sp>
      <p:sp>
        <p:nvSpPr>
          <p:cNvPr id="24" name="Rounded Rectangle 23" descr="Explained in first item description for this screen"/>
          <p:cNvSpPr/>
          <p:nvPr/>
        </p:nvSpPr>
        <p:spPr>
          <a:xfrm>
            <a:off x="7935019" y="4350035"/>
            <a:ext cx="1917132" cy="360000"/>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Peer discussion</a:t>
            </a:r>
            <a:endParaRPr lang="en-AU" dirty="0"/>
          </a:p>
        </p:txBody>
      </p:sp>
      <p:sp>
        <p:nvSpPr>
          <p:cNvPr id="25" name="TextBox 24" descr="Explained in first item description for this screen"/>
          <p:cNvSpPr txBox="1"/>
          <p:nvPr/>
        </p:nvSpPr>
        <p:spPr>
          <a:xfrm>
            <a:off x="1094691" y="2422135"/>
            <a:ext cx="2273251" cy="584775"/>
          </a:xfrm>
          <a:prstGeom prst="rect">
            <a:avLst/>
          </a:prstGeom>
          <a:noFill/>
        </p:spPr>
        <p:txBody>
          <a:bodyPr wrap="none" rtlCol="0">
            <a:spAutoFit/>
          </a:bodyPr>
          <a:lstStyle/>
          <a:p>
            <a:r>
              <a:rPr lang="en-AU" sz="1600" b="1" dirty="0"/>
              <a:t>Cloud </a:t>
            </a:r>
            <a:r>
              <a:rPr lang="en-AU" sz="1600" b="1" dirty="0" smtClean="0"/>
              <a:t>Campus students/</a:t>
            </a:r>
          </a:p>
          <a:p>
            <a:r>
              <a:rPr lang="en-AU" sz="1600" b="1" dirty="0" smtClean="0"/>
              <a:t>students studying online</a:t>
            </a:r>
            <a:endParaRPr lang="en-AU" sz="1600" b="1" dirty="0"/>
          </a:p>
        </p:txBody>
      </p:sp>
      <p:sp>
        <p:nvSpPr>
          <p:cNvPr id="17" name="Rounded Rectangle 16" descr="Explained in first item description for this screen"/>
          <p:cNvSpPr/>
          <p:nvPr/>
        </p:nvSpPr>
        <p:spPr>
          <a:xfrm>
            <a:off x="7935019" y="3315001"/>
            <a:ext cx="1917132" cy="360000"/>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Guided reading</a:t>
            </a:r>
          </a:p>
        </p:txBody>
      </p:sp>
      <p:sp>
        <p:nvSpPr>
          <p:cNvPr id="19" name="Rounded Rectangle 18" descr="Explained in first item description for this screen">
            <a:extLst>
              <a:ext uri="{FF2B5EF4-FFF2-40B4-BE49-F238E27FC236}">
                <a16:creationId xmlns:a16="http://schemas.microsoft.com/office/drawing/2014/main" id="{BAE84385-A043-5F4F-9889-CFCD4B777CE5}"/>
              </a:ext>
            </a:extLst>
          </p:cNvPr>
          <p:cNvSpPr/>
          <p:nvPr/>
        </p:nvSpPr>
        <p:spPr>
          <a:xfrm>
            <a:off x="4298733" y="2953483"/>
            <a:ext cx="2300967" cy="673381"/>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Active collaborative located seminar </a:t>
            </a:r>
            <a:endParaRPr lang="en-AU" dirty="0"/>
          </a:p>
        </p:txBody>
      </p:sp>
      <p:sp>
        <p:nvSpPr>
          <p:cNvPr id="26" name="TextBox 25" descr="Explained in first item description for this screen">
            <a:extLst>
              <a:ext uri="{FF2B5EF4-FFF2-40B4-BE49-F238E27FC236}">
                <a16:creationId xmlns:a16="http://schemas.microsoft.com/office/drawing/2014/main" id="{00EB8B32-A5B1-2746-BFA1-05F5E573DE6B}"/>
              </a:ext>
            </a:extLst>
          </p:cNvPr>
          <p:cNvSpPr txBox="1"/>
          <p:nvPr/>
        </p:nvSpPr>
        <p:spPr>
          <a:xfrm>
            <a:off x="4399251" y="2673405"/>
            <a:ext cx="1942135" cy="338554"/>
          </a:xfrm>
          <a:prstGeom prst="rect">
            <a:avLst/>
          </a:prstGeom>
          <a:noFill/>
        </p:spPr>
        <p:txBody>
          <a:bodyPr wrap="none" rtlCol="0">
            <a:spAutoFit/>
          </a:bodyPr>
          <a:lstStyle/>
          <a:p>
            <a:r>
              <a:rPr lang="en-AU" sz="1600" b="1" dirty="0"/>
              <a:t>On Campus students</a:t>
            </a:r>
          </a:p>
        </p:txBody>
      </p:sp>
      <p:sp>
        <p:nvSpPr>
          <p:cNvPr id="28" name="Rounded Rectangle 27" descr="Explained in first item description for this screen">
            <a:extLst>
              <a:ext uri="{FF2B5EF4-FFF2-40B4-BE49-F238E27FC236}">
                <a16:creationId xmlns:a16="http://schemas.microsoft.com/office/drawing/2014/main" id="{BAE84385-A043-5F4F-9889-CFCD4B777CE5}"/>
              </a:ext>
            </a:extLst>
          </p:cNvPr>
          <p:cNvSpPr/>
          <p:nvPr/>
        </p:nvSpPr>
        <p:spPr>
          <a:xfrm>
            <a:off x="2888929" y="4292863"/>
            <a:ext cx="2300967" cy="721571"/>
          </a:xfrm>
          <a:prstGeom prst="roundRect">
            <a:avLst/>
          </a:prstGeom>
          <a:gradFill flip="none" rotWithShape="1">
            <a:gsLst>
              <a:gs pos="0">
                <a:srgbClr val="54BCAF">
                  <a:tint val="66000"/>
                  <a:satMod val="160000"/>
                </a:srgbClr>
              </a:gs>
              <a:gs pos="50000">
                <a:srgbClr val="54BCAF">
                  <a:tint val="44500"/>
                  <a:satMod val="160000"/>
                </a:srgbClr>
              </a:gs>
              <a:gs pos="100000">
                <a:srgbClr val="54BCAF">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effectLst>
                  <a:outerShdw blurRad="38100" dist="38100" dir="2700000" algn="tl">
                    <a:srgbClr val="000000">
                      <a:alpha val="43137"/>
                    </a:srgbClr>
                  </a:outerShdw>
                </a:effectLst>
              </a:rPr>
              <a:t>Active connected class</a:t>
            </a:r>
            <a:endParaRPr lang="en-AU" dirty="0">
              <a:effectLst>
                <a:outerShdw blurRad="38100" dist="38100" dir="2700000" algn="tl">
                  <a:srgbClr val="000000">
                    <a:alpha val="43137"/>
                  </a:srgbClr>
                </a:outerShdw>
              </a:effectLst>
            </a:endParaRPr>
          </a:p>
        </p:txBody>
      </p:sp>
      <p:sp>
        <p:nvSpPr>
          <p:cNvPr id="29" name="TextBox 28" descr="Explained in first item description for this screen"/>
          <p:cNvSpPr txBox="1"/>
          <p:nvPr/>
        </p:nvSpPr>
        <p:spPr>
          <a:xfrm>
            <a:off x="3444250" y="1079401"/>
            <a:ext cx="1190326" cy="338554"/>
          </a:xfrm>
          <a:prstGeom prst="rect">
            <a:avLst/>
          </a:prstGeom>
          <a:noFill/>
        </p:spPr>
        <p:txBody>
          <a:bodyPr wrap="none" rtlCol="0">
            <a:spAutoFit/>
          </a:bodyPr>
          <a:lstStyle/>
          <a:p>
            <a:r>
              <a:rPr lang="en-AU" sz="1600" b="1" dirty="0" smtClean="0"/>
              <a:t>All students</a:t>
            </a:r>
            <a:endParaRPr lang="en-AU" sz="1600" b="1" dirty="0"/>
          </a:p>
        </p:txBody>
      </p:sp>
      <p:sp>
        <p:nvSpPr>
          <p:cNvPr id="30" name="Right Arrow 29" descr="Explained in first item description for this screen"/>
          <p:cNvSpPr/>
          <p:nvPr/>
        </p:nvSpPr>
        <p:spPr>
          <a:xfrm rot="2735063">
            <a:off x="4394994" y="2495647"/>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ight Arrow 30" descr="Explained in first item description for this screen"/>
          <p:cNvSpPr/>
          <p:nvPr/>
        </p:nvSpPr>
        <p:spPr>
          <a:xfrm rot="7212130">
            <a:off x="3230332" y="2495048"/>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descr="Explained in first item description for this screen"/>
          <p:cNvSpPr txBox="1"/>
          <p:nvPr/>
        </p:nvSpPr>
        <p:spPr>
          <a:xfrm>
            <a:off x="3445303" y="4005386"/>
            <a:ext cx="1190326" cy="338554"/>
          </a:xfrm>
          <a:prstGeom prst="rect">
            <a:avLst/>
          </a:prstGeom>
          <a:noFill/>
        </p:spPr>
        <p:txBody>
          <a:bodyPr wrap="none" rtlCol="0">
            <a:spAutoFit/>
          </a:bodyPr>
          <a:lstStyle/>
          <a:p>
            <a:r>
              <a:rPr lang="en-AU" sz="1600" b="1" dirty="0" smtClean="0"/>
              <a:t>All students</a:t>
            </a:r>
            <a:endParaRPr lang="en-AU" sz="1600" b="1" dirty="0"/>
          </a:p>
        </p:txBody>
      </p:sp>
      <p:sp>
        <p:nvSpPr>
          <p:cNvPr id="33" name="Right Arrow 32" descr="Explained in first item description for this screen"/>
          <p:cNvSpPr/>
          <p:nvPr/>
        </p:nvSpPr>
        <p:spPr>
          <a:xfrm rot="7447946">
            <a:off x="4509343" y="3774329"/>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ight Arrow 33" descr="Explained in first item description for this screen"/>
          <p:cNvSpPr/>
          <p:nvPr/>
        </p:nvSpPr>
        <p:spPr>
          <a:xfrm rot="2953236">
            <a:off x="3260701" y="3752620"/>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ight Arrow 34" descr="Explained in first item description for this screen"/>
          <p:cNvSpPr/>
          <p:nvPr/>
        </p:nvSpPr>
        <p:spPr>
          <a:xfrm>
            <a:off x="5487840" y="1713145"/>
            <a:ext cx="2239469" cy="343759"/>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descr="Explained in first item description for this screen">
            <a:extLst>
              <a:ext uri="{FF2B5EF4-FFF2-40B4-BE49-F238E27FC236}">
                <a16:creationId xmlns:a16="http://schemas.microsoft.com/office/drawing/2014/main" id="{00EB8B32-A5B1-2746-BFA1-05F5E573DE6B}"/>
              </a:ext>
            </a:extLst>
          </p:cNvPr>
          <p:cNvSpPr txBox="1"/>
          <p:nvPr/>
        </p:nvSpPr>
        <p:spPr>
          <a:xfrm>
            <a:off x="10160876" y="1644496"/>
            <a:ext cx="1907189" cy="3554819"/>
          </a:xfrm>
          <a:prstGeom prst="rect">
            <a:avLst/>
          </a:prstGeom>
          <a:noFill/>
        </p:spPr>
        <p:txBody>
          <a:bodyPr wrap="none" rtlCol="0">
            <a:spAutoFit/>
          </a:bodyPr>
          <a:lstStyle/>
          <a:p>
            <a:pPr marL="285750" indent="-285750">
              <a:lnSpc>
                <a:spcPct val="250000"/>
              </a:lnSpc>
              <a:buFont typeface="Wingdings" panose="05000000000000000000" pitchFamily="2" charset="2"/>
              <a:buChar char="ü"/>
            </a:pPr>
            <a:r>
              <a:rPr lang="en-AU" b="1" dirty="0" smtClean="0"/>
              <a:t>Teacher guided</a:t>
            </a:r>
          </a:p>
          <a:p>
            <a:pPr marL="285750" indent="-285750">
              <a:lnSpc>
                <a:spcPct val="250000"/>
              </a:lnSpc>
              <a:buFont typeface="Wingdings" panose="05000000000000000000" pitchFamily="2" charset="2"/>
              <a:buChar char="ü"/>
            </a:pPr>
            <a:r>
              <a:rPr lang="en-AU" b="1" dirty="0" smtClean="0"/>
              <a:t>Peer learning</a:t>
            </a:r>
          </a:p>
          <a:p>
            <a:pPr marL="285750" indent="-285750">
              <a:lnSpc>
                <a:spcPct val="250000"/>
              </a:lnSpc>
              <a:buFont typeface="Wingdings" panose="05000000000000000000" pitchFamily="2" charset="2"/>
              <a:buChar char="ü"/>
            </a:pPr>
            <a:r>
              <a:rPr lang="en-AU" b="1" dirty="0" smtClean="0"/>
              <a:t>Active learning</a:t>
            </a:r>
          </a:p>
          <a:p>
            <a:pPr marL="285750" indent="-285750">
              <a:lnSpc>
                <a:spcPct val="250000"/>
              </a:lnSpc>
              <a:buFont typeface="Wingdings" panose="05000000000000000000" pitchFamily="2" charset="2"/>
              <a:buChar char="ü"/>
            </a:pPr>
            <a:r>
              <a:rPr lang="en-AU" b="1" dirty="0" smtClean="0"/>
              <a:t>Self-directed</a:t>
            </a:r>
          </a:p>
          <a:p>
            <a:pPr marL="285750" indent="-285750">
              <a:lnSpc>
                <a:spcPct val="250000"/>
              </a:lnSpc>
              <a:buFont typeface="Wingdings" panose="05000000000000000000" pitchFamily="2" charset="2"/>
              <a:buChar char="ü"/>
            </a:pPr>
            <a:r>
              <a:rPr lang="en-AU" b="1" dirty="0" smtClean="0"/>
              <a:t>Feedback</a:t>
            </a:r>
            <a:endParaRPr lang="en-AU" b="1" dirty="0"/>
          </a:p>
        </p:txBody>
      </p:sp>
      <p:sp>
        <p:nvSpPr>
          <p:cNvPr id="37" name="Rounded Rectangle 36" descr="Explained in first item description for this screen"/>
          <p:cNvSpPr/>
          <p:nvPr/>
        </p:nvSpPr>
        <p:spPr>
          <a:xfrm>
            <a:off x="7935019" y="4869632"/>
            <a:ext cx="1917132" cy="360000"/>
          </a:xfrm>
          <a:prstGeom prst="roundRect">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3-5 min summary</a:t>
            </a:r>
            <a:endParaRPr lang="en-AU" dirty="0"/>
          </a:p>
        </p:txBody>
      </p:sp>
      <p:sp>
        <p:nvSpPr>
          <p:cNvPr id="38" name="Right Arrow 37" descr="Explained in first item description for this screen"/>
          <p:cNvSpPr/>
          <p:nvPr/>
        </p:nvSpPr>
        <p:spPr>
          <a:xfrm rot="5400000">
            <a:off x="3817682" y="5225417"/>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descr="Explained in first item description for this screen"/>
          <p:cNvSpPr txBox="1"/>
          <p:nvPr/>
        </p:nvSpPr>
        <p:spPr>
          <a:xfrm>
            <a:off x="3461866" y="5511632"/>
            <a:ext cx="1190326" cy="338554"/>
          </a:xfrm>
          <a:prstGeom prst="rect">
            <a:avLst/>
          </a:prstGeom>
          <a:noFill/>
        </p:spPr>
        <p:txBody>
          <a:bodyPr wrap="none" rtlCol="0">
            <a:spAutoFit/>
          </a:bodyPr>
          <a:lstStyle/>
          <a:p>
            <a:r>
              <a:rPr lang="en-AU" sz="1600" b="1" dirty="0" smtClean="0"/>
              <a:t>All students</a:t>
            </a:r>
            <a:endParaRPr lang="en-AU" sz="1600" b="1" dirty="0"/>
          </a:p>
        </p:txBody>
      </p:sp>
      <p:sp>
        <p:nvSpPr>
          <p:cNvPr id="40" name="Right Arrow 39" descr="Explained in first item description for this screen"/>
          <p:cNvSpPr/>
          <p:nvPr/>
        </p:nvSpPr>
        <p:spPr>
          <a:xfrm rot="10800000">
            <a:off x="6946044" y="3006910"/>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ight Arrow 40" descr="Explained in first item description for this screen"/>
          <p:cNvSpPr/>
          <p:nvPr/>
        </p:nvSpPr>
        <p:spPr>
          <a:xfrm rot="10800000">
            <a:off x="6946044" y="3337978"/>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ight Arrow 41" descr="Explained in first item description for this screen"/>
          <p:cNvSpPr/>
          <p:nvPr/>
        </p:nvSpPr>
        <p:spPr>
          <a:xfrm rot="10800000">
            <a:off x="6940957" y="4513314"/>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Right Arrow 44" descr="Explained in first item description for this screen"/>
          <p:cNvSpPr/>
          <p:nvPr/>
        </p:nvSpPr>
        <p:spPr>
          <a:xfrm>
            <a:off x="6965209" y="3879513"/>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ight Arrow 45" descr="Explained in first item description for this screen"/>
          <p:cNvSpPr/>
          <p:nvPr/>
        </p:nvSpPr>
        <p:spPr>
          <a:xfrm>
            <a:off x="6965209" y="4785703"/>
            <a:ext cx="427836" cy="167857"/>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descr="CloudFirst logo"/>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5672" y="6267885"/>
            <a:ext cx="2388144" cy="562359"/>
          </a:xfrm>
          <a:prstGeom prst="rect">
            <a:avLst/>
          </a:prstGeom>
        </p:spPr>
      </p:pic>
    </p:spTree>
    <p:extLst>
      <p:ext uri="{BB962C8B-B14F-4D97-AF65-F5344CB8AC3E}">
        <p14:creationId xmlns:p14="http://schemas.microsoft.com/office/powerpoint/2010/main" val="3575493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50" b="0" i="0" u="none" strike="noStrike" kern="1200" cap="none" spc="0" normalizeH="0" baseline="0" noProof="0" smtClean="0">
                <a:ln>
                  <a:noFill/>
                </a:ln>
                <a:solidFill>
                  <a:prstClr val="black"/>
                </a:solidFill>
                <a:effectLst/>
                <a:uLnTx/>
                <a:uFillTx/>
                <a:latin typeface="Calibri" panose="020F0502020204030204"/>
                <a:ea typeface="+mn-ea"/>
                <a:cs typeface="+mn-cs"/>
              </a:rPr>
              <a:t>Deakin University CRICOS Provider Code: 00113B</a:t>
            </a:r>
            <a:endParaRPr kumimoji="0" lang="en-GB" sz="6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2"/>
          <p:cNvSpPr>
            <a:spLocks noGrp="1"/>
          </p:cNvSpPr>
          <p:nvPr>
            <p:ph type="title"/>
          </p:nvPr>
        </p:nvSpPr>
        <p:spPr>
          <a:xfrm>
            <a:off x="242455" y="270165"/>
            <a:ext cx="11710845" cy="959957"/>
          </a:xfrm>
        </p:spPr>
        <p:txBody>
          <a:bodyPr/>
          <a:lstStyle/>
          <a:p>
            <a:r>
              <a:rPr lang="en-AU" sz="4000" dirty="0">
                <a:solidFill>
                  <a:srgbClr val="54BCAF"/>
                </a:solidFill>
                <a:latin typeface="Worldly Black" pitchFamily="2" charset="0"/>
                <a:cs typeface="Calibri Light" panose="020F0302020204030204" pitchFamily="34" charset="0"/>
              </a:rPr>
              <a:t>3. Design flexible learning environments </a:t>
            </a:r>
            <a:r>
              <a:rPr lang="en-AU" sz="4000" dirty="0" smtClean="0">
                <a:solidFill>
                  <a:srgbClr val="54BCAF"/>
                </a:solidFill>
                <a:latin typeface="Worldly Black" pitchFamily="2" charset="0"/>
                <a:cs typeface="Calibri Light" panose="020F0302020204030204" pitchFamily="34" charset="0"/>
              </a:rPr>
              <a:t>– e.g</a:t>
            </a:r>
            <a:r>
              <a:rPr lang="en-AU" sz="4000" dirty="0">
                <a:solidFill>
                  <a:srgbClr val="54BCAF"/>
                </a:solidFill>
                <a:latin typeface="Worldly Black" pitchFamily="2" charset="0"/>
                <a:cs typeface="Calibri Light" panose="020F0302020204030204" pitchFamily="34" charset="0"/>
              </a:rPr>
              <a:t>. 3</a:t>
            </a:r>
            <a:r>
              <a:rPr lang="en-AU" dirty="0">
                <a:solidFill>
                  <a:srgbClr val="54BCAF"/>
                </a:solidFill>
                <a:latin typeface="Worldly Black" pitchFamily="2" charset="0"/>
                <a:cs typeface="Calibri Light" panose="020F0302020204030204" pitchFamily="34" charset="0"/>
              </a:rPr>
              <a:t> </a:t>
            </a:r>
            <a:br>
              <a:rPr lang="en-AU" dirty="0">
                <a:solidFill>
                  <a:srgbClr val="54BCAF"/>
                </a:solidFill>
                <a:latin typeface="Worldly Black" pitchFamily="2" charset="0"/>
                <a:cs typeface="Calibri Light" panose="020F0302020204030204" pitchFamily="34" charset="0"/>
              </a:rPr>
            </a:br>
            <a:endParaRPr lang="en-AU" dirty="0"/>
          </a:p>
        </p:txBody>
      </p:sp>
      <p:pic>
        <p:nvPicPr>
          <p:cNvPr id="6" name="Picture 5" descr="Screen grab of resources list for the ETL700 CloudDeakin site resource list"/>
          <p:cNvPicPr>
            <a:picLocks noChangeAspect="1"/>
          </p:cNvPicPr>
          <p:nvPr/>
        </p:nvPicPr>
        <p:blipFill rotWithShape="1">
          <a:blip r:embed="rId3"/>
          <a:srcRect r="18269"/>
          <a:stretch/>
        </p:blipFill>
        <p:spPr>
          <a:xfrm>
            <a:off x="1959496" y="850976"/>
            <a:ext cx="4042465" cy="5687936"/>
          </a:xfrm>
          <a:prstGeom prst="rect">
            <a:avLst/>
          </a:prstGeom>
          <a:ln>
            <a:noFill/>
          </a:ln>
          <a:effectLst>
            <a:outerShdw blurRad="292100" dist="139700" dir="2700000" algn="tl" rotWithShape="0">
              <a:srgbClr val="333333">
                <a:alpha val="65000"/>
              </a:srgbClr>
            </a:outerShdw>
          </a:effectLst>
        </p:spPr>
      </p:pic>
      <p:sp>
        <p:nvSpPr>
          <p:cNvPr id="10" name="TextBox 9" descr="Unit name for the unit site: ETL700"/>
          <p:cNvSpPr txBox="1"/>
          <p:nvPr/>
        </p:nvSpPr>
        <p:spPr>
          <a:xfrm>
            <a:off x="5202767" y="878644"/>
            <a:ext cx="799194" cy="307777"/>
          </a:xfrm>
          <a:prstGeom prst="rect">
            <a:avLst/>
          </a:prstGeom>
          <a:noFill/>
        </p:spPr>
        <p:txBody>
          <a:bodyPr wrap="square" rtlCol="0">
            <a:spAutoFit/>
          </a:bodyPr>
          <a:lstStyle/>
          <a:p>
            <a:r>
              <a:rPr lang="en-AU" sz="1400" b="1" dirty="0" smtClean="0"/>
              <a:t>ETL700</a:t>
            </a:r>
            <a:endParaRPr lang="en-AU" sz="1400" b="1" dirty="0"/>
          </a:p>
        </p:txBody>
      </p:sp>
      <p:sp>
        <p:nvSpPr>
          <p:cNvPr id="9" name="TextBox 8">
            <a:extLst>
              <a:ext uri="{FF2B5EF4-FFF2-40B4-BE49-F238E27FC236}">
                <a16:creationId xmlns:a16="http://schemas.microsoft.com/office/drawing/2014/main" id="{00EB8B32-A5B1-2746-BFA1-05F5E573DE6B}"/>
              </a:ext>
            </a:extLst>
          </p:cNvPr>
          <p:cNvSpPr txBox="1"/>
          <p:nvPr/>
        </p:nvSpPr>
        <p:spPr>
          <a:xfrm>
            <a:off x="6522910" y="1648142"/>
            <a:ext cx="3012428" cy="3554819"/>
          </a:xfrm>
          <a:prstGeom prst="rect">
            <a:avLst/>
          </a:prstGeom>
          <a:noFill/>
        </p:spPr>
        <p:txBody>
          <a:bodyPr wrap="none" rtlCol="0">
            <a:spAutoFit/>
          </a:bodyPr>
          <a:lstStyle/>
          <a:p>
            <a:pPr marL="285750" marR="0" lvl="0" indent="-285750" algn="l" defTabSz="914400" rtl="0" eaLnBrk="1" fontAlgn="auto" latinLnBrk="0" hangingPunct="1">
              <a:lnSpc>
                <a:spcPct val="250000"/>
              </a:lnSpc>
              <a:spcBef>
                <a:spcPts val="0"/>
              </a:spcBef>
              <a:spcAft>
                <a:spcPts val="0"/>
              </a:spcAft>
              <a:buClrTx/>
              <a:buSzTx/>
              <a:buFont typeface="Wingdings" panose="05000000000000000000" pitchFamily="2" charset="2"/>
              <a:buChar char="ü"/>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Introduction</a:t>
            </a:r>
          </a:p>
          <a:p>
            <a:pPr marL="285750" marR="0" lvl="0" indent="-285750" algn="l" defTabSz="914400" rtl="0" eaLnBrk="1" fontAlgn="auto" latinLnBrk="0" hangingPunct="1">
              <a:lnSpc>
                <a:spcPct val="250000"/>
              </a:lnSpc>
              <a:spcBef>
                <a:spcPts val="0"/>
              </a:spcBef>
              <a:spcAft>
                <a:spcPts val="0"/>
              </a:spcAft>
              <a:buClrTx/>
              <a:buSzTx/>
              <a:buFont typeface="Wingdings" panose="05000000000000000000" pitchFamily="2" charset="2"/>
              <a:buChar char="ü"/>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Key concept exploration</a:t>
            </a:r>
          </a:p>
          <a:p>
            <a:pPr marL="285750" marR="0" lvl="0" indent="-285750" algn="l" defTabSz="914400" rtl="0" eaLnBrk="1" fontAlgn="auto" latinLnBrk="0" hangingPunct="1">
              <a:lnSpc>
                <a:spcPct val="250000"/>
              </a:lnSpc>
              <a:spcBef>
                <a:spcPts val="0"/>
              </a:spcBef>
              <a:spcAft>
                <a:spcPts val="0"/>
              </a:spcAft>
              <a:buClrTx/>
              <a:buSzTx/>
              <a:buFont typeface="Wingdings" panose="05000000000000000000" pitchFamily="2" charset="2"/>
              <a:buChar char="ü"/>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Interactive/ ‘Call to action’</a:t>
            </a:r>
          </a:p>
          <a:p>
            <a:pPr marL="285750" marR="0" lvl="0" indent="-285750" algn="l" defTabSz="914400" rtl="0" eaLnBrk="1" fontAlgn="auto" latinLnBrk="0" hangingPunct="1">
              <a:lnSpc>
                <a:spcPct val="250000"/>
              </a:lnSpc>
              <a:spcBef>
                <a:spcPts val="0"/>
              </a:spcBef>
              <a:spcAft>
                <a:spcPts val="0"/>
              </a:spcAft>
              <a:buClrTx/>
              <a:buSzTx/>
              <a:buFont typeface="Wingdings" panose="05000000000000000000" pitchFamily="2" charset="2"/>
              <a:buChar char="ü"/>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Wrap-up</a:t>
            </a:r>
          </a:p>
          <a:p>
            <a:pPr marL="285750" marR="0" lvl="0" indent="-285750" algn="l" defTabSz="914400" rtl="0" eaLnBrk="1" fontAlgn="auto" latinLnBrk="0" hangingPunct="1">
              <a:lnSpc>
                <a:spcPct val="250000"/>
              </a:lnSpc>
              <a:spcBef>
                <a:spcPts val="0"/>
              </a:spcBef>
              <a:spcAft>
                <a:spcPts val="0"/>
              </a:spcAft>
              <a:buClrTx/>
              <a:buSzTx/>
              <a:buFont typeface="Wingdings" panose="05000000000000000000" pitchFamily="2" charset="2"/>
              <a:buChar char="ü"/>
              <a:tabLst/>
              <a:defRPr/>
            </a:pPr>
            <a:r>
              <a:rPr kumimoji="0" lang="en-AU"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Seminar (active learning)</a:t>
            </a:r>
            <a:endParaRPr kumimoji="0" lang="en-A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ight Arrow 7" descr="Arrow pointing down the list of resources, showing parallel progression between the resources and the elements in the right text bos (Introduction, key concept exploration, etc.)"/>
          <p:cNvSpPr/>
          <p:nvPr/>
        </p:nvSpPr>
        <p:spPr>
          <a:xfrm rot="5400000">
            <a:off x="4590852" y="3311852"/>
            <a:ext cx="3438459" cy="343759"/>
          </a:xfrm>
          <a:prstGeom prst="rightArrow">
            <a:avLst/>
          </a:prstGeom>
          <a:solidFill>
            <a:srgbClr val="54BC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41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5" name="Content Placeholder 4"/>
          <p:cNvSpPr>
            <a:spLocks noGrp="1"/>
          </p:cNvSpPr>
          <p:nvPr>
            <p:ph sz="quarter" idx="12"/>
          </p:nvPr>
        </p:nvSpPr>
        <p:spPr/>
        <p:txBody>
          <a:bodyPr/>
          <a:lstStyle/>
          <a:p>
            <a:pPr>
              <a:lnSpc>
                <a:spcPct val="200000"/>
              </a:lnSpc>
              <a:spcBef>
                <a:spcPts val="0"/>
              </a:spcBef>
              <a:spcAft>
                <a:spcPts val="0"/>
              </a:spcAft>
            </a:pPr>
            <a:r>
              <a:rPr lang="en-AU" sz="2000" b="1" dirty="0"/>
              <a:t>What is </a:t>
            </a:r>
            <a:r>
              <a:rPr lang="en-AU" sz="2000" b="1" dirty="0" err="1"/>
              <a:t>CloudFirst</a:t>
            </a:r>
            <a:r>
              <a:rPr lang="en-AU" sz="2000" b="1" dirty="0"/>
              <a:t>?</a:t>
            </a:r>
          </a:p>
          <a:p>
            <a:pPr>
              <a:lnSpc>
                <a:spcPct val="200000"/>
              </a:lnSpc>
              <a:spcBef>
                <a:spcPts val="0"/>
              </a:spcBef>
              <a:spcAft>
                <a:spcPts val="0"/>
              </a:spcAft>
            </a:pPr>
            <a:r>
              <a:rPr lang="en-AU" sz="2000" b="1" dirty="0" err="1"/>
              <a:t>CloudFirst</a:t>
            </a:r>
            <a:r>
              <a:rPr lang="en-AU" sz="2000" b="1" dirty="0"/>
              <a:t> Learning Design and Inclusive Education Principles (IEP)</a:t>
            </a:r>
          </a:p>
          <a:p>
            <a:pPr>
              <a:lnSpc>
                <a:spcPct val="200000"/>
              </a:lnSpc>
              <a:spcBef>
                <a:spcPts val="0"/>
              </a:spcBef>
              <a:spcAft>
                <a:spcPts val="0"/>
              </a:spcAft>
            </a:pPr>
            <a:r>
              <a:rPr lang="en-AU" sz="2000" b="1" dirty="0"/>
              <a:t>Examples of IEP in </a:t>
            </a:r>
            <a:r>
              <a:rPr lang="en-AU" sz="2000" b="1" dirty="0" err="1"/>
              <a:t>CloudFirst</a:t>
            </a:r>
            <a:endParaRPr lang="en-AU" sz="2000" b="1" dirty="0"/>
          </a:p>
          <a:p>
            <a:pPr>
              <a:lnSpc>
                <a:spcPct val="200000"/>
              </a:lnSpc>
              <a:spcBef>
                <a:spcPts val="0"/>
              </a:spcBef>
              <a:spcAft>
                <a:spcPts val="0"/>
              </a:spcAft>
            </a:pPr>
            <a:r>
              <a:rPr lang="en-AU" sz="2000" b="1" dirty="0" err="1"/>
              <a:t>CloudFirst</a:t>
            </a:r>
            <a:r>
              <a:rPr lang="en-AU" sz="2000" b="1" dirty="0"/>
              <a:t> Resources</a:t>
            </a:r>
          </a:p>
          <a:p>
            <a:pPr>
              <a:lnSpc>
                <a:spcPct val="200000"/>
              </a:lnSpc>
              <a:spcBef>
                <a:spcPts val="0"/>
              </a:spcBef>
              <a:spcAft>
                <a:spcPts val="0"/>
              </a:spcAft>
            </a:pPr>
            <a:r>
              <a:rPr lang="en-AU" sz="2000" b="1" dirty="0"/>
              <a:t>Discussion</a:t>
            </a:r>
          </a:p>
          <a:p>
            <a:endParaRPr lang="en-AU" dirty="0"/>
          </a:p>
        </p:txBody>
      </p:sp>
      <p:sp>
        <p:nvSpPr>
          <p:cNvPr id="2" name="Title 1"/>
          <p:cNvSpPr>
            <a:spLocks noGrp="1"/>
          </p:cNvSpPr>
          <p:nvPr>
            <p:ph type="title"/>
          </p:nvPr>
        </p:nvSpPr>
        <p:spPr>
          <a:xfrm>
            <a:off x="490538" y="161174"/>
            <a:ext cx="12025151" cy="959957"/>
          </a:xfrm>
        </p:spPr>
        <p:txBody>
          <a:bodyPr/>
          <a:lstStyle/>
          <a:p>
            <a:r>
              <a:rPr lang="en-AU" sz="4000" dirty="0">
                <a:solidFill>
                  <a:srgbClr val="54BCAF"/>
                </a:solidFill>
                <a:latin typeface="Worldly Black" pitchFamily="2" charset="0"/>
                <a:cs typeface="Calibri Light" panose="020F0302020204030204" pitchFamily="34" charset="0"/>
              </a:rPr>
              <a:t>Outline for </a:t>
            </a:r>
            <a:r>
              <a:rPr lang="en-AU" sz="4000" dirty="0" smtClean="0">
                <a:solidFill>
                  <a:srgbClr val="54BCAF"/>
                </a:solidFill>
                <a:latin typeface="Worldly Black" pitchFamily="2" charset="0"/>
                <a:cs typeface="Calibri Light" panose="020F0302020204030204" pitchFamily="34" charset="0"/>
              </a:rPr>
              <a:t>today</a:t>
            </a:r>
            <a:endParaRPr lang="en-AU" sz="4000" dirty="0"/>
          </a:p>
        </p:txBody>
      </p:sp>
    </p:spTree>
    <p:extLst>
      <p:ext uri="{BB962C8B-B14F-4D97-AF65-F5344CB8AC3E}">
        <p14:creationId xmlns:p14="http://schemas.microsoft.com/office/powerpoint/2010/main" val="394079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3" name="Title 2"/>
          <p:cNvSpPr>
            <a:spLocks noGrp="1"/>
          </p:cNvSpPr>
          <p:nvPr>
            <p:ph type="title"/>
          </p:nvPr>
        </p:nvSpPr>
        <p:spPr>
          <a:xfrm>
            <a:off x="363558" y="270165"/>
            <a:ext cx="8593156" cy="959957"/>
          </a:xfrm>
        </p:spPr>
        <p:txBody>
          <a:bodyPr/>
          <a:lstStyle/>
          <a:p>
            <a:r>
              <a:rPr lang="en-AU" sz="4000" dirty="0">
                <a:solidFill>
                  <a:srgbClr val="54BCAF"/>
                </a:solidFill>
                <a:latin typeface="Worldly Black" pitchFamily="2" charset="0"/>
                <a:cs typeface="Calibri Light" panose="020F0302020204030204" pitchFamily="34" charset="0"/>
              </a:rPr>
              <a:t>4. Represent diversity in the curriculum</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9" name="Picture 8" descr="Screen grab from MBA702 unit site"/>
          <p:cNvPicPr>
            <a:picLocks noChangeAspect="1"/>
          </p:cNvPicPr>
          <p:nvPr/>
        </p:nvPicPr>
        <p:blipFill>
          <a:blip r:embed="rId3"/>
          <a:stretch>
            <a:fillRect/>
          </a:stretch>
        </p:blipFill>
        <p:spPr>
          <a:xfrm>
            <a:off x="7556234" y="81776"/>
            <a:ext cx="4432947" cy="2189640"/>
          </a:xfrm>
          <a:prstGeom prst="rect">
            <a:avLst/>
          </a:prstGeom>
          <a:ln>
            <a:noFill/>
          </a:ln>
          <a:effectLst>
            <a:outerShdw blurRad="292100" dist="139700" dir="2700000" algn="tl" rotWithShape="0">
              <a:srgbClr val="333333">
                <a:alpha val="65000"/>
              </a:srgbClr>
            </a:outerShdw>
          </a:effectLst>
        </p:spPr>
      </p:pic>
      <p:sp>
        <p:nvSpPr>
          <p:cNvPr id="16" name="TextBox 15" descr="Unit name for the screen grab: MBA702"/>
          <p:cNvSpPr txBox="1"/>
          <p:nvPr/>
        </p:nvSpPr>
        <p:spPr>
          <a:xfrm>
            <a:off x="11127915" y="242432"/>
            <a:ext cx="1064085" cy="307777"/>
          </a:xfrm>
          <a:prstGeom prst="rect">
            <a:avLst/>
          </a:prstGeom>
          <a:noFill/>
        </p:spPr>
        <p:txBody>
          <a:bodyPr wrap="square" rtlCol="0">
            <a:spAutoFit/>
          </a:bodyPr>
          <a:lstStyle/>
          <a:p>
            <a:r>
              <a:rPr lang="en-AU" sz="1400" b="1" dirty="0" smtClean="0"/>
              <a:t>MBA702</a:t>
            </a:r>
            <a:endParaRPr lang="en-AU" sz="1400" b="1" dirty="0"/>
          </a:p>
        </p:txBody>
      </p:sp>
      <p:pic>
        <p:nvPicPr>
          <p:cNvPr id="10" name="Picture 9" descr="Screen grab from MBA707 unit site"/>
          <p:cNvPicPr>
            <a:picLocks noChangeAspect="1"/>
          </p:cNvPicPr>
          <p:nvPr/>
        </p:nvPicPr>
        <p:blipFill>
          <a:blip r:embed="rId4"/>
          <a:stretch>
            <a:fillRect/>
          </a:stretch>
        </p:blipFill>
        <p:spPr>
          <a:xfrm>
            <a:off x="242456" y="1811166"/>
            <a:ext cx="6197496" cy="3645914"/>
          </a:xfrm>
          <a:prstGeom prst="rect">
            <a:avLst/>
          </a:prstGeom>
          <a:ln>
            <a:noFill/>
          </a:ln>
          <a:effectLst>
            <a:outerShdw blurRad="292100" dist="139700" dir="2700000" algn="tl" rotWithShape="0">
              <a:srgbClr val="333333">
                <a:alpha val="65000"/>
              </a:srgbClr>
            </a:outerShdw>
          </a:effectLst>
        </p:spPr>
      </p:pic>
      <p:sp>
        <p:nvSpPr>
          <p:cNvPr id="12" name="TextBox 11" descr="Unit name for screen grab: MBA707"/>
          <p:cNvSpPr txBox="1"/>
          <p:nvPr/>
        </p:nvSpPr>
        <p:spPr>
          <a:xfrm>
            <a:off x="242456" y="1436791"/>
            <a:ext cx="1064085" cy="307777"/>
          </a:xfrm>
          <a:prstGeom prst="rect">
            <a:avLst/>
          </a:prstGeom>
          <a:noFill/>
        </p:spPr>
        <p:txBody>
          <a:bodyPr wrap="square" rtlCol="0">
            <a:spAutoFit/>
          </a:bodyPr>
          <a:lstStyle/>
          <a:p>
            <a:r>
              <a:rPr lang="en-AU" sz="1400" b="1" dirty="0" smtClean="0"/>
              <a:t>MBA707</a:t>
            </a:r>
            <a:endParaRPr lang="en-AU" sz="1400" b="1" dirty="0"/>
          </a:p>
        </p:txBody>
      </p:sp>
      <p:pic>
        <p:nvPicPr>
          <p:cNvPr id="5" name="Picture 4" descr="Screen grab from a unit site"/>
          <p:cNvPicPr>
            <a:picLocks noChangeAspect="1"/>
          </p:cNvPicPr>
          <p:nvPr/>
        </p:nvPicPr>
        <p:blipFill>
          <a:blip r:embed="rId5"/>
          <a:stretch>
            <a:fillRect/>
          </a:stretch>
        </p:blipFill>
        <p:spPr>
          <a:xfrm>
            <a:off x="6663637" y="1516999"/>
            <a:ext cx="4588310" cy="2283435"/>
          </a:xfrm>
          <a:prstGeom prst="rect">
            <a:avLst/>
          </a:prstGeom>
          <a:ln>
            <a:noFill/>
          </a:ln>
          <a:effectLst>
            <a:outerShdw blurRad="292100" dist="139700" dir="2700000" algn="tl" rotWithShape="0">
              <a:srgbClr val="333333">
                <a:alpha val="65000"/>
              </a:srgbClr>
            </a:outerShdw>
          </a:effectLst>
        </p:spPr>
      </p:pic>
      <p:pic>
        <p:nvPicPr>
          <p:cNvPr id="8" name="Picture 7" descr="Screen grab from a unit site"/>
          <p:cNvPicPr>
            <a:picLocks noChangeAspect="1"/>
          </p:cNvPicPr>
          <p:nvPr/>
        </p:nvPicPr>
        <p:blipFill>
          <a:blip r:embed="rId6"/>
          <a:stretch>
            <a:fillRect/>
          </a:stretch>
        </p:blipFill>
        <p:spPr>
          <a:xfrm>
            <a:off x="7478552" y="3142803"/>
            <a:ext cx="4588310" cy="2240802"/>
          </a:xfrm>
          <a:prstGeom prst="rect">
            <a:avLst/>
          </a:prstGeom>
          <a:ln>
            <a:noFill/>
          </a:ln>
          <a:effectLst>
            <a:outerShdw blurRad="292100" dist="139700" dir="2700000" algn="tl" rotWithShape="0">
              <a:srgbClr val="333333">
                <a:alpha val="65000"/>
              </a:srgbClr>
            </a:outerShdw>
          </a:effectLst>
        </p:spPr>
      </p:pic>
      <p:pic>
        <p:nvPicPr>
          <p:cNvPr id="6" name="Picture 5" descr="Screen grab from a unit site"/>
          <p:cNvPicPr>
            <a:picLocks noChangeAspect="1"/>
          </p:cNvPicPr>
          <p:nvPr/>
        </p:nvPicPr>
        <p:blipFill>
          <a:blip r:embed="rId7"/>
          <a:stretch>
            <a:fillRect/>
          </a:stretch>
        </p:blipFill>
        <p:spPr>
          <a:xfrm>
            <a:off x="6124355" y="4501737"/>
            <a:ext cx="4436112" cy="2303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057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3" name="Title 2"/>
          <p:cNvSpPr>
            <a:spLocks noGrp="1"/>
          </p:cNvSpPr>
          <p:nvPr>
            <p:ph type="title"/>
          </p:nvPr>
        </p:nvSpPr>
        <p:spPr>
          <a:xfrm>
            <a:off x="242455" y="270165"/>
            <a:ext cx="10884581" cy="959957"/>
          </a:xfrm>
        </p:spPr>
        <p:txBody>
          <a:bodyPr/>
          <a:lstStyle/>
          <a:p>
            <a:r>
              <a:rPr lang="en-AU" sz="3200" dirty="0">
                <a:solidFill>
                  <a:srgbClr val="54BCAF"/>
                </a:solidFill>
                <a:latin typeface="Worldly Black" pitchFamily="2" charset="0"/>
                <a:cs typeface="Calibri Light" panose="020F0302020204030204" pitchFamily="34" charset="0"/>
              </a:rPr>
              <a:t>5. Scaffold underpinning knowledge and skills – e.g. 1</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5" name="Picture 4" descr="A screenshot of the list of ‘steps’ or content in the resource list for Week 1 of MLL114, including scaffolding steps such as ‘How to read case law and engage in the IRAC method’ and ‘Class 1: Socratic method and criminal capacity’&#10;"/>
          <p:cNvPicPr>
            <a:picLocks noChangeAspect="1"/>
          </p:cNvPicPr>
          <p:nvPr/>
        </p:nvPicPr>
        <p:blipFill>
          <a:blip r:embed="rId3"/>
          <a:stretch>
            <a:fillRect/>
          </a:stretch>
        </p:blipFill>
        <p:spPr>
          <a:xfrm>
            <a:off x="3554456" y="1157287"/>
            <a:ext cx="5191125" cy="5381625"/>
          </a:xfrm>
          <a:prstGeom prst="rect">
            <a:avLst/>
          </a:prstGeom>
        </p:spPr>
      </p:pic>
      <p:sp>
        <p:nvSpPr>
          <p:cNvPr id="16" name="TextBox 15" descr="Unit name for the screen grab: MLL114"/>
          <p:cNvSpPr txBox="1"/>
          <p:nvPr/>
        </p:nvSpPr>
        <p:spPr>
          <a:xfrm>
            <a:off x="7946387" y="1265333"/>
            <a:ext cx="799194" cy="307777"/>
          </a:xfrm>
          <a:prstGeom prst="rect">
            <a:avLst/>
          </a:prstGeom>
          <a:noFill/>
        </p:spPr>
        <p:txBody>
          <a:bodyPr wrap="square" rtlCol="0">
            <a:spAutoFit/>
          </a:bodyPr>
          <a:lstStyle/>
          <a:p>
            <a:r>
              <a:rPr lang="en-AU" sz="1400" b="1" dirty="0" smtClean="0"/>
              <a:t>MLL114</a:t>
            </a:r>
            <a:endParaRPr lang="en-AU" sz="1400" b="1" dirty="0"/>
          </a:p>
        </p:txBody>
      </p:sp>
      <p:sp>
        <p:nvSpPr>
          <p:cNvPr id="8" name="Right Arrow 7" descr="Arrow pointing to 1.3 'How to read case law and engage in the IRAC method"/>
          <p:cNvSpPr/>
          <p:nvPr/>
        </p:nvSpPr>
        <p:spPr>
          <a:xfrm>
            <a:off x="2565385" y="2645568"/>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descr="Arrow pointing to 1.6 'Class 1: Socratic method and criminal capacity'"/>
          <p:cNvSpPr/>
          <p:nvPr/>
        </p:nvSpPr>
        <p:spPr>
          <a:xfrm>
            <a:off x="2565385" y="4377219"/>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0020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3" name="Title 2"/>
          <p:cNvSpPr>
            <a:spLocks noGrp="1"/>
          </p:cNvSpPr>
          <p:nvPr>
            <p:ph type="title"/>
          </p:nvPr>
        </p:nvSpPr>
        <p:spPr>
          <a:xfrm>
            <a:off x="242456" y="270165"/>
            <a:ext cx="10267636" cy="959957"/>
          </a:xfrm>
        </p:spPr>
        <p:txBody>
          <a:bodyPr/>
          <a:lstStyle/>
          <a:p>
            <a:r>
              <a:rPr lang="en-AU" sz="3200" dirty="0">
                <a:solidFill>
                  <a:srgbClr val="54BCAF"/>
                </a:solidFill>
                <a:latin typeface="Worldly Black" pitchFamily="2" charset="0"/>
                <a:cs typeface="Calibri Light" panose="020F0302020204030204" pitchFamily="34" charset="0"/>
              </a:rPr>
              <a:t>5. Scaffold underpinning knowledge and skills – e.g. 2</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4" name="Picture 3" descr="Screenshot of the MBA course structure, highlighting the three zero-credit pre-term units&#10;"/>
          <p:cNvPicPr>
            <a:picLocks noChangeAspect="1"/>
          </p:cNvPicPr>
          <p:nvPr/>
        </p:nvPicPr>
        <p:blipFill>
          <a:blip r:embed="rId3"/>
          <a:stretch>
            <a:fillRect/>
          </a:stretch>
        </p:blipFill>
        <p:spPr>
          <a:xfrm>
            <a:off x="3063241" y="1291826"/>
            <a:ext cx="5221490" cy="5247086"/>
          </a:xfrm>
          <a:prstGeom prst="rect">
            <a:avLst/>
          </a:prstGeom>
        </p:spPr>
      </p:pic>
      <p:sp>
        <p:nvSpPr>
          <p:cNvPr id="8" name="TextBox 7" descr="Course name for the screen shot: MBA"/>
          <p:cNvSpPr txBox="1"/>
          <p:nvPr/>
        </p:nvSpPr>
        <p:spPr>
          <a:xfrm>
            <a:off x="7621639" y="1210546"/>
            <a:ext cx="1024893" cy="307777"/>
          </a:xfrm>
          <a:prstGeom prst="rect">
            <a:avLst/>
          </a:prstGeom>
          <a:noFill/>
        </p:spPr>
        <p:txBody>
          <a:bodyPr wrap="square" rtlCol="0">
            <a:spAutoFit/>
          </a:bodyPr>
          <a:lstStyle/>
          <a:p>
            <a:r>
              <a:rPr lang="en-AU" sz="1400" b="1" dirty="0" smtClean="0"/>
              <a:t>MBA</a:t>
            </a:r>
            <a:endParaRPr lang="en-AU" sz="1400" b="1" dirty="0"/>
          </a:p>
        </p:txBody>
      </p:sp>
      <p:sp>
        <p:nvSpPr>
          <p:cNvPr id="9" name="Right Arrow 8" descr="Arrow pointing to three zero credit point units"/>
          <p:cNvSpPr/>
          <p:nvPr/>
        </p:nvSpPr>
        <p:spPr>
          <a:xfrm>
            <a:off x="1965945" y="2821801"/>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7581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3" name="Title 2"/>
          <p:cNvSpPr>
            <a:spLocks noGrp="1"/>
          </p:cNvSpPr>
          <p:nvPr>
            <p:ph type="title"/>
          </p:nvPr>
        </p:nvSpPr>
        <p:spPr>
          <a:xfrm>
            <a:off x="242456" y="270165"/>
            <a:ext cx="10441872" cy="959957"/>
          </a:xfrm>
        </p:spPr>
        <p:txBody>
          <a:bodyPr/>
          <a:lstStyle/>
          <a:p>
            <a:r>
              <a:rPr lang="en-AU" sz="3200" dirty="0">
                <a:solidFill>
                  <a:srgbClr val="54BCAF"/>
                </a:solidFill>
                <a:latin typeface="Worldly Black" pitchFamily="2" charset="0"/>
                <a:cs typeface="Calibri Light" panose="020F0302020204030204" pitchFamily="34" charset="0"/>
              </a:rPr>
              <a:t>5. Scaffold underpinning knowledge and skills – e.g. 3</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12" name="Picture 11" descr="A screenshot of the content list from Week 2 of EDX701, showing the ‘Reading room.’&#10;"/>
          <p:cNvPicPr>
            <a:picLocks noChangeAspect="1"/>
          </p:cNvPicPr>
          <p:nvPr/>
        </p:nvPicPr>
        <p:blipFill>
          <a:blip r:embed="rId3"/>
          <a:stretch>
            <a:fillRect/>
          </a:stretch>
        </p:blipFill>
        <p:spPr>
          <a:xfrm>
            <a:off x="887895" y="1563671"/>
            <a:ext cx="4933744" cy="4262546"/>
          </a:xfrm>
          <a:prstGeom prst="rect">
            <a:avLst/>
          </a:prstGeom>
          <a:ln>
            <a:noFill/>
          </a:ln>
          <a:effectLst>
            <a:outerShdw blurRad="292100" dist="139700" dir="2700000" algn="tl" rotWithShape="0">
              <a:srgbClr val="333333">
                <a:alpha val="65000"/>
              </a:srgbClr>
            </a:outerShdw>
          </a:effectLst>
        </p:spPr>
      </p:pic>
      <p:sp>
        <p:nvSpPr>
          <p:cNvPr id="13" name="TextBox 12" descr="Unit name for the screen shot: EDX701"/>
          <p:cNvSpPr txBox="1"/>
          <p:nvPr/>
        </p:nvSpPr>
        <p:spPr>
          <a:xfrm>
            <a:off x="5538006" y="1134406"/>
            <a:ext cx="1024893" cy="307777"/>
          </a:xfrm>
          <a:prstGeom prst="rect">
            <a:avLst/>
          </a:prstGeom>
          <a:noFill/>
        </p:spPr>
        <p:txBody>
          <a:bodyPr wrap="square" rtlCol="0">
            <a:spAutoFit/>
          </a:bodyPr>
          <a:lstStyle/>
          <a:p>
            <a:r>
              <a:rPr lang="en-AU" sz="1400" b="1" dirty="0" smtClean="0"/>
              <a:t>EDX701</a:t>
            </a:r>
            <a:endParaRPr lang="en-AU" sz="1400" b="1" dirty="0"/>
          </a:p>
        </p:txBody>
      </p:sp>
      <p:sp>
        <p:nvSpPr>
          <p:cNvPr id="9" name="Right Arrow 8" descr="Arrow pointing to Week 2: The reading room"/>
          <p:cNvSpPr/>
          <p:nvPr/>
        </p:nvSpPr>
        <p:spPr>
          <a:xfrm>
            <a:off x="152400" y="4935081"/>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 A second screenshot from the Reading Room step shows sample comments from the Liaison Librarians and Language and Learning Advisors guiding students on how they might interact with content effectively."/>
          <p:cNvPicPr>
            <a:picLocks noChangeAspect="1"/>
          </p:cNvPicPr>
          <p:nvPr/>
        </p:nvPicPr>
        <p:blipFill rotWithShape="1">
          <a:blip r:embed="rId4"/>
          <a:srcRect t="44283"/>
          <a:stretch/>
        </p:blipFill>
        <p:spPr>
          <a:xfrm>
            <a:off x="6250596" y="1725614"/>
            <a:ext cx="5692451" cy="3747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122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5" name="Title 4"/>
          <p:cNvSpPr>
            <a:spLocks noGrp="1"/>
          </p:cNvSpPr>
          <p:nvPr>
            <p:ph type="title"/>
          </p:nvPr>
        </p:nvSpPr>
        <p:spPr>
          <a:xfrm>
            <a:off x="242455" y="270165"/>
            <a:ext cx="10565091" cy="959957"/>
          </a:xfrm>
        </p:spPr>
        <p:txBody>
          <a:bodyPr/>
          <a:lstStyle/>
          <a:p>
            <a:r>
              <a:rPr lang="en-AU" sz="3200" dirty="0">
                <a:solidFill>
                  <a:srgbClr val="54BCAF"/>
                </a:solidFill>
                <a:latin typeface="Worldly Black" pitchFamily="2" charset="0"/>
                <a:cs typeface="Calibri Light" panose="020F0302020204030204" pitchFamily="34" charset="0"/>
              </a:rPr>
              <a:t>5. Scaffold underpinning knowledge and skills </a:t>
            </a:r>
            <a:r>
              <a:rPr lang="en-AU" sz="3200" dirty="0" smtClean="0">
                <a:solidFill>
                  <a:srgbClr val="54BCAF"/>
                </a:solidFill>
                <a:latin typeface="Worldly Black" pitchFamily="2" charset="0"/>
                <a:cs typeface="Calibri Light" panose="020F0302020204030204" pitchFamily="34" charset="0"/>
              </a:rPr>
              <a:t>– e.g</a:t>
            </a:r>
            <a:r>
              <a:rPr lang="en-AU" sz="3200" dirty="0">
                <a:solidFill>
                  <a:srgbClr val="54BCAF"/>
                </a:solidFill>
                <a:latin typeface="Worldly Black" pitchFamily="2" charset="0"/>
                <a:cs typeface="Calibri Light" panose="020F0302020204030204" pitchFamily="34" charset="0"/>
              </a:rPr>
              <a:t>. 4</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3" name="Picture 2" descr="Flowchart showing the curriculum map for MBA705"/>
          <p:cNvPicPr>
            <a:picLocks noChangeAspect="1"/>
          </p:cNvPicPr>
          <p:nvPr/>
        </p:nvPicPr>
        <p:blipFill>
          <a:blip r:embed="rId3"/>
          <a:stretch>
            <a:fillRect/>
          </a:stretch>
        </p:blipFill>
        <p:spPr>
          <a:xfrm>
            <a:off x="516777" y="1552724"/>
            <a:ext cx="5593013" cy="4284440"/>
          </a:xfrm>
          <a:prstGeom prst="rect">
            <a:avLst/>
          </a:prstGeom>
        </p:spPr>
      </p:pic>
      <p:sp>
        <p:nvSpPr>
          <p:cNvPr id="16" name="TextBox 15" descr="Unit name for the curriculum map: MBA705"/>
          <p:cNvSpPr txBox="1"/>
          <p:nvPr/>
        </p:nvSpPr>
        <p:spPr>
          <a:xfrm>
            <a:off x="4939027" y="1111444"/>
            <a:ext cx="1024893" cy="307777"/>
          </a:xfrm>
          <a:prstGeom prst="rect">
            <a:avLst/>
          </a:prstGeom>
          <a:noFill/>
        </p:spPr>
        <p:txBody>
          <a:bodyPr wrap="square" rtlCol="0">
            <a:spAutoFit/>
          </a:bodyPr>
          <a:lstStyle/>
          <a:p>
            <a:r>
              <a:rPr lang="en-AU" sz="1400" b="1" dirty="0" smtClean="0"/>
              <a:t>MBA705</a:t>
            </a:r>
            <a:endParaRPr lang="en-AU" sz="1400" b="1" dirty="0"/>
          </a:p>
        </p:txBody>
      </p:sp>
      <p:pic>
        <p:nvPicPr>
          <p:cNvPr id="4" name="Picture 3" descr="Screen grab from MLL177 showing a video of a past student sharing her tips for success in the unit."/>
          <p:cNvPicPr>
            <a:picLocks noChangeAspect="1"/>
          </p:cNvPicPr>
          <p:nvPr/>
        </p:nvPicPr>
        <p:blipFill>
          <a:blip r:embed="rId4"/>
          <a:stretch>
            <a:fillRect/>
          </a:stretch>
        </p:blipFill>
        <p:spPr>
          <a:xfrm>
            <a:off x="6983658" y="2072639"/>
            <a:ext cx="4718189" cy="4300855"/>
          </a:xfrm>
          <a:prstGeom prst="rect">
            <a:avLst/>
          </a:prstGeom>
        </p:spPr>
      </p:pic>
      <p:sp>
        <p:nvSpPr>
          <p:cNvPr id="8" name="TextBox 7" descr="Unit name for the screen grab: MLL117"/>
          <p:cNvSpPr txBox="1"/>
          <p:nvPr/>
        </p:nvSpPr>
        <p:spPr>
          <a:xfrm>
            <a:off x="10382955" y="1764862"/>
            <a:ext cx="1024893" cy="307777"/>
          </a:xfrm>
          <a:prstGeom prst="rect">
            <a:avLst/>
          </a:prstGeom>
          <a:noFill/>
        </p:spPr>
        <p:txBody>
          <a:bodyPr wrap="square" rtlCol="0">
            <a:spAutoFit/>
          </a:bodyPr>
          <a:lstStyle/>
          <a:p>
            <a:r>
              <a:rPr lang="en-AU" sz="1400" b="1" dirty="0" smtClean="0"/>
              <a:t>MLL117</a:t>
            </a:r>
            <a:endParaRPr lang="en-AU" sz="1400" b="1" dirty="0"/>
          </a:p>
        </p:txBody>
      </p:sp>
    </p:spTree>
    <p:extLst>
      <p:ext uri="{BB962C8B-B14F-4D97-AF65-F5344CB8AC3E}">
        <p14:creationId xmlns:p14="http://schemas.microsoft.com/office/powerpoint/2010/main" val="144992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6" name="Title 5"/>
          <p:cNvSpPr>
            <a:spLocks noGrp="1"/>
          </p:cNvSpPr>
          <p:nvPr>
            <p:ph type="title"/>
          </p:nvPr>
        </p:nvSpPr>
        <p:spPr>
          <a:xfrm>
            <a:off x="242457" y="563371"/>
            <a:ext cx="5122758" cy="959957"/>
          </a:xfrm>
          <a:solidFill>
            <a:schemeClr val="bg1"/>
          </a:solidFill>
        </p:spPr>
        <p:txBody>
          <a:bodyPr/>
          <a:lstStyle/>
          <a:p>
            <a:r>
              <a:rPr lang="en-AU" sz="3200" dirty="0">
                <a:solidFill>
                  <a:srgbClr val="54BCAF"/>
                </a:solidFill>
                <a:latin typeface="Worldly Black" pitchFamily="2" charset="0"/>
                <a:cs typeface="Calibri Light" panose="020F0302020204030204" pitchFamily="34" charset="0"/>
              </a:rPr>
              <a:t>6. Build a community </a:t>
            </a:r>
            <a:r>
              <a:rPr lang="en-AU" sz="3200" dirty="0" smtClean="0">
                <a:solidFill>
                  <a:srgbClr val="54BCAF"/>
                </a:solidFill>
                <a:latin typeface="Worldly Black" pitchFamily="2" charset="0"/>
                <a:cs typeface="Calibri Light" panose="020F0302020204030204" pitchFamily="34" charset="0"/>
              </a:rPr>
              <a:t/>
            </a:r>
            <a:br>
              <a:rPr lang="en-AU" sz="3200" dirty="0" smtClean="0">
                <a:solidFill>
                  <a:srgbClr val="54BCAF"/>
                </a:solidFill>
                <a:latin typeface="Worldly Black" pitchFamily="2" charset="0"/>
                <a:cs typeface="Calibri Light" panose="020F0302020204030204" pitchFamily="34" charset="0"/>
              </a:rPr>
            </a:br>
            <a:r>
              <a:rPr lang="en-AU" sz="3200" dirty="0" smtClean="0">
                <a:solidFill>
                  <a:srgbClr val="54BCAF"/>
                </a:solidFill>
                <a:latin typeface="Worldly Black" pitchFamily="2" charset="0"/>
                <a:cs typeface="Calibri Light" panose="020F0302020204030204" pitchFamily="34" charset="0"/>
              </a:rPr>
              <a:t>     of learners</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grpSp>
        <p:nvGrpSpPr>
          <p:cNvPr id="4" name="Group 3" descr="Screenshot of an embedded discussion thread, showing a conversation between a learner and a member of teaching staff.&#10;"/>
          <p:cNvGrpSpPr/>
          <p:nvPr/>
        </p:nvGrpSpPr>
        <p:grpSpPr>
          <a:xfrm>
            <a:off x="5852930" y="352540"/>
            <a:ext cx="6339070" cy="6505460"/>
            <a:chOff x="2050467" y="736136"/>
            <a:chExt cx="6339070" cy="6007024"/>
          </a:xfrm>
        </p:grpSpPr>
        <p:pic>
          <p:nvPicPr>
            <p:cNvPr id="3" name="Picture 2" descr="scren grab of discussions forum for CloudFirst 101"/>
            <p:cNvPicPr>
              <a:picLocks noChangeAspect="1"/>
            </p:cNvPicPr>
            <p:nvPr/>
          </p:nvPicPr>
          <p:blipFill>
            <a:blip r:embed="rId3"/>
            <a:stretch>
              <a:fillRect/>
            </a:stretch>
          </p:blipFill>
          <p:spPr>
            <a:xfrm>
              <a:off x="2050467" y="736136"/>
              <a:ext cx="6339070" cy="6007024"/>
            </a:xfrm>
            <a:prstGeom prst="rect">
              <a:avLst/>
            </a:prstGeom>
          </p:spPr>
        </p:pic>
        <p:sp>
          <p:nvSpPr>
            <p:cNvPr id="5" name="Rectangle 4" descr="Blank space to cover a name"/>
            <p:cNvSpPr/>
            <p:nvPr/>
          </p:nvSpPr>
          <p:spPr>
            <a:xfrm flipV="1">
              <a:off x="2050467" y="2520460"/>
              <a:ext cx="1181685" cy="246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descr="blank space to cover a name"/>
            <p:cNvSpPr/>
            <p:nvPr/>
          </p:nvSpPr>
          <p:spPr>
            <a:xfrm>
              <a:off x="2050467" y="4314092"/>
              <a:ext cx="1255441" cy="309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black</a:t>
              </a:r>
              <a:endParaRPr lang="en-AU" dirty="0"/>
            </a:p>
          </p:txBody>
        </p:sp>
        <p:sp>
          <p:nvSpPr>
            <p:cNvPr id="8" name="Rectangle 7" descr="blank space to cover a name"/>
            <p:cNvSpPr/>
            <p:nvPr/>
          </p:nvSpPr>
          <p:spPr>
            <a:xfrm>
              <a:off x="4034899" y="5697416"/>
              <a:ext cx="501931" cy="187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TextBox 9" descr="Unit name for the screen grab: CloudFirst 101"/>
          <p:cNvSpPr txBox="1"/>
          <p:nvPr/>
        </p:nvSpPr>
        <p:spPr>
          <a:xfrm>
            <a:off x="6310075" y="137339"/>
            <a:ext cx="1596592" cy="307777"/>
          </a:xfrm>
          <a:prstGeom prst="rect">
            <a:avLst/>
          </a:prstGeom>
          <a:noFill/>
        </p:spPr>
        <p:txBody>
          <a:bodyPr wrap="square" rtlCol="0">
            <a:spAutoFit/>
          </a:bodyPr>
          <a:lstStyle/>
          <a:p>
            <a:r>
              <a:rPr lang="en-AU" sz="1400" b="1" dirty="0" err="1" smtClean="0"/>
              <a:t>CloudFirst</a:t>
            </a:r>
            <a:r>
              <a:rPr lang="en-AU" sz="1400" b="1" dirty="0" smtClean="0"/>
              <a:t> 101</a:t>
            </a:r>
            <a:endParaRPr lang="en-AU" sz="1400" b="1" dirty="0"/>
          </a:p>
        </p:txBody>
      </p:sp>
    </p:spTree>
    <p:extLst>
      <p:ext uri="{BB962C8B-B14F-4D97-AF65-F5344CB8AC3E}">
        <p14:creationId xmlns:p14="http://schemas.microsoft.com/office/powerpoint/2010/main" val="1322789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pic>
        <p:nvPicPr>
          <p:cNvPr id="14" name="Content Placeholder 13" descr="A screenshot of assessment information: ‘In this section you find the briefs for assessment task 3, and any other material and readings that will be useful for this final assessment task. You have a choice between 3 options: &#10;Management paper applying knowledge to your company/organisation/unit&#10;Accounting case study analysis&#10;Finance case study analysis&#10;&#10;Robert and I are happy to discuss the options with you and to provide support in creating the management brief that contextualises your learning in your own workplace. Later on in the trimester, we will post here resources related to Integrated reporting and Corporate Social Responsibility/Sustainability reports, which will be useful for assessment task 3.’&#10;"/>
          <p:cNvPicPr>
            <a:picLocks noGrp="1" noChangeAspect="1"/>
          </p:cNvPicPr>
          <p:nvPr>
            <p:ph sz="quarter" idx="12"/>
          </p:nvPr>
        </p:nvPicPr>
        <p:blipFill rotWithShape="1">
          <a:blip r:embed="rId3"/>
          <a:stretch/>
        </p:blipFill>
        <p:spPr>
          <a:xfrm>
            <a:off x="1530982" y="1758950"/>
            <a:ext cx="8112448" cy="3975100"/>
          </a:xfrm>
          <a:prstGeom prst="rect">
            <a:avLst/>
          </a:prstGeom>
          <a:ln>
            <a:noFill/>
          </a:ln>
          <a:effectLst>
            <a:outerShdw blurRad="292100" dist="139700" dir="2700000" algn="tl" rotWithShape="0">
              <a:srgbClr val="333333">
                <a:alpha val="65000"/>
              </a:srgbClr>
            </a:outerShdw>
          </a:effectLst>
        </p:spPr>
      </p:pic>
      <p:sp>
        <p:nvSpPr>
          <p:cNvPr id="8" name="Title 7"/>
          <p:cNvSpPr>
            <a:spLocks noGrp="1"/>
          </p:cNvSpPr>
          <p:nvPr>
            <p:ph type="title"/>
          </p:nvPr>
        </p:nvSpPr>
        <p:spPr>
          <a:xfrm>
            <a:off x="242456" y="270165"/>
            <a:ext cx="8648156" cy="959957"/>
          </a:xfrm>
        </p:spPr>
        <p:txBody>
          <a:bodyPr/>
          <a:lstStyle/>
          <a:p>
            <a:r>
              <a:rPr lang="en-AU" sz="3200" dirty="0">
                <a:solidFill>
                  <a:srgbClr val="54BCAF"/>
                </a:solidFill>
                <a:latin typeface="Worldly Black" pitchFamily="2" charset="0"/>
                <a:cs typeface="Calibri Light" panose="020F0302020204030204" pitchFamily="34" charset="0"/>
              </a:rPr>
              <a:t>7. Assess equitably</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sp>
        <p:nvSpPr>
          <p:cNvPr id="10" name="TextBox 9" descr="Unit name for the screen shot: MBA702"/>
          <p:cNvSpPr txBox="1"/>
          <p:nvPr/>
        </p:nvSpPr>
        <p:spPr>
          <a:xfrm>
            <a:off x="9977212" y="1288313"/>
            <a:ext cx="1596592" cy="307777"/>
          </a:xfrm>
          <a:prstGeom prst="rect">
            <a:avLst/>
          </a:prstGeom>
          <a:noFill/>
        </p:spPr>
        <p:txBody>
          <a:bodyPr wrap="square" rtlCol="0">
            <a:spAutoFit/>
          </a:bodyPr>
          <a:lstStyle/>
          <a:p>
            <a:r>
              <a:rPr lang="en-AU" sz="1400" b="1" dirty="0" smtClean="0"/>
              <a:t>MBA702</a:t>
            </a:r>
            <a:endParaRPr lang="en-AU" sz="1400" b="1" dirty="0"/>
          </a:p>
        </p:txBody>
      </p:sp>
    </p:spTree>
    <p:extLst>
      <p:ext uri="{BB962C8B-B14F-4D97-AF65-F5344CB8AC3E}">
        <p14:creationId xmlns:p14="http://schemas.microsoft.com/office/powerpoint/2010/main" val="386684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shot of a multiple-choice question from a Law unit, with feedback on incorrect answers, explaining why the answer is incorrect and referring students to relevant case reading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489" y="653175"/>
            <a:ext cx="5314440" cy="595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descr="Name of the unit the screen shot is from: MLL117"/>
          <p:cNvSpPr txBox="1"/>
          <p:nvPr/>
        </p:nvSpPr>
        <p:spPr>
          <a:xfrm>
            <a:off x="420626" y="1156320"/>
            <a:ext cx="1596592" cy="307777"/>
          </a:xfrm>
          <a:prstGeom prst="rect">
            <a:avLst/>
          </a:prstGeom>
          <a:noFill/>
        </p:spPr>
        <p:txBody>
          <a:bodyPr wrap="square" rtlCol="0">
            <a:spAutoFit/>
          </a:bodyPr>
          <a:lstStyle/>
          <a:p>
            <a:r>
              <a:rPr lang="en-AU" sz="1400" b="1" dirty="0" smtClean="0"/>
              <a:t>MLL117</a:t>
            </a:r>
            <a:endParaRPr lang="en-AU" sz="1400" b="1" dirty="0"/>
          </a:p>
        </p:txBody>
      </p:sp>
      <p:sp>
        <p:nvSpPr>
          <p:cNvPr id="8" name="Right Arrow 7" descr="Arrow pointing to the feedback"/>
          <p:cNvSpPr/>
          <p:nvPr/>
        </p:nvSpPr>
        <p:spPr>
          <a:xfrm>
            <a:off x="4056697" y="1770584"/>
            <a:ext cx="735495" cy="1789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4" name="Title 3"/>
          <p:cNvSpPr>
            <a:spLocks noGrp="1"/>
          </p:cNvSpPr>
          <p:nvPr>
            <p:ph type="title"/>
          </p:nvPr>
        </p:nvSpPr>
        <p:spPr>
          <a:xfrm>
            <a:off x="242456" y="270165"/>
            <a:ext cx="8273583" cy="959957"/>
          </a:xfrm>
        </p:spPr>
        <p:txBody>
          <a:bodyPr/>
          <a:lstStyle/>
          <a:p>
            <a:r>
              <a:rPr lang="en-AU" sz="3200" dirty="0">
                <a:solidFill>
                  <a:srgbClr val="54BCAF"/>
                </a:solidFill>
                <a:latin typeface="Worldly Black" pitchFamily="2" charset="0"/>
                <a:cs typeface="Calibri Light" panose="020F0302020204030204" pitchFamily="34" charset="0"/>
              </a:rPr>
              <a:t>8. Feedback effectively</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spTree>
    <p:extLst>
      <p:ext uri="{BB962C8B-B14F-4D97-AF65-F5344CB8AC3E}">
        <p14:creationId xmlns:p14="http://schemas.microsoft.com/office/powerpoint/2010/main" val="225025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Deakin University CRICOS Provider Code: 00113B</a:t>
            </a:r>
            <a:endParaRPr lang="en-GB"/>
          </a:p>
        </p:txBody>
      </p:sp>
      <p:sp>
        <p:nvSpPr>
          <p:cNvPr id="6" name="Title 5"/>
          <p:cNvSpPr>
            <a:spLocks noGrp="1"/>
          </p:cNvSpPr>
          <p:nvPr>
            <p:ph type="title"/>
          </p:nvPr>
        </p:nvSpPr>
        <p:spPr>
          <a:xfrm>
            <a:off x="242456" y="270165"/>
            <a:ext cx="9672725" cy="959957"/>
          </a:xfrm>
        </p:spPr>
        <p:txBody>
          <a:bodyPr/>
          <a:lstStyle/>
          <a:p>
            <a:r>
              <a:rPr lang="en-AU" sz="3200" dirty="0">
                <a:solidFill>
                  <a:srgbClr val="54BCAF"/>
                </a:solidFill>
                <a:latin typeface="Worldly Black" pitchFamily="2" charset="0"/>
                <a:cs typeface="Calibri Light" panose="020F0302020204030204" pitchFamily="34" charset="0"/>
              </a:rPr>
              <a:t>9. Reflect &amp; evaluate practice – e.g. 1</a:t>
            </a:r>
          </a:p>
        </p:txBody>
      </p:sp>
      <p:pic>
        <p:nvPicPr>
          <p:cNvPr id="3" name="Picture 2" descr="A screenshot from CloudFirst 101 presenting Brookfield’s framework of evaluating teaching through colleagues’ perceptions, students’ eyes, personal experience and theory and research. "/>
          <p:cNvPicPr>
            <a:picLocks noChangeAspect="1"/>
          </p:cNvPicPr>
          <p:nvPr/>
        </p:nvPicPr>
        <p:blipFill>
          <a:blip r:embed="rId3"/>
          <a:stretch>
            <a:fillRect/>
          </a:stretch>
        </p:blipFill>
        <p:spPr>
          <a:xfrm>
            <a:off x="242456" y="908612"/>
            <a:ext cx="5505970" cy="5572664"/>
          </a:xfrm>
          <a:prstGeom prst="rect">
            <a:avLst/>
          </a:prstGeom>
          <a:ln>
            <a:noFill/>
          </a:ln>
          <a:effectLst>
            <a:outerShdw blurRad="292100" dist="139700" dir="2700000" algn="tl" rotWithShape="0">
              <a:srgbClr val="333333">
                <a:alpha val="65000"/>
              </a:srgbClr>
            </a:outerShdw>
          </a:effectLst>
        </p:spPr>
      </p:pic>
      <p:sp>
        <p:nvSpPr>
          <p:cNvPr id="10" name="TextBox 9" descr="Unit name for the screenshot: CloudFirst 101"/>
          <p:cNvSpPr txBox="1"/>
          <p:nvPr/>
        </p:nvSpPr>
        <p:spPr>
          <a:xfrm>
            <a:off x="4580121" y="853826"/>
            <a:ext cx="1596592" cy="307777"/>
          </a:xfrm>
          <a:prstGeom prst="rect">
            <a:avLst/>
          </a:prstGeom>
          <a:noFill/>
        </p:spPr>
        <p:txBody>
          <a:bodyPr wrap="square" rtlCol="0">
            <a:spAutoFit/>
          </a:bodyPr>
          <a:lstStyle/>
          <a:p>
            <a:r>
              <a:rPr lang="en-AU" sz="1400" b="1" dirty="0" err="1" smtClean="0"/>
              <a:t>CloudFirst</a:t>
            </a:r>
            <a:r>
              <a:rPr lang="en-AU" sz="1400" b="1" dirty="0" smtClean="0"/>
              <a:t> 101</a:t>
            </a:r>
            <a:endParaRPr lang="en-AU" sz="1400" b="1" dirty="0"/>
          </a:p>
        </p:txBody>
      </p:sp>
      <p:pic>
        <p:nvPicPr>
          <p:cNvPr id="4" name="Picture 3" descr="A second screenshot shows a content design template with a prompt for teachers to reflect after the class on whether the class objectives were achieved and what they might change next time."/>
          <p:cNvPicPr>
            <a:picLocks noChangeAspect="1"/>
          </p:cNvPicPr>
          <p:nvPr/>
        </p:nvPicPr>
        <p:blipFill>
          <a:blip r:embed="rId4"/>
          <a:stretch>
            <a:fillRect/>
          </a:stretch>
        </p:blipFill>
        <p:spPr>
          <a:xfrm>
            <a:off x="6010337" y="2126615"/>
            <a:ext cx="8366007" cy="3667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728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p:txBody>
          <a:bodyPr/>
          <a:lstStyle/>
          <a:p>
            <a:pPr algn="l"/>
            <a:r>
              <a:rPr lang="en-AU" sz="650" dirty="0">
                <a:solidFill>
                  <a:schemeClr val="tx1"/>
                </a:solidFill>
              </a:rPr>
              <a:t>Deakin University CRICOS Provider Code: 00113B</a:t>
            </a:r>
            <a:endParaRPr lang="en-GB" sz="650" dirty="0">
              <a:solidFill>
                <a:schemeClr val="tx1"/>
              </a:solidFill>
            </a:endParaRPr>
          </a:p>
        </p:txBody>
      </p:sp>
      <p:sp>
        <p:nvSpPr>
          <p:cNvPr id="4" name="Title 3"/>
          <p:cNvSpPr>
            <a:spLocks noGrp="1"/>
          </p:cNvSpPr>
          <p:nvPr>
            <p:ph type="title"/>
          </p:nvPr>
        </p:nvSpPr>
        <p:spPr/>
        <p:txBody>
          <a:bodyPr/>
          <a:lstStyle/>
          <a:p>
            <a:r>
              <a:rPr lang="en-AU" sz="3200" dirty="0">
                <a:solidFill>
                  <a:srgbClr val="54BCAF"/>
                </a:solidFill>
                <a:latin typeface="Worldly Black" pitchFamily="2" charset="0"/>
                <a:cs typeface="Calibri Light" panose="020F0302020204030204" pitchFamily="34" charset="0"/>
              </a:rPr>
              <a:t>Resources to assist with </a:t>
            </a:r>
            <a:r>
              <a:rPr lang="en-AU" sz="3200" dirty="0" err="1">
                <a:solidFill>
                  <a:srgbClr val="54BCAF"/>
                </a:solidFill>
                <a:latin typeface="Worldly Black" pitchFamily="2" charset="0"/>
                <a:cs typeface="Calibri Light" panose="020F0302020204030204" pitchFamily="34" charset="0"/>
              </a:rPr>
              <a:t>CloudFirst</a:t>
            </a:r>
            <a:r>
              <a:rPr lang="en-AU" sz="3200" dirty="0">
                <a:solidFill>
                  <a:srgbClr val="54BCAF"/>
                </a:solidFill>
                <a:latin typeface="Worldly Black" pitchFamily="2" charset="0"/>
                <a:cs typeface="Calibri Light" panose="020F0302020204030204" pitchFamily="34" charset="0"/>
              </a:rPr>
              <a:t> re-design</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2" name="Picture 1" descr="Screenshot of the CloudFirst 101 homepage in D2L.&#10;"/>
          <p:cNvPicPr>
            <a:picLocks noChangeAspect="1"/>
          </p:cNvPicPr>
          <p:nvPr/>
        </p:nvPicPr>
        <p:blipFill>
          <a:blip r:embed="rId3"/>
          <a:stretch>
            <a:fillRect/>
          </a:stretch>
        </p:blipFill>
        <p:spPr>
          <a:xfrm>
            <a:off x="1049536" y="1393371"/>
            <a:ext cx="6188074" cy="5358388"/>
          </a:xfrm>
          <a:prstGeom prst="rect">
            <a:avLst/>
          </a:prstGeom>
        </p:spPr>
      </p:pic>
      <p:sp>
        <p:nvSpPr>
          <p:cNvPr id="8" name="TextBox 7">
            <a:extLst>
              <a:ext uri="{FF2B5EF4-FFF2-40B4-BE49-F238E27FC236}">
                <a16:creationId xmlns:a16="http://schemas.microsoft.com/office/drawing/2014/main" id="{00EB8B32-A5B1-2746-BFA1-05F5E573DE6B}"/>
              </a:ext>
            </a:extLst>
          </p:cNvPr>
          <p:cNvSpPr txBox="1"/>
          <p:nvPr/>
        </p:nvSpPr>
        <p:spPr>
          <a:xfrm>
            <a:off x="8340607" y="1631978"/>
            <a:ext cx="2986523" cy="4247317"/>
          </a:xfrm>
          <a:prstGeom prst="rect">
            <a:avLst/>
          </a:prstGeom>
          <a:noFill/>
        </p:spPr>
        <p:txBody>
          <a:bodyPr wrap="square" rtlCol="0">
            <a:spAutoFit/>
          </a:bodyPr>
          <a:lstStyle/>
          <a:p>
            <a:pPr marL="285750" indent="-285750">
              <a:lnSpc>
                <a:spcPct val="250000"/>
              </a:lnSpc>
              <a:buFont typeface="Wingdings" panose="05000000000000000000" pitchFamily="2" charset="2"/>
              <a:buChar char="ü"/>
            </a:pPr>
            <a:r>
              <a:rPr lang="en-AU" b="1" dirty="0"/>
              <a:t>Strategy &amp; vision</a:t>
            </a:r>
          </a:p>
          <a:p>
            <a:pPr marL="285750" indent="-285750">
              <a:lnSpc>
                <a:spcPct val="250000"/>
              </a:lnSpc>
              <a:buFont typeface="Wingdings" panose="05000000000000000000" pitchFamily="2" charset="2"/>
              <a:buChar char="ü"/>
            </a:pPr>
            <a:r>
              <a:rPr lang="en-AU" b="1" dirty="0" smtClean="0"/>
              <a:t>Models CF approach</a:t>
            </a:r>
          </a:p>
          <a:p>
            <a:pPr marL="285750" indent="-285750">
              <a:lnSpc>
                <a:spcPct val="250000"/>
              </a:lnSpc>
              <a:buFont typeface="Wingdings" panose="05000000000000000000" pitchFamily="2" charset="2"/>
              <a:buChar char="ü"/>
            </a:pPr>
            <a:r>
              <a:rPr lang="en-AU" b="1" dirty="0"/>
              <a:t>Self-directed</a:t>
            </a:r>
          </a:p>
          <a:p>
            <a:pPr marL="285750" indent="-285750">
              <a:lnSpc>
                <a:spcPct val="250000"/>
              </a:lnSpc>
              <a:buFont typeface="Wingdings" panose="05000000000000000000" pitchFamily="2" charset="2"/>
              <a:buChar char="ü"/>
            </a:pPr>
            <a:r>
              <a:rPr lang="en-AU" b="1" dirty="0" smtClean="0"/>
              <a:t>Learning </a:t>
            </a:r>
            <a:r>
              <a:rPr lang="en-AU" b="1" dirty="0"/>
              <a:t>design templates </a:t>
            </a:r>
          </a:p>
          <a:p>
            <a:pPr marL="285750" indent="-285750">
              <a:lnSpc>
                <a:spcPct val="250000"/>
              </a:lnSpc>
              <a:buFont typeface="Wingdings" panose="05000000000000000000" pitchFamily="2" charset="2"/>
              <a:buChar char="ü"/>
            </a:pPr>
            <a:r>
              <a:rPr lang="en-AU" b="1" dirty="0" smtClean="0"/>
              <a:t>Sharing practice/examples</a:t>
            </a:r>
            <a:endParaRPr lang="en-AU" b="1" dirty="0"/>
          </a:p>
          <a:p>
            <a:pPr marL="285750" indent="-285750">
              <a:lnSpc>
                <a:spcPct val="250000"/>
              </a:lnSpc>
              <a:buFont typeface="Wingdings" panose="05000000000000000000" pitchFamily="2" charset="2"/>
              <a:buChar char="ü"/>
            </a:pPr>
            <a:r>
              <a:rPr lang="en-AU" b="1" dirty="0" smtClean="0"/>
              <a:t>Reflective practice</a:t>
            </a:r>
            <a:endParaRPr lang="en-AU" b="1" dirty="0"/>
          </a:p>
        </p:txBody>
      </p:sp>
      <p:sp>
        <p:nvSpPr>
          <p:cNvPr id="9" name="Line Callout 1 (Border and Accent Bar) 8" descr="List of design features, all ticked: strategy and vision, models CF approach, self-directed, learning design templates, sharing practice/examples, reflective practice"/>
          <p:cNvSpPr/>
          <p:nvPr/>
        </p:nvSpPr>
        <p:spPr>
          <a:xfrm>
            <a:off x="8203454" y="1631979"/>
            <a:ext cx="3123676" cy="4401172"/>
          </a:xfrm>
          <a:prstGeom prst="accentBorderCallout1">
            <a:avLst>
              <a:gd name="adj1" fmla="val 18750"/>
              <a:gd name="adj2" fmla="val -8333"/>
              <a:gd name="adj3" fmla="val 23472"/>
              <a:gd name="adj4" fmla="val -76868"/>
            </a:avLst>
          </a:prstGeom>
          <a:noFill/>
          <a:ln>
            <a:solidFill>
              <a:srgbClr val="54BCA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CloudFirst logo"/>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25672" y="6267885"/>
            <a:ext cx="2388144" cy="562359"/>
          </a:xfrm>
          <a:prstGeom prst="rect">
            <a:avLst/>
          </a:prstGeom>
        </p:spPr>
      </p:pic>
      <p:pic>
        <p:nvPicPr>
          <p:cNvPr id="7" name="Picture 6" descr="Deakin University logo"/>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9980" y="11067"/>
            <a:ext cx="1250610" cy="1220456"/>
          </a:xfrm>
          <a:prstGeom prst="rect">
            <a:avLst/>
          </a:prstGeom>
          <a:noFill/>
          <a:ln>
            <a:noFill/>
          </a:ln>
        </p:spPr>
      </p:pic>
    </p:spTree>
    <p:extLst>
      <p:ext uri="{BB962C8B-B14F-4D97-AF65-F5344CB8AC3E}">
        <p14:creationId xmlns:p14="http://schemas.microsoft.com/office/powerpoint/2010/main" val="3353592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5" name="Content Placeholder 4"/>
          <p:cNvSpPr>
            <a:spLocks noGrp="1"/>
          </p:cNvSpPr>
          <p:nvPr>
            <p:ph sz="quarter" idx="12"/>
          </p:nvPr>
        </p:nvSpPr>
        <p:spPr>
          <a:xfrm>
            <a:off x="603682" y="1230121"/>
            <a:ext cx="8052046" cy="2269041"/>
          </a:xfrm>
        </p:spPr>
        <p:txBody>
          <a:bodyPr/>
          <a:lstStyle/>
          <a:p>
            <a:pPr>
              <a:lnSpc>
                <a:spcPct val="200000"/>
              </a:lnSpc>
              <a:spcBef>
                <a:spcPts val="0"/>
              </a:spcBef>
              <a:spcAft>
                <a:spcPts val="0"/>
              </a:spcAft>
            </a:pPr>
            <a:r>
              <a:rPr lang="en-AU" sz="2000" b="1" dirty="0"/>
              <a:t>At Deakin,</a:t>
            </a:r>
            <a:r>
              <a:rPr lang="en-AU" sz="2000" dirty="0">
                <a:solidFill>
                  <a:schemeClr val="bg1">
                    <a:lumMod val="50000"/>
                  </a:schemeClr>
                </a:solidFill>
              </a:rPr>
              <a:t> </a:t>
            </a:r>
            <a:r>
              <a:rPr lang="en-AU" sz="2000" b="1" dirty="0"/>
              <a:t>all students’ learning experiences begin online. </a:t>
            </a:r>
          </a:p>
          <a:p>
            <a:pPr>
              <a:lnSpc>
                <a:spcPct val="200000"/>
              </a:lnSpc>
              <a:spcBef>
                <a:spcPts val="0"/>
              </a:spcBef>
              <a:spcAft>
                <a:spcPts val="0"/>
              </a:spcAft>
            </a:pPr>
            <a:r>
              <a:rPr lang="en-AU" sz="2000" b="1" dirty="0" err="1"/>
              <a:t>CloudFirst</a:t>
            </a:r>
            <a:r>
              <a:rPr lang="en-AU" sz="2000" b="1" dirty="0"/>
              <a:t> is an approach prioritising students’ online learning experience, complemented by onsite learning (where applicable).</a:t>
            </a:r>
            <a:endParaRPr lang="en-AU" sz="2000" dirty="0">
              <a:solidFill>
                <a:schemeClr val="bg1">
                  <a:lumMod val="50000"/>
                </a:schemeClr>
              </a:solidFill>
            </a:endParaRPr>
          </a:p>
          <a:p>
            <a:endParaRPr lang="en-AU" dirty="0"/>
          </a:p>
        </p:txBody>
      </p:sp>
      <p:sp>
        <p:nvSpPr>
          <p:cNvPr id="2" name="Title 1"/>
          <p:cNvSpPr>
            <a:spLocks noGrp="1"/>
          </p:cNvSpPr>
          <p:nvPr>
            <p:ph type="title"/>
          </p:nvPr>
        </p:nvSpPr>
        <p:spPr>
          <a:xfrm>
            <a:off x="490538" y="270165"/>
            <a:ext cx="8278774" cy="959957"/>
          </a:xfrm>
        </p:spPr>
        <p:txBody>
          <a:bodyPr/>
          <a:lstStyle/>
          <a:p>
            <a:r>
              <a:rPr lang="en-AU" sz="4400" dirty="0">
                <a:solidFill>
                  <a:srgbClr val="54BCAF"/>
                </a:solidFill>
                <a:latin typeface="Worldly Black" pitchFamily="2" charset="0"/>
                <a:cs typeface="Calibri Light" panose="020F0302020204030204" pitchFamily="34" charset="0"/>
              </a:rPr>
              <a:t>What is </a:t>
            </a:r>
            <a:r>
              <a:rPr lang="en-AU" sz="4400" dirty="0" err="1">
                <a:solidFill>
                  <a:srgbClr val="54BCAF"/>
                </a:solidFill>
                <a:latin typeface="Worldly Black" pitchFamily="2" charset="0"/>
                <a:cs typeface="Calibri Light" panose="020F0302020204030204" pitchFamily="34" charset="0"/>
              </a:rPr>
              <a:t>CloudFirst</a:t>
            </a:r>
            <a:r>
              <a:rPr lang="en-AU" sz="4400" dirty="0" smtClean="0">
                <a:solidFill>
                  <a:srgbClr val="54BCAF"/>
                </a:solidFill>
                <a:latin typeface="Worldly Black" pitchFamily="2" charset="0"/>
                <a:cs typeface="Calibri Light" panose="020F0302020204030204" pitchFamily="34" charset="0"/>
              </a:rPr>
              <a:t>?</a:t>
            </a:r>
            <a:endParaRPr lang="en-AU" dirty="0"/>
          </a:p>
        </p:txBody>
      </p:sp>
      <p:sp>
        <p:nvSpPr>
          <p:cNvPr id="8" name="TextBox 7"/>
          <p:cNvSpPr txBox="1"/>
          <p:nvPr/>
        </p:nvSpPr>
        <p:spPr>
          <a:xfrm>
            <a:off x="603682" y="3499162"/>
            <a:ext cx="7949400" cy="461665"/>
          </a:xfrm>
          <a:prstGeom prst="rect">
            <a:avLst/>
          </a:prstGeom>
          <a:noFill/>
        </p:spPr>
        <p:txBody>
          <a:bodyPr wrap="square" rtlCol="0">
            <a:spAutoFit/>
          </a:bodyPr>
          <a:lstStyle/>
          <a:p>
            <a:r>
              <a:rPr lang="en-AU" sz="2400" b="1" dirty="0">
                <a:solidFill>
                  <a:srgbClr val="54BCAF"/>
                </a:solidFill>
                <a:latin typeface="Worldly Black" pitchFamily="2" charset="0"/>
                <a:cs typeface="Calibri Light" panose="020F0302020204030204" pitchFamily="34" charset="0"/>
              </a:rPr>
              <a:t>The </a:t>
            </a:r>
            <a:r>
              <a:rPr lang="en-AU" sz="2400" b="1" dirty="0" err="1">
                <a:solidFill>
                  <a:srgbClr val="54BCAF"/>
                </a:solidFill>
                <a:latin typeface="Worldly Black" pitchFamily="2" charset="0"/>
                <a:cs typeface="Calibri Light" panose="020F0302020204030204" pitchFamily="34" charset="0"/>
              </a:rPr>
              <a:t>CloudFirst</a:t>
            </a:r>
            <a:r>
              <a:rPr lang="en-AU" sz="2400" b="1" dirty="0">
                <a:solidFill>
                  <a:srgbClr val="54BCAF"/>
                </a:solidFill>
                <a:latin typeface="Worldly Black" pitchFamily="2" charset="0"/>
                <a:cs typeface="Calibri Light" panose="020F0302020204030204" pitchFamily="34" charset="0"/>
              </a:rPr>
              <a:t> </a:t>
            </a:r>
            <a:r>
              <a:rPr lang="en-AU" sz="2400" b="1" dirty="0" smtClean="0">
                <a:solidFill>
                  <a:srgbClr val="54BCAF"/>
                </a:solidFill>
                <a:latin typeface="Worldly Black" pitchFamily="2" charset="0"/>
                <a:cs typeface="Calibri Light" panose="020F0302020204030204" pitchFamily="34" charset="0"/>
              </a:rPr>
              <a:t>design:</a:t>
            </a:r>
            <a:endParaRPr lang="en-AU" sz="2400" b="1" dirty="0">
              <a:solidFill>
                <a:srgbClr val="54BCAF"/>
              </a:solidFill>
              <a:latin typeface="Worldly Black" pitchFamily="2" charset="0"/>
              <a:cs typeface="Calibri Light" panose="020F0302020204030204" pitchFamily="34" charset="0"/>
            </a:endParaRPr>
          </a:p>
        </p:txBody>
      </p:sp>
      <p:pic>
        <p:nvPicPr>
          <p:cNvPr id="7" name="Picture 6" descr="Ilustrates the four areas of design thinking: Portfolio design, Learning design, Team design, Service design"/>
          <p:cNvPicPr>
            <a:picLocks noChangeAspect="1"/>
          </p:cNvPicPr>
          <p:nvPr/>
        </p:nvPicPr>
        <p:blipFill rotWithShape="1">
          <a:blip r:embed="rId3">
            <a:extLst>
              <a:ext uri="{28A0092B-C50C-407E-A947-70E740481C1C}">
                <a14:useLocalDpi xmlns:a14="http://schemas.microsoft.com/office/drawing/2010/main" val="0"/>
              </a:ext>
            </a:extLst>
          </a:blip>
          <a:srcRect l="9808" t="27063" r="5109" b="34265"/>
          <a:stretch/>
        </p:blipFill>
        <p:spPr>
          <a:xfrm>
            <a:off x="1030096" y="3960827"/>
            <a:ext cx="9732141" cy="2488194"/>
          </a:xfrm>
          <a:prstGeom prst="rect">
            <a:avLst/>
          </a:prstGeom>
        </p:spPr>
      </p:pic>
    </p:spTree>
    <p:extLst>
      <p:ext uri="{BB962C8B-B14F-4D97-AF65-F5344CB8AC3E}">
        <p14:creationId xmlns:p14="http://schemas.microsoft.com/office/powerpoint/2010/main" val="33673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lgn="l"/>
            <a:r>
              <a:rPr lang="en-AU" sz="650" dirty="0">
                <a:solidFill>
                  <a:schemeClr val="tx1"/>
                </a:solidFill>
              </a:rPr>
              <a:t>Deakin University CRICOS Provider Code: 00113B</a:t>
            </a:r>
            <a:endParaRPr lang="en-GB" sz="650" dirty="0">
              <a:solidFill>
                <a:schemeClr val="tx1"/>
              </a:solidFill>
            </a:endParaRPr>
          </a:p>
        </p:txBody>
      </p:sp>
      <p:sp>
        <p:nvSpPr>
          <p:cNvPr id="3" name="Title 2"/>
          <p:cNvSpPr>
            <a:spLocks noGrp="1"/>
          </p:cNvSpPr>
          <p:nvPr>
            <p:ph type="title"/>
          </p:nvPr>
        </p:nvSpPr>
        <p:spPr>
          <a:xfrm>
            <a:off x="242456" y="270166"/>
            <a:ext cx="8395518" cy="481690"/>
          </a:xfrm>
        </p:spPr>
        <p:txBody>
          <a:bodyPr/>
          <a:lstStyle/>
          <a:p>
            <a:r>
              <a:rPr lang="en-AU" sz="3200" dirty="0">
                <a:solidFill>
                  <a:srgbClr val="54BCAF"/>
                </a:solidFill>
                <a:latin typeface="Worldly Black" pitchFamily="2" charset="0"/>
                <a:cs typeface="Calibri Light" panose="020F0302020204030204" pitchFamily="34" charset="0"/>
              </a:rPr>
              <a:t>Resources to assist with </a:t>
            </a:r>
            <a:r>
              <a:rPr lang="en-AU" sz="3200" dirty="0" err="1">
                <a:solidFill>
                  <a:srgbClr val="54BCAF"/>
                </a:solidFill>
                <a:latin typeface="Worldly Black" pitchFamily="2" charset="0"/>
                <a:cs typeface="Calibri Light" panose="020F0302020204030204" pitchFamily="34" charset="0"/>
              </a:rPr>
              <a:t>CloudFirst</a:t>
            </a:r>
            <a:r>
              <a:rPr lang="en-AU" sz="3200" dirty="0">
                <a:solidFill>
                  <a:srgbClr val="54BCAF"/>
                </a:solidFill>
                <a:latin typeface="Worldly Black" pitchFamily="2" charset="0"/>
                <a:cs typeface="Calibri Light" panose="020F0302020204030204" pitchFamily="34" charset="0"/>
              </a:rPr>
              <a:t> re-design</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sp>
        <p:nvSpPr>
          <p:cNvPr id="2" name="TextBox 1"/>
          <p:cNvSpPr txBox="1"/>
          <p:nvPr/>
        </p:nvSpPr>
        <p:spPr>
          <a:xfrm>
            <a:off x="636997" y="1986376"/>
            <a:ext cx="10281374" cy="3046988"/>
          </a:xfrm>
          <a:prstGeom prst="rect">
            <a:avLst/>
          </a:prstGeom>
          <a:noFill/>
        </p:spPr>
        <p:txBody>
          <a:bodyPr wrap="square" rtlCol="0">
            <a:spAutoFit/>
          </a:bodyPr>
          <a:lstStyle/>
          <a:p>
            <a:pPr>
              <a:lnSpc>
                <a:spcPct val="200000"/>
              </a:lnSpc>
            </a:pPr>
            <a:r>
              <a:rPr lang="en-AU" sz="2400" b="1" dirty="0" smtClean="0"/>
              <a:t>Under construction:</a:t>
            </a:r>
          </a:p>
          <a:p>
            <a:pPr marL="285750" indent="-285750">
              <a:lnSpc>
                <a:spcPct val="200000"/>
              </a:lnSpc>
              <a:buFont typeface="Arial" panose="020B0604020202020204" pitchFamily="34" charset="0"/>
              <a:buChar char="•"/>
            </a:pPr>
            <a:r>
              <a:rPr lang="en-AU" sz="2400" b="1" dirty="0" err="1" smtClean="0"/>
              <a:t>CloudFirst</a:t>
            </a:r>
            <a:r>
              <a:rPr lang="en-AU" sz="2400" b="1" dirty="0" smtClean="0"/>
              <a:t> 102 –practical strategies for teaching </a:t>
            </a:r>
            <a:r>
              <a:rPr lang="en-AU" sz="2400" b="1" dirty="0" err="1" smtClean="0"/>
              <a:t>CloudFirst</a:t>
            </a:r>
            <a:r>
              <a:rPr lang="en-AU" sz="2400" b="1" dirty="0" smtClean="0"/>
              <a:t> units</a:t>
            </a:r>
          </a:p>
          <a:p>
            <a:pPr marL="285750" indent="-285750">
              <a:lnSpc>
                <a:spcPct val="200000"/>
              </a:lnSpc>
              <a:buFont typeface="Arial" panose="020B0604020202020204" pitchFamily="34" charset="0"/>
              <a:buChar char="•"/>
            </a:pPr>
            <a:r>
              <a:rPr lang="en-AU" sz="2400" b="1" dirty="0" smtClean="0"/>
              <a:t>DLF Seminar Series: </a:t>
            </a:r>
            <a:r>
              <a:rPr lang="en-AU" sz="2400" b="1" dirty="0" err="1" smtClean="0"/>
              <a:t>CloudFirst</a:t>
            </a:r>
            <a:r>
              <a:rPr lang="en-AU" sz="2400" b="1" dirty="0" smtClean="0"/>
              <a:t> Learning Design (26 November, 12-1pm)</a:t>
            </a:r>
          </a:p>
          <a:p>
            <a:pPr marL="285750" indent="-285750">
              <a:lnSpc>
                <a:spcPct val="200000"/>
              </a:lnSpc>
              <a:buFont typeface="Arial" panose="020B0604020202020204" pitchFamily="34" charset="0"/>
              <a:buChar char="•"/>
            </a:pPr>
            <a:r>
              <a:rPr lang="en-AU" sz="2400" b="1" dirty="0" smtClean="0"/>
              <a:t>2-3 hour tailored workshops for Course Teams</a:t>
            </a:r>
          </a:p>
        </p:txBody>
      </p:sp>
      <p:pic>
        <p:nvPicPr>
          <p:cNvPr id="8" name="Picture 7" descr="CloudFirst logo"/>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5672" y="6267885"/>
            <a:ext cx="2388144" cy="562359"/>
          </a:xfrm>
          <a:prstGeom prst="rect">
            <a:avLst/>
          </a:prstGeom>
        </p:spPr>
      </p:pic>
    </p:spTree>
    <p:extLst>
      <p:ext uri="{BB962C8B-B14F-4D97-AF65-F5344CB8AC3E}">
        <p14:creationId xmlns:p14="http://schemas.microsoft.com/office/powerpoint/2010/main" val="14018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lgn="l"/>
            <a:r>
              <a:rPr lang="en-AU" sz="650" dirty="0">
                <a:solidFill>
                  <a:schemeClr val="tx1"/>
                </a:solidFill>
              </a:rPr>
              <a:t>Deakin University CRICOS Provider Code: 00113B</a:t>
            </a:r>
            <a:endParaRPr lang="en-GB" sz="650" dirty="0">
              <a:solidFill>
                <a:schemeClr val="tx1"/>
              </a:solidFill>
            </a:endParaRPr>
          </a:p>
        </p:txBody>
      </p:sp>
      <p:sp>
        <p:nvSpPr>
          <p:cNvPr id="5" name="Content Placeholder 4"/>
          <p:cNvSpPr>
            <a:spLocks noGrp="1"/>
          </p:cNvSpPr>
          <p:nvPr>
            <p:ph sz="quarter" idx="12"/>
          </p:nvPr>
        </p:nvSpPr>
        <p:spPr>
          <a:xfrm>
            <a:off x="4847421" y="1553378"/>
            <a:ext cx="5982159" cy="3780052"/>
          </a:xfrm>
        </p:spPr>
        <p:txBody>
          <a:bodyPr/>
          <a:lstStyle/>
          <a:p>
            <a:pPr lvl="1">
              <a:lnSpc>
                <a:spcPct val="150000"/>
              </a:lnSpc>
            </a:pPr>
            <a:r>
              <a:rPr lang="en-AU" sz="2800" b="1" dirty="0"/>
              <a:t>How have you enacted the Inclusive Education Principles in your teaching</a:t>
            </a:r>
            <a:r>
              <a:rPr lang="en-AU" sz="2800" b="1" dirty="0" smtClean="0"/>
              <a:t>?</a:t>
            </a:r>
          </a:p>
          <a:p>
            <a:pPr lvl="1">
              <a:lnSpc>
                <a:spcPct val="150000"/>
              </a:lnSpc>
            </a:pPr>
            <a:r>
              <a:rPr lang="en-AU" sz="2800" b="1" dirty="0" smtClean="0"/>
              <a:t> </a:t>
            </a:r>
            <a:endParaRPr lang="en-AU" sz="2800" b="1" dirty="0"/>
          </a:p>
          <a:p>
            <a:pPr lvl="1">
              <a:lnSpc>
                <a:spcPct val="150000"/>
              </a:lnSpc>
            </a:pPr>
            <a:r>
              <a:rPr lang="en-AU" sz="2800" b="1" dirty="0"/>
              <a:t>What challenges have you encountered?</a:t>
            </a:r>
          </a:p>
          <a:p>
            <a:endParaRPr lang="en-AU" dirty="0"/>
          </a:p>
        </p:txBody>
      </p:sp>
      <p:sp>
        <p:nvSpPr>
          <p:cNvPr id="4" name="Title 3"/>
          <p:cNvSpPr>
            <a:spLocks noGrp="1"/>
          </p:cNvSpPr>
          <p:nvPr>
            <p:ph type="title"/>
          </p:nvPr>
        </p:nvSpPr>
        <p:spPr>
          <a:xfrm>
            <a:off x="4847422" y="903383"/>
            <a:ext cx="4924538" cy="649995"/>
          </a:xfrm>
        </p:spPr>
        <p:txBody>
          <a:bodyPr/>
          <a:lstStyle/>
          <a:p>
            <a:r>
              <a:rPr lang="en-AU" sz="3200" dirty="0"/>
              <a:t>Thank you</a:t>
            </a:r>
            <a:r>
              <a:rPr lang="en-AU" dirty="0"/>
              <a:t/>
            </a:r>
            <a:br>
              <a:rPr lang="en-AU" dirty="0"/>
            </a:br>
            <a:endParaRPr lang="en-AU" dirty="0"/>
          </a:p>
        </p:txBody>
      </p:sp>
      <p:pic>
        <p:nvPicPr>
          <p:cNvPr id="2" name="Picture 1" descr="Decorativ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87" y="1710135"/>
            <a:ext cx="5114907" cy="3271925"/>
          </a:xfrm>
          <a:prstGeom prst="rect">
            <a:avLst/>
          </a:prstGeom>
        </p:spPr>
      </p:pic>
      <p:pic>
        <p:nvPicPr>
          <p:cNvPr id="12" name="Picture 11" descr="CloudFirst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8620" y="6467199"/>
            <a:ext cx="1540563" cy="362771"/>
          </a:xfrm>
          <a:prstGeom prst="rect">
            <a:avLst/>
          </a:prstGeom>
        </p:spPr>
      </p:pic>
    </p:spTree>
    <p:extLst>
      <p:ext uri="{BB962C8B-B14F-4D97-AF65-F5344CB8AC3E}">
        <p14:creationId xmlns:p14="http://schemas.microsoft.com/office/powerpoint/2010/main" val="163832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lgn="l"/>
            <a:r>
              <a:rPr lang="en-AU" sz="650" dirty="0">
                <a:solidFill>
                  <a:schemeClr val="tx1"/>
                </a:solidFill>
              </a:rPr>
              <a:t>Deakin University CRICOS Provider Code: 00113B</a:t>
            </a:r>
            <a:endParaRPr lang="en-GB" sz="650" dirty="0">
              <a:solidFill>
                <a:schemeClr val="tx1"/>
              </a:solidFill>
            </a:endParaRPr>
          </a:p>
        </p:txBody>
      </p:sp>
      <p:sp>
        <p:nvSpPr>
          <p:cNvPr id="3" name="Content Placeholder 2"/>
          <p:cNvSpPr>
            <a:spLocks noGrp="1"/>
          </p:cNvSpPr>
          <p:nvPr>
            <p:ph sz="quarter" idx="12"/>
          </p:nvPr>
        </p:nvSpPr>
        <p:spPr>
          <a:xfrm>
            <a:off x="490538" y="980501"/>
            <a:ext cx="10193790" cy="5558411"/>
          </a:xfrm>
        </p:spPr>
        <p:txBody>
          <a:bodyPr/>
          <a:lstStyle/>
          <a:p>
            <a:pPr>
              <a:lnSpc>
                <a:spcPct val="100000"/>
              </a:lnSpc>
              <a:spcBef>
                <a:spcPts val="0"/>
              </a:spcBef>
              <a:spcAft>
                <a:spcPts val="0"/>
              </a:spcAft>
            </a:pPr>
            <a:r>
              <a:rPr lang="en-AU" sz="2000" dirty="0" err="1" smtClean="0"/>
              <a:t>Brunton</a:t>
            </a:r>
            <a:r>
              <a:rPr lang="en-AU" sz="2000" dirty="0"/>
              <a:t>, J., Brown, M., Cleary, A., Costello, E., Delaney, L., Fox, S., Galvin, C., Gilligan, J., </a:t>
            </a:r>
            <a:r>
              <a:rPr lang="en-AU" sz="2000" dirty="0" err="1"/>
              <a:t>O'Regan</a:t>
            </a:r>
            <a:r>
              <a:rPr lang="en-AU" sz="2000" dirty="0"/>
              <a:t>, L. &amp; Ward, J. (2016). </a:t>
            </a:r>
            <a:r>
              <a:rPr lang="en-AU" sz="2000" i="1" dirty="0">
                <a:hlinkClick r:id="rId3"/>
              </a:rPr>
              <a:t>Lost in Transition: A Report on Enabling Success for Flexible Learners</a:t>
            </a:r>
            <a:r>
              <a:rPr lang="en-AU" sz="2000" dirty="0"/>
              <a:t>. Dublin: Dublin City University</a:t>
            </a:r>
          </a:p>
          <a:p>
            <a:pPr>
              <a:lnSpc>
                <a:spcPct val="100000"/>
              </a:lnSpc>
              <a:spcBef>
                <a:spcPts val="0"/>
              </a:spcBef>
              <a:spcAft>
                <a:spcPts val="0"/>
              </a:spcAft>
            </a:pPr>
            <a:endParaRPr lang="en-AU" sz="2000" dirty="0"/>
          </a:p>
          <a:p>
            <a:pPr>
              <a:lnSpc>
                <a:spcPct val="100000"/>
              </a:lnSpc>
              <a:spcBef>
                <a:spcPts val="0"/>
              </a:spcBef>
              <a:spcAft>
                <a:spcPts val="0"/>
              </a:spcAft>
            </a:pPr>
            <a:r>
              <a:rPr lang="en-AU" sz="2000" dirty="0"/>
              <a:t>Deakin University. (2019a). </a:t>
            </a:r>
            <a:r>
              <a:rPr lang="en-AU" sz="2000" i="1" dirty="0"/>
              <a:t>Leading Courses Guide. </a:t>
            </a:r>
            <a:r>
              <a:rPr lang="en-AU" sz="2000" dirty="0"/>
              <a:t>Retrieved from </a:t>
            </a:r>
            <a:r>
              <a:rPr lang="en-AU" sz="2000" dirty="0">
                <a:hlinkClick r:id="rId4"/>
              </a:rPr>
              <a:t>http://dteach.deakin.edu.au/tl-hub/</a:t>
            </a:r>
            <a:r>
              <a:rPr lang="en-AU" sz="2000" dirty="0"/>
              <a:t> </a:t>
            </a:r>
          </a:p>
          <a:p>
            <a:pPr>
              <a:lnSpc>
                <a:spcPct val="100000"/>
              </a:lnSpc>
              <a:spcBef>
                <a:spcPts val="0"/>
              </a:spcBef>
              <a:spcAft>
                <a:spcPts val="0"/>
              </a:spcAft>
            </a:pPr>
            <a:endParaRPr lang="en-AU" sz="2000" dirty="0"/>
          </a:p>
          <a:p>
            <a:pPr>
              <a:lnSpc>
                <a:spcPct val="100000"/>
              </a:lnSpc>
              <a:spcBef>
                <a:spcPts val="0"/>
              </a:spcBef>
              <a:spcAft>
                <a:spcPts val="0"/>
              </a:spcAft>
            </a:pPr>
            <a:r>
              <a:rPr lang="en-AU" sz="2000" dirty="0"/>
              <a:t>Deakin University. (2019b). </a:t>
            </a:r>
            <a:r>
              <a:rPr lang="en-AU" sz="2000" i="1" dirty="0"/>
              <a:t>Deakin’s Inclusive Education Principles. </a:t>
            </a:r>
            <a:r>
              <a:rPr lang="en-AU" sz="2000" dirty="0"/>
              <a:t>Retrieved from </a:t>
            </a:r>
            <a:r>
              <a:rPr lang="en-AU" sz="2000" dirty="0">
                <a:hlinkClick r:id="rId5"/>
              </a:rPr>
              <a:t>https://blogs.deakin.edu.au/iccb/about/deakin-inclusive-education-principles/</a:t>
            </a:r>
            <a:r>
              <a:rPr lang="en-AU" sz="2000" dirty="0"/>
              <a:t> </a:t>
            </a:r>
          </a:p>
          <a:p>
            <a:pPr>
              <a:lnSpc>
                <a:spcPct val="100000"/>
              </a:lnSpc>
              <a:spcBef>
                <a:spcPts val="0"/>
              </a:spcBef>
              <a:spcAft>
                <a:spcPts val="0"/>
              </a:spcAft>
            </a:pPr>
            <a:endParaRPr lang="en-AU" sz="2000" dirty="0"/>
          </a:p>
          <a:p>
            <a:pPr>
              <a:lnSpc>
                <a:spcPct val="100000"/>
              </a:lnSpc>
              <a:spcBef>
                <a:spcPts val="0"/>
              </a:spcBef>
              <a:spcAft>
                <a:spcPts val="0"/>
              </a:spcAft>
            </a:pPr>
            <a:r>
              <a:rPr lang="en-AU" sz="2000" dirty="0"/>
              <a:t>Deakin University. (2019c). </a:t>
            </a:r>
            <a:r>
              <a:rPr lang="en-AU" sz="2000" i="1" dirty="0"/>
              <a:t>Accessibility Policy and Guidelines </a:t>
            </a:r>
            <a:r>
              <a:rPr lang="en-AU" sz="2000" dirty="0"/>
              <a:t>Retrieved from </a:t>
            </a:r>
            <a:r>
              <a:rPr lang="en-AU" sz="2000" dirty="0">
                <a:hlinkClick r:id="rId6"/>
              </a:rPr>
              <a:t>https://blogs.deakin.edu.au/dcoe/standards/accessibility/accessibility-policy-and-guidelines/</a:t>
            </a:r>
            <a:r>
              <a:rPr lang="en-AU" sz="2000" dirty="0"/>
              <a:t> </a:t>
            </a:r>
          </a:p>
          <a:p>
            <a:pPr>
              <a:lnSpc>
                <a:spcPct val="100000"/>
              </a:lnSpc>
              <a:spcBef>
                <a:spcPts val="0"/>
              </a:spcBef>
              <a:spcAft>
                <a:spcPts val="0"/>
              </a:spcAft>
            </a:pPr>
            <a:endParaRPr lang="en-AU" sz="2000" dirty="0"/>
          </a:p>
          <a:p>
            <a:pPr>
              <a:lnSpc>
                <a:spcPct val="100000"/>
              </a:lnSpc>
              <a:spcBef>
                <a:spcPts val="0"/>
              </a:spcBef>
              <a:spcAft>
                <a:spcPts val="0"/>
              </a:spcAft>
            </a:pPr>
            <a:endParaRPr lang="en-AU" sz="2000" dirty="0"/>
          </a:p>
          <a:p>
            <a:pPr>
              <a:lnSpc>
                <a:spcPct val="100000"/>
              </a:lnSpc>
              <a:spcBef>
                <a:spcPts val="0"/>
              </a:spcBef>
              <a:spcAft>
                <a:spcPts val="0"/>
              </a:spcAft>
            </a:pPr>
            <a:r>
              <a:rPr lang="en-AU" sz="2000" dirty="0"/>
              <a:t>Deakin University. (</a:t>
            </a:r>
            <a:r>
              <a:rPr lang="en-AU" sz="2000" dirty="0" err="1"/>
              <a:t>n.d.</a:t>
            </a:r>
            <a:r>
              <a:rPr lang="en-AU" sz="2000" dirty="0"/>
              <a:t>). </a:t>
            </a:r>
            <a:r>
              <a:rPr lang="en-AU" sz="2000" i="1" dirty="0"/>
              <a:t>Cloud Campus communications toolkit</a:t>
            </a:r>
            <a:r>
              <a:rPr lang="en-AU" sz="2000" dirty="0"/>
              <a:t>. Retrieved from </a:t>
            </a:r>
            <a:r>
              <a:rPr lang="en-AU" sz="2000" dirty="0">
                <a:hlinkClick r:id="rId7"/>
              </a:rPr>
              <a:t>https://wiki.deakin.edu.au/display/public/CC/Cloud+Campus+communications+toolkit</a:t>
            </a:r>
            <a:r>
              <a:rPr lang="en-AU" sz="2000" dirty="0"/>
              <a:t> </a:t>
            </a:r>
          </a:p>
          <a:p>
            <a:pPr>
              <a:lnSpc>
                <a:spcPct val="100000"/>
              </a:lnSpc>
              <a:spcBef>
                <a:spcPts val="0"/>
              </a:spcBef>
              <a:spcAft>
                <a:spcPts val="0"/>
              </a:spcAft>
            </a:pPr>
            <a:endParaRPr lang="en-AU" sz="2000" dirty="0"/>
          </a:p>
          <a:p>
            <a:pPr>
              <a:lnSpc>
                <a:spcPct val="100000"/>
              </a:lnSpc>
              <a:spcBef>
                <a:spcPts val="0"/>
              </a:spcBef>
              <a:spcAft>
                <a:spcPts val="0"/>
              </a:spcAft>
            </a:pPr>
            <a:r>
              <a:rPr lang="en-AU" sz="2000" dirty="0"/>
              <a:t>Strategic Intelligence and Planning Unit (</a:t>
            </a:r>
            <a:r>
              <a:rPr lang="en-AU" sz="2000" dirty="0" err="1"/>
              <a:t>n.d.</a:t>
            </a:r>
            <a:r>
              <a:rPr lang="en-AU" sz="2000" dirty="0"/>
              <a:t>), </a:t>
            </a:r>
            <a:r>
              <a:rPr lang="en-AU" sz="2000" dirty="0">
                <a:hlinkClick r:id="rId8"/>
              </a:rPr>
              <a:t>Survey reports for Staff</a:t>
            </a:r>
            <a:r>
              <a:rPr lang="en-AU" sz="2000" dirty="0"/>
              <a:t> (wiki page).</a:t>
            </a:r>
          </a:p>
          <a:p>
            <a:endParaRPr lang="en-AU" dirty="0"/>
          </a:p>
        </p:txBody>
      </p:sp>
      <p:sp>
        <p:nvSpPr>
          <p:cNvPr id="2" name="Title 1"/>
          <p:cNvSpPr>
            <a:spLocks noGrp="1"/>
          </p:cNvSpPr>
          <p:nvPr>
            <p:ph type="title"/>
          </p:nvPr>
        </p:nvSpPr>
        <p:spPr>
          <a:xfrm>
            <a:off x="242456" y="270165"/>
            <a:ext cx="7744773" cy="959957"/>
          </a:xfrm>
        </p:spPr>
        <p:txBody>
          <a:bodyPr/>
          <a:lstStyle/>
          <a:p>
            <a:r>
              <a:rPr lang="en-AU" sz="4000" dirty="0">
                <a:solidFill>
                  <a:srgbClr val="54BCAF"/>
                </a:solidFill>
                <a:latin typeface="Worldly Black" pitchFamily="2" charset="0"/>
                <a:cs typeface="Calibri Light" panose="020F0302020204030204" pitchFamily="34" charset="0"/>
              </a:rPr>
              <a:t>References</a:t>
            </a:r>
            <a:r>
              <a:rPr lang="en-AU" dirty="0">
                <a:solidFill>
                  <a:srgbClr val="54BCAF"/>
                </a:solidFill>
                <a:latin typeface="Worldly Black" pitchFamily="2" charset="0"/>
                <a:cs typeface="Calibri Light" panose="020F0302020204030204" pitchFamily="34" charset="0"/>
              </a:rPr>
              <a:t/>
            </a:r>
            <a:br>
              <a:rPr lang="en-AU" dirty="0">
                <a:solidFill>
                  <a:srgbClr val="54BCAF"/>
                </a:solidFill>
                <a:latin typeface="Worldly Black" pitchFamily="2" charset="0"/>
                <a:cs typeface="Calibri Light" panose="020F0302020204030204" pitchFamily="34" charset="0"/>
              </a:rPr>
            </a:br>
            <a:endParaRPr lang="en-AU" dirty="0"/>
          </a:p>
        </p:txBody>
      </p:sp>
      <p:pic>
        <p:nvPicPr>
          <p:cNvPr id="12" name="Picture 11" descr="CloudFirst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88620" y="6467199"/>
            <a:ext cx="1540563" cy="362771"/>
          </a:xfrm>
          <a:prstGeom prst="rect">
            <a:avLst/>
          </a:prstGeom>
        </p:spPr>
      </p:pic>
    </p:spTree>
    <p:extLst>
      <p:ext uri="{BB962C8B-B14F-4D97-AF65-F5344CB8AC3E}">
        <p14:creationId xmlns:p14="http://schemas.microsoft.com/office/powerpoint/2010/main" val="153930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Footer Placeholder 3"/>
          <p:cNvSpPr>
            <a:spLocks noGrp="1"/>
          </p:cNvSpPr>
          <p:nvPr>
            <p:ph type="ftr" sz="quarter" idx="11"/>
          </p:nvPr>
        </p:nvSpPr>
        <p:spPr/>
        <p:txBody>
          <a:bodyPr/>
          <a:lstStyle/>
          <a:p>
            <a:pPr algn="l"/>
            <a:r>
              <a:rPr lang="en-AU" sz="650" dirty="0">
                <a:solidFill>
                  <a:schemeClr val="tx1"/>
                </a:solidFill>
              </a:rPr>
              <a:t>Deakin University CRICOS Provider Code: 00113B</a:t>
            </a:r>
            <a:endParaRPr lang="en-GB" sz="650" dirty="0">
              <a:solidFill>
                <a:schemeClr val="tx1"/>
              </a:solidFill>
            </a:endParaRPr>
          </a:p>
        </p:txBody>
      </p:sp>
      <p:sp>
        <p:nvSpPr>
          <p:cNvPr id="3" name="Content Placeholder 2"/>
          <p:cNvSpPr>
            <a:spLocks noGrp="1"/>
          </p:cNvSpPr>
          <p:nvPr>
            <p:ph sz="quarter" idx="12"/>
          </p:nvPr>
        </p:nvSpPr>
        <p:spPr>
          <a:xfrm>
            <a:off x="490538" y="1875062"/>
            <a:ext cx="5457501" cy="3612040"/>
          </a:xfrm>
        </p:spPr>
        <p:txBody>
          <a:bodyPr/>
          <a:lstStyle/>
          <a:p>
            <a:pPr marL="342900" indent="-342900">
              <a:lnSpc>
                <a:spcPct val="100000"/>
              </a:lnSpc>
              <a:spcBef>
                <a:spcPts val="0"/>
              </a:spcBef>
              <a:spcAft>
                <a:spcPts val="0"/>
              </a:spcAft>
              <a:buFont typeface="Arial" panose="020B0604020202020204" pitchFamily="34" charset="0"/>
              <a:buChar char="•"/>
            </a:pPr>
            <a:r>
              <a:rPr lang="en-AU" sz="2000" b="1" dirty="0"/>
              <a:t>LIVE The Future Agenda 2020: ‘Offer a brilliant education’</a:t>
            </a:r>
          </a:p>
          <a:p>
            <a:pPr marL="342900" indent="-342900">
              <a:lnSpc>
                <a:spcPct val="100000"/>
              </a:lnSpc>
              <a:spcBef>
                <a:spcPts val="0"/>
              </a:spcBef>
              <a:spcAft>
                <a:spcPts val="0"/>
              </a:spcAft>
              <a:buFont typeface="Arial" panose="020B0604020202020204" pitchFamily="34" charset="0"/>
              <a:buChar char="•"/>
            </a:pPr>
            <a:endParaRPr lang="en-AU" sz="2000" b="1" dirty="0"/>
          </a:p>
          <a:p>
            <a:pPr marL="342900" indent="-342900">
              <a:lnSpc>
                <a:spcPct val="100000"/>
              </a:lnSpc>
              <a:spcBef>
                <a:spcPts val="0"/>
              </a:spcBef>
              <a:spcAft>
                <a:spcPts val="0"/>
              </a:spcAft>
              <a:buFont typeface="Arial" panose="020B0604020202020204" pitchFamily="34" charset="0"/>
              <a:buChar char="•"/>
            </a:pPr>
            <a:r>
              <a:rPr lang="en-AU" sz="2000" b="1" dirty="0"/>
              <a:t>Exemplar in online education</a:t>
            </a:r>
          </a:p>
          <a:p>
            <a:pPr>
              <a:lnSpc>
                <a:spcPct val="100000"/>
              </a:lnSpc>
              <a:spcBef>
                <a:spcPts val="0"/>
              </a:spcBef>
              <a:spcAft>
                <a:spcPts val="0"/>
              </a:spcAft>
            </a:pPr>
            <a:endParaRPr lang="en-AU" sz="2000" b="1" dirty="0"/>
          </a:p>
          <a:p>
            <a:pPr marL="342900" indent="-342900">
              <a:lnSpc>
                <a:spcPct val="100000"/>
              </a:lnSpc>
              <a:spcBef>
                <a:spcPts val="0"/>
              </a:spcBef>
              <a:spcAft>
                <a:spcPts val="0"/>
              </a:spcAft>
              <a:buFont typeface="Arial" panose="020B0604020202020204" pitchFamily="34" charset="0"/>
              <a:buChar char="•"/>
            </a:pPr>
            <a:r>
              <a:rPr lang="en-AU" sz="2000" b="1" dirty="0"/>
              <a:t>Online students have unique challenges: alone, disconnection, lost, relevance, lower </a:t>
            </a:r>
            <a:r>
              <a:rPr lang="en-AU" sz="2000" b="1" dirty="0" smtClean="0"/>
              <a:t>retention</a:t>
            </a:r>
            <a:endParaRPr lang="en-AU" sz="2000" b="1" dirty="0"/>
          </a:p>
        </p:txBody>
      </p:sp>
      <p:sp>
        <p:nvSpPr>
          <p:cNvPr id="2" name="Title 1"/>
          <p:cNvSpPr>
            <a:spLocks noGrp="1"/>
          </p:cNvSpPr>
          <p:nvPr>
            <p:ph type="title"/>
          </p:nvPr>
        </p:nvSpPr>
        <p:spPr>
          <a:xfrm>
            <a:off x="490538" y="304095"/>
            <a:ext cx="7892249" cy="959957"/>
          </a:xfrm>
        </p:spPr>
        <p:txBody>
          <a:bodyPr/>
          <a:lstStyle/>
          <a:p>
            <a:r>
              <a:rPr lang="en-AU" sz="4400" dirty="0">
                <a:solidFill>
                  <a:srgbClr val="54BCAF"/>
                </a:solidFill>
                <a:latin typeface="Worldly Black" pitchFamily="2" charset="0"/>
              </a:rPr>
              <a:t>Why </a:t>
            </a:r>
            <a:r>
              <a:rPr lang="en-AU" sz="4400" dirty="0" err="1">
                <a:solidFill>
                  <a:srgbClr val="54BCAF"/>
                </a:solidFill>
                <a:latin typeface="Worldly Black" pitchFamily="2" charset="0"/>
              </a:rPr>
              <a:t>CloudFirst</a:t>
            </a:r>
            <a:r>
              <a:rPr lang="en-AU" sz="4400" dirty="0">
                <a:solidFill>
                  <a:srgbClr val="54BCAF"/>
                </a:solidFill>
                <a:latin typeface="Worldly Black" pitchFamily="2" charset="0"/>
              </a:rPr>
              <a:t>?</a:t>
            </a:r>
            <a:r>
              <a:rPr lang="en-AU" dirty="0">
                <a:solidFill>
                  <a:srgbClr val="54BCAF"/>
                </a:solidFill>
                <a:latin typeface="Worldly Black" pitchFamily="2" charset="0"/>
              </a:rPr>
              <a:t/>
            </a:r>
            <a:br>
              <a:rPr lang="en-AU" dirty="0">
                <a:solidFill>
                  <a:srgbClr val="54BCAF"/>
                </a:solidFill>
                <a:latin typeface="Worldly Black" pitchFamily="2" charset="0"/>
              </a:rPr>
            </a:br>
            <a:endParaRPr lang="en-AU" dirty="0"/>
          </a:p>
        </p:txBody>
      </p:sp>
      <p:pic>
        <p:nvPicPr>
          <p:cNvPr id="17" name="Picture 16" descr="Illustrates the differences between Cloud Campus and Located students in: percentages of students in various categories including Course Type, Age, Enrolment status, Gender, Residential Location.&#10;"/>
          <p:cNvPicPr>
            <a:picLocks noChangeAspect="1"/>
          </p:cNvPicPr>
          <p:nvPr/>
        </p:nvPicPr>
        <p:blipFill>
          <a:blip r:embed="rId3"/>
          <a:stretch>
            <a:fillRect/>
          </a:stretch>
        </p:blipFill>
        <p:spPr>
          <a:xfrm>
            <a:off x="5066922" y="1265234"/>
            <a:ext cx="7093668" cy="4831696"/>
          </a:xfrm>
          <a:prstGeom prst="rect">
            <a:avLst/>
          </a:prstGeom>
        </p:spPr>
      </p:pic>
      <p:sp>
        <p:nvSpPr>
          <p:cNvPr id="4" name="Rectangle 3"/>
          <p:cNvSpPr/>
          <p:nvPr/>
        </p:nvSpPr>
        <p:spPr>
          <a:xfrm>
            <a:off x="2554032" y="6436565"/>
            <a:ext cx="6536267" cy="307777"/>
          </a:xfrm>
          <a:prstGeom prst="rect">
            <a:avLst/>
          </a:prstGeom>
        </p:spPr>
        <p:txBody>
          <a:bodyPr wrap="square">
            <a:spAutoFit/>
          </a:bodyPr>
          <a:lstStyle/>
          <a:p>
            <a:r>
              <a:rPr lang="en-AU" sz="1400" dirty="0" smtClean="0"/>
              <a:t>Source: Deakin University (</a:t>
            </a:r>
            <a:r>
              <a:rPr lang="en-AU" sz="1400" dirty="0" err="1" smtClean="0"/>
              <a:t>n.d.</a:t>
            </a:r>
            <a:r>
              <a:rPr lang="en-AU" sz="1400" dirty="0" smtClean="0"/>
              <a:t>); SIPU (</a:t>
            </a:r>
            <a:r>
              <a:rPr lang="en-AU" sz="1400" dirty="0" err="1" smtClean="0"/>
              <a:t>n.d.</a:t>
            </a:r>
            <a:r>
              <a:rPr lang="en-AU" sz="1400" dirty="0" smtClean="0"/>
              <a:t>), Brunton et al. (2016)</a:t>
            </a:r>
            <a:endParaRPr lang="en-AU" sz="1400" dirty="0"/>
          </a:p>
        </p:txBody>
      </p:sp>
      <p:pic>
        <p:nvPicPr>
          <p:cNvPr id="24" name="Picture 23" descr="CloudFirst logo"/>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25672" y="6267885"/>
            <a:ext cx="2388144" cy="562359"/>
          </a:xfrm>
          <a:prstGeom prst="rect">
            <a:avLst/>
          </a:prstGeom>
        </p:spPr>
      </p:pic>
    </p:spTree>
    <p:extLst>
      <p:ext uri="{BB962C8B-B14F-4D97-AF65-F5344CB8AC3E}">
        <p14:creationId xmlns:p14="http://schemas.microsoft.com/office/powerpoint/2010/main" val="2649505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3" name="Title 2"/>
          <p:cNvSpPr>
            <a:spLocks noGrp="1"/>
          </p:cNvSpPr>
          <p:nvPr>
            <p:ph type="title"/>
          </p:nvPr>
        </p:nvSpPr>
        <p:spPr/>
        <p:txBody>
          <a:bodyPr/>
          <a:lstStyle/>
          <a:p>
            <a:r>
              <a:rPr lang="en-AU" sz="4000" dirty="0" err="1">
                <a:solidFill>
                  <a:srgbClr val="54BCAF"/>
                </a:solidFill>
                <a:latin typeface="Worldly Black" pitchFamily="2" charset="0"/>
                <a:cs typeface="Calibri Light" panose="020F0302020204030204" pitchFamily="34" charset="0"/>
              </a:rPr>
              <a:t>CloudFirst</a:t>
            </a:r>
            <a:r>
              <a:rPr lang="en-AU" sz="4000" dirty="0">
                <a:solidFill>
                  <a:srgbClr val="54BCAF"/>
                </a:solidFill>
                <a:latin typeface="Worldly Black" pitchFamily="2" charset="0"/>
                <a:cs typeface="Calibri Light" panose="020F0302020204030204" pitchFamily="34" charset="0"/>
              </a:rPr>
              <a:t> as a </a:t>
            </a:r>
            <a:r>
              <a:rPr lang="en-AU" sz="4000" dirty="0" err="1">
                <a:solidFill>
                  <a:srgbClr val="54BCAF"/>
                </a:solidFill>
                <a:latin typeface="Worldly Black" pitchFamily="2" charset="0"/>
                <a:cs typeface="Calibri Light" panose="020F0302020204030204" pitchFamily="34" charset="0"/>
              </a:rPr>
              <a:t>CoDesign</a:t>
            </a:r>
            <a:r>
              <a:rPr lang="en-AU" sz="4000" dirty="0">
                <a:solidFill>
                  <a:srgbClr val="54BCAF"/>
                </a:solidFill>
                <a:latin typeface="Worldly Black" pitchFamily="2" charset="0"/>
                <a:cs typeface="Calibri Light" panose="020F0302020204030204" pitchFamily="34" charset="0"/>
              </a:rPr>
              <a:t> </a:t>
            </a:r>
            <a:r>
              <a:rPr lang="en-AU" sz="4000" dirty="0" smtClean="0">
                <a:solidFill>
                  <a:srgbClr val="54BCAF"/>
                </a:solidFill>
                <a:latin typeface="Worldly Black" pitchFamily="2" charset="0"/>
                <a:cs typeface="Calibri Light" panose="020F0302020204030204" pitchFamily="34" charset="0"/>
              </a:rPr>
              <a:t>Process</a:t>
            </a:r>
            <a:endParaRPr lang="en-AU" sz="4000" dirty="0"/>
          </a:p>
        </p:txBody>
      </p:sp>
      <p:pic>
        <p:nvPicPr>
          <p:cNvPr id="12" name="Picture 11" descr="cloud first logo at centre of a map of staff and stakeholders in the CloudFirst co-design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815" y="2794878"/>
            <a:ext cx="1886716" cy="1475235"/>
          </a:xfrm>
          <a:prstGeom prst="rect">
            <a:avLst/>
          </a:prstGeom>
        </p:spPr>
      </p:pic>
      <p:sp>
        <p:nvSpPr>
          <p:cNvPr id="14" name="Line Callout 1 13"/>
          <p:cNvSpPr/>
          <p:nvPr/>
        </p:nvSpPr>
        <p:spPr>
          <a:xfrm>
            <a:off x="242456" y="1429445"/>
            <a:ext cx="3707618" cy="947787"/>
          </a:xfrm>
          <a:prstGeom prst="borderCallout1">
            <a:avLst>
              <a:gd name="adj1" fmla="val 61246"/>
              <a:gd name="adj2" fmla="val 103236"/>
              <a:gd name="adj3" fmla="val 142190"/>
              <a:gd name="adj4" fmla="val 1266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Project Management</a:t>
            </a:r>
          </a:p>
          <a:p>
            <a:pPr algn="ctr"/>
            <a:r>
              <a:rPr lang="en-AU" b="1" dirty="0" smtClean="0">
                <a:solidFill>
                  <a:schemeClr val="tx1"/>
                </a:solidFill>
              </a:rPr>
              <a:t>Judy Currey (Active Learning), Steve </a:t>
            </a:r>
            <a:r>
              <a:rPr lang="en-AU" b="1" dirty="0">
                <a:solidFill>
                  <a:schemeClr val="tx1"/>
                </a:solidFill>
              </a:rPr>
              <a:t>Brown</a:t>
            </a:r>
          </a:p>
        </p:txBody>
      </p:sp>
      <p:sp>
        <p:nvSpPr>
          <p:cNvPr id="16" name="Line Callout 1 15"/>
          <p:cNvSpPr/>
          <p:nvPr/>
        </p:nvSpPr>
        <p:spPr>
          <a:xfrm>
            <a:off x="254374" y="2585653"/>
            <a:ext cx="3695700" cy="1161019"/>
          </a:xfrm>
          <a:prstGeom prst="borderCallout1">
            <a:avLst>
              <a:gd name="adj1" fmla="val 70375"/>
              <a:gd name="adj2" fmla="val 102172"/>
              <a:gd name="adj3" fmla="val 55033"/>
              <a:gd name="adj4" fmla="val 122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Digital Resource Developers</a:t>
            </a:r>
          </a:p>
          <a:p>
            <a:pPr algn="ctr"/>
            <a:r>
              <a:rPr lang="en-AU" b="1" dirty="0">
                <a:solidFill>
                  <a:schemeClr val="tx1"/>
                </a:solidFill>
              </a:rPr>
              <a:t>Fabrice Bernard,</a:t>
            </a:r>
          </a:p>
          <a:p>
            <a:pPr algn="ctr"/>
            <a:r>
              <a:rPr lang="en-AU" b="1" dirty="0">
                <a:solidFill>
                  <a:schemeClr val="tx1"/>
                </a:solidFill>
              </a:rPr>
              <a:t>Philip Burke, Jason White, Filip </a:t>
            </a:r>
            <a:r>
              <a:rPr lang="en-AU" b="1" dirty="0" err="1">
                <a:solidFill>
                  <a:schemeClr val="tx1"/>
                </a:solidFill>
              </a:rPr>
              <a:t>Laureys</a:t>
            </a:r>
            <a:endParaRPr lang="en-AU" b="1" dirty="0">
              <a:solidFill>
                <a:schemeClr val="tx1"/>
              </a:solidFill>
            </a:endParaRPr>
          </a:p>
        </p:txBody>
      </p:sp>
      <p:sp>
        <p:nvSpPr>
          <p:cNvPr id="17" name="Line Callout 1 16"/>
          <p:cNvSpPr/>
          <p:nvPr/>
        </p:nvSpPr>
        <p:spPr>
          <a:xfrm>
            <a:off x="242456" y="3961696"/>
            <a:ext cx="3695700" cy="869396"/>
          </a:xfrm>
          <a:prstGeom prst="borderCallout1">
            <a:avLst>
              <a:gd name="adj1" fmla="val 55270"/>
              <a:gd name="adj2" fmla="val 103351"/>
              <a:gd name="adj3" fmla="val 6333"/>
              <a:gd name="adj4" fmla="val 1197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Academic staff</a:t>
            </a:r>
          </a:p>
          <a:p>
            <a:pPr algn="ctr"/>
            <a:r>
              <a:rPr lang="en-AU" b="1" dirty="0">
                <a:solidFill>
                  <a:schemeClr val="tx1"/>
                </a:solidFill>
              </a:rPr>
              <a:t>Darci Taylor, </a:t>
            </a:r>
            <a:r>
              <a:rPr lang="en-AU" b="1" dirty="0" smtClean="0">
                <a:solidFill>
                  <a:schemeClr val="tx1"/>
                </a:solidFill>
              </a:rPr>
              <a:t>Jo </a:t>
            </a:r>
            <a:r>
              <a:rPr lang="en-AU" b="1" dirty="0">
                <a:solidFill>
                  <a:schemeClr val="tx1"/>
                </a:solidFill>
              </a:rPr>
              <a:t>Elliott</a:t>
            </a:r>
            <a:endParaRPr lang="en-AU" b="1" dirty="0">
              <a:solidFill>
                <a:schemeClr val="tx1"/>
              </a:solidFill>
              <a:cs typeface="Calibri"/>
            </a:endParaRPr>
          </a:p>
        </p:txBody>
      </p:sp>
      <p:sp>
        <p:nvSpPr>
          <p:cNvPr id="15" name="Line Callout 1 14"/>
          <p:cNvSpPr/>
          <p:nvPr/>
        </p:nvSpPr>
        <p:spPr>
          <a:xfrm>
            <a:off x="242456" y="5059804"/>
            <a:ext cx="3695700" cy="1250396"/>
          </a:xfrm>
          <a:prstGeom prst="borderCallout1">
            <a:avLst>
              <a:gd name="adj1" fmla="val 38773"/>
              <a:gd name="adj2" fmla="val 103596"/>
              <a:gd name="adj3" fmla="val -68164"/>
              <a:gd name="adj4" fmla="val 1221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Senior Educational Designers</a:t>
            </a:r>
          </a:p>
          <a:p>
            <a:pPr algn="ctr"/>
            <a:r>
              <a:rPr lang="en-AU" b="1" dirty="0">
                <a:solidFill>
                  <a:schemeClr val="tx1"/>
                </a:solidFill>
              </a:rPr>
              <a:t>Jon Gould, Rene Hahn, Chris Rawson, Erik Beyersdorf, </a:t>
            </a:r>
            <a:r>
              <a:rPr lang="en-AU" b="1" dirty="0" smtClean="0">
                <a:solidFill>
                  <a:schemeClr val="tx1"/>
                </a:solidFill>
              </a:rPr>
              <a:t>Danni </a:t>
            </a:r>
            <a:r>
              <a:rPr lang="en-AU" b="1" dirty="0">
                <a:solidFill>
                  <a:schemeClr val="tx1"/>
                </a:solidFill>
              </a:rPr>
              <a:t>McCarthy</a:t>
            </a:r>
          </a:p>
        </p:txBody>
      </p:sp>
      <p:sp>
        <p:nvSpPr>
          <p:cNvPr id="18" name="Rounded Rectangle 17"/>
          <p:cNvSpPr/>
          <p:nvPr/>
        </p:nvSpPr>
        <p:spPr>
          <a:xfrm>
            <a:off x="7732880" y="1139408"/>
            <a:ext cx="2469202" cy="472327"/>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smtClean="0">
                <a:solidFill>
                  <a:schemeClr val="tx1"/>
                </a:solidFill>
              </a:rPr>
              <a:t>Students</a:t>
            </a:r>
            <a:endParaRPr lang="en-AU" dirty="0">
              <a:solidFill>
                <a:schemeClr val="tx1"/>
              </a:solidFill>
            </a:endParaRPr>
          </a:p>
        </p:txBody>
      </p:sp>
      <p:sp>
        <p:nvSpPr>
          <p:cNvPr id="22" name="Rounded Rectangle 21"/>
          <p:cNvSpPr/>
          <p:nvPr/>
        </p:nvSpPr>
        <p:spPr>
          <a:xfrm>
            <a:off x="7733970" y="1830613"/>
            <a:ext cx="2468112" cy="812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a:solidFill>
                  <a:schemeClr val="tx1"/>
                </a:solidFill>
              </a:rPr>
              <a:t>External Suppliers</a:t>
            </a:r>
          </a:p>
          <a:p>
            <a:pPr algn="ctr"/>
            <a:r>
              <a:rPr lang="en-AU" dirty="0" smtClean="0">
                <a:solidFill>
                  <a:schemeClr val="tx1"/>
                </a:solidFill>
              </a:rPr>
              <a:t>(Post-production </a:t>
            </a:r>
            <a:r>
              <a:rPr lang="en-AU" dirty="0">
                <a:solidFill>
                  <a:schemeClr val="tx1"/>
                </a:solidFill>
              </a:rPr>
              <a:t>etc.)</a:t>
            </a:r>
          </a:p>
        </p:txBody>
      </p:sp>
      <p:sp>
        <p:nvSpPr>
          <p:cNvPr id="19" name="Rounded Rectangle 18"/>
          <p:cNvSpPr/>
          <p:nvPr/>
        </p:nvSpPr>
        <p:spPr>
          <a:xfrm>
            <a:off x="7609499" y="2862291"/>
            <a:ext cx="2925419" cy="8128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err="1">
                <a:solidFill>
                  <a:schemeClr val="tx1"/>
                </a:solidFill>
              </a:rPr>
              <a:t>CloudCampus</a:t>
            </a:r>
            <a:endParaRPr lang="en-AU" dirty="0">
              <a:solidFill>
                <a:schemeClr val="tx1"/>
              </a:solidFill>
            </a:endParaRPr>
          </a:p>
          <a:p>
            <a:pPr algn="ctr"/>
            <a:r>
              <a:rPr lang="en-AU" b="1" dirty="0">
                <a:solidFill>
                  <a:schemeClr val="tx1"/>
                </a:solidFill>
              </a:rPr>
              <a:t>Lucy Schulz, Dan Steen, </a:t>
            </a:r>
          </a:p>
          <a:p>
            <a:pPr algn="ctr"/>
            <a:r>
              <a:rPr lang="en-AU" b="1" dirty="0">
                <a:solidFill>
                  <a:schemeClr val="tx1"/>
                </a:solidFill>
              </a:rPr>
              <a:t>Lea </a:t>
            </a:r>
            <a:r>
              <a:rPr lang="en-AU" b="1" dirty="0" err="1">
                <a:solidFill>
                  <a:schemeClr val="tx1"/>
                </a:solidFill>
              </a:rPr>
              <a:t>Piskiewicz</a:t>
            </a:r>
            <a:endParaRPr lang="en-AU" b="1" dirty="0">
              <a:solidFill>
                <a:schemeClr val="tx1"/>
              </a:solidFill>
            </a:endParaRPr>
          </a:p>
        </p:txBody>
      </p:sp>
      <p:sp>
        <p:nvSpPr>
          <p:cNvPr id="21" name="Rounded Rectangle 20"/>
          <p:cNvSpPr/>
          <p:nvPr/>
        </p:nvSpPr>
        <p:spPr>
          <a:xfrm>
            <a:off x="6970706" y="3977861"/>
            <a:ext cx="4983879" cy="114225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a:solidFill>
                  <a:schemeClr val="tx1"/>
                </a:solidFill>
              </a:rPr>
              <a:t>Other stakeholders</a:t>
            </a:r>
          </a:p>
          <a:p>
            <a:pPr algn="ctr"/>
            <a:r>
              <a:rPr lang="en-AU" b="1" dirty="0">
                <a:solidFill>
                  <a:schemeClr val="tx1"/>
                </a:solidFill>
              </a:rPr>
              <a:t>Faculty/School leads, unit leads, </a:t>
            </a:r>
            <a:r>
              <a:rPr lang="en-AU" b="1" dirty="0" smtClean="0">
                <a:solidFill>
                  <a:schemeClr val="tx1"/>
                </a:solidFill>
              </a:rPr>
              <a:t>library, digital accessibility, Inclusive education</a:t>
            </a:r>
            <a:endParaRPr lang="en-AU" b="1" dirty="0">
              <a:solidFill>
                <a:schemeClr val="tx1"/>
              </a:solidFill>
            </a:endParaRPr>
          </a:p>
        </p:txBody>
      </p:sp>
      <p:sp>
        <p:nvSpPr>
          <p:cNvPr id="20" name="Rounded Rectangle 19"/>
          <p:cNvSpPr/>
          <p:nvPr/>
        </p:nvSpPr>
        <p:spPr>
          <a:xfrm>
            <a:off x="6153620" y="5422886"/>
            <a:ext cx="1877197" cy="8668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AU" b="1" dirty="0" smtClean="0">
                <a:solidFill>
                  <a:schemeClr val="tx1"/>
                </a:solidFill>
              </a:rPr>
              <a:t>Mary Dracup </a:t>
            </a:r>
            <a:endParaRPr lang="en-AU" b="1" dirty="0">
              <a:solidFill>
                <a:schemeClr val="tx1"/>
              </a:solidFill>
            </a:endParaRPr>
          </a:p>
        </p:txBody>
      </p:sp>
      <p:sp>
        <p:nvSpPr>
          <p:cNvPr id="23" name="Rounded Rectangle 22"/>
          <p:cNvSpPr/>
          <p:nvPr/>
        </p:nvSpPr>
        <p:spPr>
          <a:xfrm>
            <a:off x="8147822" y="5422886"/>
            <a:ext cx="3806763" cy="8668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AU" b="1" dirty="0" smtClean="0">
                <a:solidFill>
                  <a:schemeClr val="tx1"/>
                </a:solidFill>
              </a:rPr>
              <a:t>Karen Brassington, Francois Jacob, Laszlo Romer </a:t>
            </a:r>
            <a:endParaRPr lang="en-AU" b="1" dirty="0">
              <a:solidFill>
                <a:schemeClr val="tx1"/>
              </a:solidFill>
            </a:endParaRPr>
          </a:p>
        </p:txBody>
      </p:sp>
      <p:sp>
        <p:nvSpPr>
          <p:cNvPr id="2" name="Rectangle 1"/>
          <p:cNvSpPr/>
          <p:nvPr/>
        </p:nvSpPr>
        <p:spPr>
          <a:xfrm>
            <a:off x="8345010" y="544370"/>
            <a:ext cx="978183" cy="343927"/>
          </a:xfrm>
          <a:prstGeom prst="rect">
            <a:avLst/>
          </a:prstGeom>
        </p:spPr>
        <p:txBody>
          <a:bodyPr wrap="square">
            <a:spAutoFit/>
          </a:bodyPr>
          <a:lstStyle/>
          <a:p>
            <a:pPr lvl="0">
              <a:lnSpc>
                <a:spcPct val="90000"/>
              </a:lnSpc>
              <a:spcBef>
                <a:spcPct val="0"/>
              </a:spcBef>
              <a:defRPr/>
            </a:pPr>
            <a:r>
              <a:rPr lang="en-AU" dirty="0">
                <a:solidFill>
                  <a:prstClr val="black"/>
                </a:solidFill>
              </a:rPr>
              <a:t>PPLT </a:t>
            </a:r>
            <a:r>
              <a:rPr lang="en-AU" dirty="0" smtClean="0">
                <a:solidFill>
                  <a:prstClr val="black"/>
                </a:solidFill>
              </a:rPr>
              <a:t>10</a:t>
            </a:r>
            <a:endParaRPr lang="en-AU" dirty="0">
              <a:solidFill>
                <a:prstClr val="black"/>
              </a:solidFill>
            </a:endParaRPr>
          </a:p>
        </p:txBody>
      </p:sp>
      <p:pic>
        <p:nvPicPr>
          <p:cNvPr id="11" name="Picture 10" descr="CloudFirst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4918" y="6459650"/>
            <a:ext cx="1540563" cy="362771"/>
          </a:xfrm>
          <a:prstGeom prst="rect">
            <a:avLst/>
          </a:prstGeom>
        </p:spPr>
      </p:pic>
    </p:spTree>
    <p:extLst>
      <p:ext uri="{BB962C8B-B14F-4D97-AF65-F5344CB8AC3E}">
        <p14:creationId xmlns:p14="http://schemas.microsoft.com/office/powerpoint/2010/main" val="235950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F7D8AD-B713-974E-BC70-09BBEF342746}"/>
              </a:ext>
            </a:extLst>
          </p:cNvPr>
          <p:cNvSpPr>
            <a:spLocks noGrp="1"/>
          </p:cNvSpPr>
          <p:nvPr>
            <p:ph type="title"/>
          </p:nvPr>
        </p:nvSpPr>
        <p:spPr>
          <a:xfrm>
            <a:off x="242455" y="270165"/>
            <a:ext cx="10153295" cy="959957"/>
          </a:xfrm>
        </p:spPr>
        <p:txBody>
          <a:bodyPr/>
          <a:lstStyle/>
          <a:p>
            <a:r>
              <a:rPr lang="en-US" sz="4000" dirty="0">
                <a:solidFill>
                  <a:srgbClr val="54BCAF"/>
                </a:solidFill>
                <a:latin typeface="Worldly Black" pitchFamily="2" charset="0"/>
              </a:rPr>
              <a:t>Students in </a:t>
            </a:r>
            <a:r>
              <a:rPr lang="en-US" sz="4000" dirty="0" err="1">
                <a:solidFill>
                  <a:srgbClr val="54BCAF"/>
                </a:solidFill>
                <a:latin typeface="Worldly Black" pitchFamily="2" charset="0"/>
              </a:rPr>
              <a:t>CloudFirst</a:t>
            </a:r>
            <a:r>
              <a:rPr lang="en-US" sz="4000" dirty="0">
                <a:solidFill>
                  <a:srgbClr val="54BCAF"/>
                </a:solidFill>
                <a:latin typeface="Worldly Black" pitchFamily="2" charset="0"/>
              </a:rPr>
              <a:t> </a:t>
            </a:r>
            <a:r>
              <a:rPr lang="en-US" sz="4000" dirty="0" err="1">
                <a:solidFill>
                  <a:srgbClr val="54BCAF"/>
                </a:solidFill>
                <a:latin typeface="Worldly Black" pitchFamily="2" charset="0"/>
              </a:rPr>
              <a:t>CoDesign</a:t>
            </a:r>
            <a:r>
              <a:rPr lang="en-US" sz="4000" dirty="0">
                <a:solidFill>
                  <a:srgbClr val="54BCAF"/>
                </a:solidFill>
                <a:latin typeface="Worldly Black" pitchFamily="2" charset="0"/>
              </a:rPr>
              <a:t> Units </a:t>
            </a:r>
          </a:p>
        </p:txBody>
      </p:sp>
      <p:graphicFrame>
        <p:nvGraphicFramePr>
          <p:cNvPr id="2" name="Diagram 1" descr="3 photos of teaching in different disciplines: MBA (8 units, 3 pre-term units), LLB (8 units) and M Education (7 units)"/>
          <p:cNvGraphicFramePr/>
          <p:nvPr>
            <p:extLst>
              <p:ext uri="{D42A27DB-BD31-4B8C-83A1-F6EECF244321}">
                <p14:modId xmlns:p14="http://schemas.microsoft.com/office/powerpoint/2010/main" val="590560261"/>
              </p:ext>
            </p:extLst>
          </p:nvPr>
        </p:nvGraphicFramePr>
        <p:xfrm>
          <a:off x="968745" y="1056442"/>
          <a:ext cx="9546856" cy="541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2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6" name="Title 5"/>
          <p:cNvSpPr>
            <a:spLocks noGrp="1"/>
          </p:cNvSpPr>
          <p:nvPr>
            <p:ph type="title"/>
          </p:nvPr>
        </p:nvSpPr>
        <p:spPr>
          <a:xfrm>
            <a:off x="242455" y="270165"/>
            <a:ext cx="9585125" cy="959957"/>
          </a:xfrm>
        </p:spPr>
        <p:txBody>
          <a:bodyPr/>
          <a:lstStyle/>
          <a:p>
            <a:r>
              <a:rPr lang="en-AU" sz="4000" dirty="0">
                <a:solidFill>
                  <a:srgbClr val="54BCAF"/>
                </a:solidFill>
                <a:latin typeface="Worldly Black" pitchFamily="2" charset="0"/>
              </a:rPr>
              <a:t>Deakin Curriculum Framework </a:t>
            </a:r>
            <a:r>
              <a:rPr lang="en-AU" sz="4000" dirty="0" smtClean="0">
                <a:solidFill>
                  <a:srgbClr val="54BCAF"/>
                </a:solidFill>
                <a:latin typeface="Worldly Black" pitchFamily="2" charset="0"/>
              </a:rPr>
              <a:t>– PPL&amp;T</a:t>
            </a:r>
            <a:endParaRPr lang="en-AU" sz="4000" dirty="0">
              <a:solidFill>
                <a:srgbClr val="54BCAF"/>
              </a:solidFill>
              <a:latin typeface="Worldly Black" pitchFamily="2" charset="0"/>
            </a:endParaRPr>
          </a:p>
        </p:txBody>
      </p:sp>
      <p:pic>
        <p:nvPicPr>
          <p:cNvPr id="7" name="Picture 6" descr="screenshot of a document listing the Principles for Premium Learning and Teaching, available at: http://wordpress-ms.deakin.edu.au/dteach/wp-content/uploads/sites/103/2019/03/principles-premium-lt-002.pdf"/>
          <p:cNvPicPr>
            <a:picLocks noChangeAspect="1"/>
          </p:cNvPicPr>
          <p:nvPr/>
        </p:nvPicPr>
        <p:blipFill>
          <a:blip r:embed="rId3"/>
          <a:stretch>
            <a:fillRect/>
          </a:stretch>
        </p:blipFill>
        <p:spPr>
          <a:xfrm>
            <a:off x="381333" y="1133169"/>
            <a:ext cx="3986188" cy="5403922"/>
          </a:xfrm>
          <a:prstGeom prst="rect">
            <a:avLst/>
          </a:prstGeom>
          <a:ln>
            <a:noFill/>
          </a:ln>
          <a:effectLst>
            <a:outerShdw blurRad="292100" dist="139700" dir="2700000" algn="tl" rotWithShape="0">
              <a:srgbClr val="333333">
                <a:alpha val="65000"/>
              </a:srgbClr>
            </a:outerShdw>
          </a:effectLst>
        </p:spPr>
      </p:pic>
      <p:pic>
        <p:nvPicPr>
          <p:cNvPr id="3" name="Picture 2" descr="highlights one of the principles and its explanation: “Learning is inclusive – learning experiences and environments are designed to accommodate student diversity, and create equivalent opportunities for academic success for all learners in rich online (cloud-first) and located learning activities and spaces.”&#10;"/>
          <p:cNvPicPr>
            <a:picLocks noChangeAspect="1"/>
          </p:cNvPicPr>
          <p:nvPr/>
        </p:nvPicPr>
        <p:blipFill>
          <a:blip r:embed="rId4"/>
          <a:stretch>
            <a:fillRect/>
          </a:stretch>
        </p:blipFill>
        <p:spPr>
          <a:xfrm>
            <a:off x="2879245" y="1958220"/>
            <a:ext cx="9052849" cy="1826056"/>
          </a:xfrm>
          <a:prstGeom prst="rect">
            <a:avLst/>
          </a:prstGeom>
          <a:ln>
            <a:noFill/>
          </a:ln>
          <a:effectLst>
            <a:outerShdw blurRad="292100" dist="139700" dir="2700000" algn="tl" rotWithShape="0">
              <a:srgbClr val="333333">
                <a:alpha val="65000"/>
              </a:srgbClr>
            </a:outerShdw>
          </a:effectLst>
        </p:spPr>
      </p:pic>
      <p:pic>
        <p:nvPicPr>
          <p:cNvPr id="5" name="Picture 4" descr="highlights a second principle: “Learning is supported by student services which enable participation and success, academic support services to develop underpinning knowledge and skills, and high production-value learning resources.”&#10;"/>
          <p:cNvPicPr>
            <a:picLocks noChangeAspect="1"/>
          </p:cNvPicPr>
          <p:nvPr/>
        </p:nvPicPr>
        <p:blipFill>
          <a:blip r:embed="rId5"/>
          <a:stretch>
            <a:fillRect/>
          </a:stretch>
        </p:blipFill>
        <p:spPr>
          <a:xfrm>
            <a:off x="2926955" y="4151563"/>
            <a:ext cx="8957427" cy="183894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231758" y="6538912"/>
            <a:ext cx="3413052" cy="307777"/>
          </a:xfrm>
          <a:prstGeom prst="rect">
            <a:avLst/>
          </a:prstGeom>
          <a:noFill/>
        </p:spPr>
        <p:txBody>
          <a:bodyPr wrap="square" rtlCol="0">
            <a:spAutoFit/>
          </a:bodyPr>
          <a:lstStyle/>
          <a:p>
            <a:r>
              <a:rPr lang="en-AU" sz="1400" dirty="0" smtClean="0"/>
              <a:t>Source: Deakin University (2019a)  </a:t>
            </a:r>
            <a:endParaRPr lang="en-AU" sz="1400" dirty="0"/>
          </a:p>
        </p:txBody>
      </p:sp>
    </p:spTree>
    <p:extLst>
      <p:ext uri="{BB962C8B-B14F-4D97-AF65-F5344CB8AC3E}">
        <p14:creationId xmlns:p14="http://schemas.microsoft.com/office/powerpoint/2010/main" val="3317120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1"/>
          </p:nvPr>
        </p:nvSpPr>
        <p:spPr/>
        <p:txBody>
          <a:bodyPr/>
          <a:lstStyle/>
          <a:p>
            <a:pPr algn="l"/>
            <a:r>
              <a:rPr lang="en-AU" sz="650" dirty="0">
                <a:solidFill>
                  <a:schemeClr val="tx1"/>
                </a:solidFill>
              </a:rPr>
              <a:t>Deakin University CRICOS Provider Code: 00113B</a:t>
            </a:r>
            <a:endParaRPr lang="en-GB" sz="650" dirty="0">
              <a:solidFill>
                <a:schemeClr val="tx1"/>
              </a:solidFill>
            </a:endParaRPr>
          </a:p>
        </p:txBody>
      </p:sp>
      <p:sp>
        <p:nvSpPr>
          <p:cNvPr id="4" name="Title 3"/>
          <p:cNvSpPr>
            <a:spLocks noGrp="1"/>
          </p:cNvSpPr>
          <p:nvPr>
            <p:ph type="title"/>
          </p:nvPr>
        </p:nvSpPr>
        <p:spPr>
          <a:xfrm>
            <a:off x="497899" y="270165"/>
            <a:ext cx="6222498" cy="1412953"/>
          </a:xfrm>
        </p:spPr>
        <p:txBody>
          <a:bodyPr/>
          <a:lstStyle/>
          <a:p>
            <a:r>
              <a:rPr lang="en-AU" sz="4000" dirty="0" err="1">
                <a:solidFill>
                  <a:srgbClr val="54BCAF"/>
                </a:solidFill>
                <a:latin typeface="Worldly Black" pitchFamily="2" charset="0"/>
              </a:rPr>
              <a:t>CloudFirst</a:t>
            </a:r>
            <a:r>
              <a:rPr lang="en-AU" sz="4000" dirty="0">
                <a:solidFill>
                  <a:srgbClr val="54BCAF"/>
                </a:solidFill>
                <a:latin typeface="Worldly Black" pitchFamily="2" charset="0"/>
              </a:rPr>
              <a:t> Learning Design</a:t>
            </a:r>
            <a:r>
              <a:rPr lang="en-AU" dirty="0">
                <a:solidFill>
                  <a:srgbClr val="54BCAF"/>
                </a:solidFill>
                <a:latin typeface="Worldly Black" pitchFamily="2" charset="0"/>
              </a:rPr>
              <a:t/>
            </a:r>
            <a:br>
              <a:rPr lang="en-AU" dirty="0">
                <a:solidFill>
                  <a:srgbClr val="54BCAF"/>
                </a:solidFill>
                <a:latin typeface="Worldly Black" pitchFamily="2" charset="0"/>
              </a:rPr>
            </a:br>
            <a:endParaRPr lang="en-AU" dirty="0"/>
          </a:p>
        </p:txBody>
      </p:sp>
      <p:sp>
        <p:nvSpPr>
          <p:cNvPr id="6" name="Rectangle 5"/>
          <p:cNvSpPr/>
          <p:nvPr/>
        </p:nvSpPr>
        <p:spPr>
          <a:xfrm>
            <a:off x="497897" y="1798337"/>
            <a:ext cx="5332161" cy="3785652"/>
          </a:xfrm>
          <a:prstGeom prst="rect">
            <a:avLst/>
          </a:prstGeom>
        </p:spPr>
        <p:txBody>
          <a:bodyPr wrap="square">
            <a:spAutoFit/>
          </a:bodyPr>
          <a:lstStyle/>
          <a:p>
            <a:pPr marL="342900" indent="-342900">
              <a:lnSpc>
                <a:spcPct val="150000"/>
              </a:lnSpc>
              <a:buFont typeface="Arial" panose="020B0604020202020204" pitchFamily="34" charset="0"/>
              <a:buChar char="•"/>
            </a:pPr>
            <a:r>
              <a:rPr lang="en-AU" sz="2000" b="1" dirty="0"/>
              <a:t>Application of Principles for Premium Learning and Teaching (PPLT) with a </a:t>
            </a:r>
            <a:r>
              <a:rPr lang="en-AU" sz="2000" b="1" dirty="0" err="1"/>
              <a:t>CloudFirst</a:t>
            </a:r>
            <a:r>
              <a:rPr lang="en-AU" sz="2000" b="1" dirty="0"/>
              <a:t> lens</a:t>
            </a:r>
          </a:p>
          <a:p>
            <a:pPr marL="342900" indent="-342900">
              <a:lnSpc>
                <a:spcPct val="150000"/>
              </a:lnSpc>
              <a:buFont typeface="Arial" panose="020B0604020202020204" pitchFamily="34" charset="0"/>
              <a:buChar char="•"/>
            </a:pPr>
            <a:r>
              <a:rPr lang="en-AU" sz="2000" b="1" dirty="0" smtClean="0"/>
              <a:t>Models premium cloud teaching and learning (set </a:t>
            </a:r>
            <a:r>
              <a:rPr lang="en-AU" sz="2000" b="1" dirty="0"/>
              <a:t>the direction for continuous uplift of </a:t>
            </a:r>
            <a:r>
              <a:rPr lang="en-AU" sz="2000" b="1" dirty="0" smtClean="0"/>
              <a:t>T&amp;L with a focus on the cloud)</a:t>
            </a:r>
          </a:p>
          <a:p>
            <a:pPr marL="342900" indent="-342900">
              <a:lnSpc>
                <a:spcPct val="150000"/>
              </a:lnSpc>
              <a:buFont typeface="Arial" panose="020B0604020202020204" pitchFamily="34" charset="0"/>
              <a:buChar char="•"/>
            </a:pPr>
            <a:r>
              <a:rPr lang="en-AU" sz="2000" b="1" i="1" dirty="0"/>
              <a:t>Contextualised for discipline and learning context</a:t>
            </a:r>
          </a:p>
        </p:txBody>
      </p:sp>
      <p:grpSp>
        <p:nvGrpSpPr>
          <p:cNvPr id="2" name="Group 1" descr="The five CloudFirst learning design principles are displayed as cartoon cloud characters and mapped against the Principles for Premium Learning and Teaching. Learning is scaffolded aligns to the premium principles 2 and 4; Learning is feedback-focused aligns to 1, 6 and 9; Learning is social aligns to principles 1, 3 and 7; Learning is activity-focused aligns to principles 1 and 5; and Learning is supported aligns to principles 3 and 8. The collaborative and multi-disciplinary approach employed in the project aligns to principle 10."/>
          <p:cNvGrpSpPr/>
          <p:nvPr/>
        </p:nvGrpSpPr>
        <p:grpSpPr>
          <a:xfrm>
            <a:off x="6250676" y="59395"/>
            <a:ext cx="5941323" cy="6208489"/>
            <a:chOff x="3124875" y="1351731"/>
            <a:chExt cx="5564237" cy="5591380"/>
          </a:xfrm>
        </p:grpSpPr>
        <p:pic>
          <p:nvPicPr>
            <p:cNvPr id="3" name="Picture 2" descr="Graphic showing the 5 clusters of CloudFirst learning design as mapped to the PPLT.&#10;Learning is scaffolded (PPLT 2|4)&#10;Learning is supported (PPLT 3|8)&#10;Learning is activity focused (PPLT 1|5)&#10;Learning is social (PPLT 1|3|7)&#10;Learning is feedback focused (PLLT 1|6|9)&#10;CloudFirst Learning Design is a collaborative &amp; multidisciplinary activity.&#10;Each cluster has a cloud character to represent it. &#10;" title="CloudFirst learning design"/>
            <p:cNvPicPr>
              <a:picLocks noChangeAspect="1"/>
            </p:cNvPicPr>
            <p:nvPr/>
          </p:nvPicPr>
          <p:blipFill rotWithShape="1">
            <a:blip r:embed="rId3">
              <a:extLst>
                <a:ext uri="{28A0092B-C50C-407E-A947-70E740481C1C}">
                  <a14:useLocalDpi xmlns:a14="http://schemas.microsoft.com/office/drawing/2010/main" val="0"/>
                </a:ext>
              </a:extLst>
            </a:blip>
            <a:srcRect l="12705" t="1150" r="12828" b="907"/>
            <a:stretch/>
          </p:blipFill>
          <p:spPr>
            <a:xfrm>
              <a:off x="3124875" y="1351731"/>
              <a:ext cx="5564237" cy="5591380"/>
            </a:xfrm>
            <a:prstGeom prst="rect">
              <a:avLst/>
            </a:prstGeom>
          </p:spPr>
        </p:pic>
        <p:sp>
          <p:nvSpPr>
            <p:cNvPr id="5" name="Oval 4"/>
            <p:cNvSpPr/>
            <p:nvPr/>
          </p:nvSpPr>
          <p:spPr>
            <a:xfrm>
              <a:off x="4860432" y="3378380"/>
              <a:ext cx="1670528" cy="1538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Text Box 2"/>
          <p:cNvSpPr txBox="1">
            <a:spLocks noChangeArrowheads="1"/>
          </p:cNvSpPr>
          <p:nvPr/>
        </p:nvSpPr>
        <p:spPr bwMode="auto">
          <a:xfrm>
            <a:off x="8173909" y="2462686"/>
            <a:ext cx="1849767" cy="67191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0"/>
              </a:spcAft>
            </a:pPr>
            <a:r>
              <a:rPr lang="en-AU" b="1" dirty="0" err="1">
                <a:effectLst/>
                <a:latin typeface="Calibri" panose="020F0502020204030204" pitchFamily="34" charset="0"/>
                <a:ea typeface="Calibri" panose="020F0502020204030204" pitchFamily="34" charset="0"/>
                <a:cs typeface="Times New Roman" panose="02020603050405020304" pitchFamily="18" charset="0"/>
              </a:rPr>
              <a:t>CloudFirst</a:t>
            </a:r>
            <a:r>
              <a:rPr lang="en-AU" b="1" dirty="0">
                <a:effectLst/>
                <a:latin typeface="Calibri" panose="020F0502020204030204" pitchFamily="34" charset="0"/>
                <a:ea typeface="Calibri" panose="020F0502020204030204" pitchFamily="34" charset="0"/>
                <a:cs typeface="Times New Roman" panose="02020603050405020304" pitchFamily="18" charset="0"/>
              </a:rPr>
              <a:t> Learning </a:t>
            </a:r>
            <a:r>
              <a:rPr lang="en-AU" b="1" dirty="0" smtClean="0">
                <a:effectLst/>
                <a:latin typeface="Calibri" panose="020F0502020204030204" pitchFamily="34" charset="0"/>
                <a:ea typeface="Calibri" panose="020F0502020204030204" pitchFamily="34" charset="0"/>
                <a:cs typeface="Times New Roman" panose="02020603050405020304" pitchFamily="18" charset="0"/>
              </a:rPr>
              <a:t>Design</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8195479" y="3106682"/>
            <a:ext cx="1849767" cy="96500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0"/>
              </a:spcAft>
            </a:pPr>
            <a:r>
              <a:rPr lang="en-AU" sz="1400" dirty="0" smtClean="0">
                <a:effectLst/>
                <a:latin typeface="Calibri" panose="020F0502020204030204" pitchFamily="34" charset="0"/>
                <a:ea typeface="Calibri" panose="020F0502020204030204" pitchFamily="34" charset="0"/>
                <a:cs typeface="Times New Roman" panose="02020603050405020304" pitchFamily="18" charset="0"/>
              </a:rPr>
              <a:t>A </a:t>
            </a:r>
            <a:r>
              <a:rPr lang="en-AU" sz="1400" dirty="0">
                <a:effectLst/>
                <a:latin typeface="Calibri" panose="020F0502020204030204" pitchFamily="34" charset="0"/>
                <a:ea typeface="Calibri" panose="020F0502020204030204" pitchFamily="34" charset="0"/>
                <a:cs typeface="Times New Roman" panose="02020603050405020304" pitchFamily="18" charset="0"/>
              </a:rPr>
              <a:t>collaborative &amp; multidisciplinary activity </a:t>
            </a:r>
            <a:endParaRPr lang="en-A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100" kern="1400" spc="-50" dirty="0" smtClean="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PPLT </a:t>
            </a:r>
            <a:r>
              <a:rPr lang="fr-FR" sz="110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4"/>
          <p:cNvSpPr txBox="1"/>
          <p:nvPr/>
        </p:nvSpPr>
        <p:spPr>
          <a:xfrm>
            <a:off x="10431759" y="6025315"/>
            <a:ext cx="775970" cy="2425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PPLT 1|3|7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3"/>
          <p:cNvSpPr txBox="1"/>
          <p:nvPr/>
        </p:nvSpPr>
        <p:spPr>
          <a:xfrm>
            <a:off x="10984552" y="3262050"/>
            <a:ext cx="983671" cy="42911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PPLT 1|5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5"/>
          <p:cNvSpPr txBox="1"/>
          <p:nvPr/>
        </p:nvSpPr>
        <p:spPr>
          <a:xfrm>
            <a:off x="7267223" y="6118734"/>
            <a:ext cx="775970" cy="19747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PPLT 1|6|9</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6"/>
          <p:cNvSpPr txBox="1"/>
          <p:nvPr/>
        </p:nvSpPr>
        <p:spPr>
          <a:xfrm>
            <a:off x="6478471" y="3234036"/>
            <a:ext cx="775970" cy="2425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50" kern="1400" spc="-5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PPLT 2|4</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050" kern="1400" spc="-5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2"/>
          <p:cNvSpPr txBox="1"/>
          <p:nvPr/>
        </p:nvSpPr>
        <p:spPr>
          <a:xfrm>
            <a:off x="8707856" y="1683119"/>
            <a:ext cx="940761" cy="31490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PPLT 3|8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050" kern="1400" spc="-50" dirty="0">
                <a:solidFill>
                  <a:srgbClr val="55BCAE"/>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descr="Cloud First logo"/>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25672" y="6267885"/>
            <a:ext cx="2388144" cy="562359"/>
          </a:xfrm>
          <a:prstGeom prst="rect">
            <a:avLst/>
          </a:prstGeom>
        </p:spPr>
      </p:pic>
      <p:pic>
        <p:nvPicPr>
          <p:cNvPr id="25" name="Picture 24" descr="Deakin University logo"/>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9980" y="11067"/>
            <a:ext cx="1250610" cy="1220456"/>
          </a:xfrm>
          <a:prstGeom prst="rect">
            <a:avLst/>
          </a:prstGeom>
          <a:noFill/>
          <a:ln>
            <a:noFill/>
          </a:ln>
        </p:spPr>
      </p:pic>
    </p:spTree>
    <p:extLst>
      <p:ext uri="{BB962C8B-B14F-4D97-AF65-F5344CB8AC3E}">
        <p14:creationId xmlns:p14="http://schemas.microsoft.com/office/powerpoint/2010/main" val="172079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1"/>
          </p:nvPr>
        </p:nvSpPr>
        <p:spPr/>
        <p:txBody>
          <a:bodyPr/>
          <a:lstStyle/>
          <a:p>
            <a:pPr algn="l"/>
            <a:r>
              <a:rPr lang="en-AU" sz="650" dirty="0">
                <a:solidFill>
                  <a:schemeClr val="tx1"/>
                </a:solidFill>
              </a:rPr>
              <a:t>Deakin University CRICOS Provider Code: 00113B</a:t>
            </a:r>
            <a:endParaRPr lang="en-GB" sz="650" dirty="0">
              <a:solidFill>
                <a:schemeClr val="tx1"/>
              </a:solidFill>
            </a:endParaRPr>
          </a:p>
        </p:txBody>
      </p:sp>
      <p:sp>
        <p:nvSpPr>
          <p:cNvPr id="3" name="Title 2"/>
          <p:cNvSpPr>
            <a:spLocks noGrp="1"/>
          </p:cNvSpPr>
          <p:nvPr>
            <p:ph type="title"/>
          </p:nvPr>
        </p:nvSpPr>
        <p:spPr>
          <a:xfrm>
            <a:off x="490538" y="19837"/>
            <a:ext cx="12655465" cy="959957"/>
          </a:xfrm>
        </p:spPr>
        <p:txBody>
          <a:bodyPr/>
          <a:lstStyle/>
          <a:p>
            <a:r>
              <a:rPr lang="en-AU" sz="4000" dirty="0" err="1">
                <a:solidFill>
                  <a:srgbClr val="54BCAF"/>
                </a:solidFill>
                <a:latin typeface="Worldly Black" pitchFamily="2" charset="0"/>
              </a:rPr>
              <a:t>CloudFirst</a:t>
            </a:r>
            <a:r>
              <a:rPr lang="en-AU" sz="4000" dirty="0">
                <a:solidFill>
                  <a:srgbClr val="54BCAF"/>
                </a:solidFill>
                <a:latin typeface="Worldly Black" pitchFamily="2" charset="0"/>
              </a:rPr>
              <a:t> Learning Design &amp; IEP</a:t>
            </a:r>
            <a:r>
              <a:rPr lang="en-AU" dirty="0">
                <a:solidFill>
                  <a:srgbClr val="54BCAF"/>
                </a:solidFill>
                <a:latin typeface="Worldly Black" pitchFamily="2" charset="0"/>
              </a:rPr>
              <a:t/>
            </a:r>
            <a:br>
              <a:rPr lang="en-AU" dirty="0">
                <a:solidFill>
                  <a:srgbClr val="54BCAF"/>
                </a:solidFill>
                <a:latin typeface="Worldly Black" pitchFamily="2" charset="0"/>
              </a:rPr>
            </a:br>
            <a:endParaRPr lang="en-AU" dirty="0"/>
          </a:p>
        </p:txBody>
      </p:sp>
      <p:pic>
        <p:nvPicPr>
          <p:cNvPr id="4" name="Picture 3" descr="The ICCB Inclusive Education Principles&#10;Recognise and embrace student diversity: Inclusivity means understanding the nature of the diversity of students within any cohort without viewing it as problematic, but rather as a rich educational resource in itself&#10;Provide accessible and usable learning resources and environments: All teaching materials, learning activities and learning spaces should be accessible and usable by all students so that no student is disadvantaged&#10;Design flexible learning experiences: An inclusive education rests on curriculum designed to enable students to gain knowledge and develop proficiency in multiple and flexible ways&#10;Represent diversity in the curriculum: Learning resource and activities should reflect the diversity of the wider community&#10;Scaffold underpinning knowledge and skills: Learning activities and resources should scaffold students’ development of necessary underpinning competencies&#10;Build a community of learning: All students should be welcomed and supported as part of a respectful, vibrant learning community&#10;Assess equitably: Inclusive assessment means creating assessment activities that allow all students to show they can meet the necessary standards&#10;8. Feedback effectively: Effective feedback offers constructive, personalised, specific, accurate, criterion-referenced commentary on students’ work&#10;Reflect on and evaluate practice: Reflective practice helps teachers recognise where potential to exclude or disadvantage some students exists."/>
          <p:cNvPicPr>
            <a:picLocks noChangeAspect="1"/>
          </p:cNvPicPr>
          <p:nvPr/>
        </p:nvPicPr>
        <p:blipFill>
          <a:blip r:embed="rId3"/>
          <a:stretch>
            <a:fillRect/>
          </a:stretch>
        </p:blipFill>
        <p:spPr>
          <a:xfrm>
            <a:off x="2156482" y="1231523"/>
            <a:ext cx="7069982" cy="5185850"/>
          </a:xfrm>
          <a:prstGeom prst="rect">
            <a:avLst/>
          </a:prstGeom>
        </p:spPr>
      </p:pic>
      <p:sp>
        <p:nvSpPr>
          <p:cNvPr id="7" name="Rectangle 6"/>
          <p:cNvSpPr/>
          <p:nvPr/>
        </p:nvSpPr>
        <p:spPr>
          <a:xfrm>
            <a:off x="4405628" y="6183913"/>
            <a:ext cx="6096000" cy="646331"/>
          </a:xfrm>
          <a:prstGeom prst="rect">
            <a:avLst/>
          </a:prstGeom>
        </p:spPr>
        <p:txBody>
          <a:bodyPr>
            <a:spAutoFit/>
          </a:bodyPr>
          <a:lstStyle/>
          <a:p>
            <a:endParaRPr lang="en-AU" dirty="0"/>
          </a:p>
          <a:p>
            <a:r>
              <a:rPr lang="en-AU" dirty="0" smtClean="0"/>
              <a:t>Source: Deakin University</a:t>
            </a:r>
            <a:r>
              <a:rPr lang="en-AU" dirty="0"/>
              <a:t> </a:t>
            </a:r>
            <a:r>
              <a:rPr lang="en-AU" dirty="0" smtClean="0"/>
              <a:t>(2019b) </a:t>
            </a:r>
            <a:endParaRPr lang="en-AU" dirty="0"/>
          </a:p>
        </p:txBody>
      </p:sp>
      <p:pic>
        <p:nvPicPr>
          <p:cNvPr id="8" name="Picture 7" descr="Decorative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6464" y="1231523"/>
            <a:ext cx="1075238" cy="716825"/>
          </a:xfrm>
          <a:prstGeom prst="rect">
            <a:avLst/>
          </a:prstGeom>
        </p:spPr>
      </p:pic>
      <p:pic>
        <p:nvPicPr>
          <p:cNvPr id="9" name="Picture 8" descr="Decorative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6464" y="2328141"/>
            <a:ext cx="1075238" cy="716825"/>
          </a:xfrm>
          <a:prstGeom prst="rect">
            <a:avLst/>
          </a:prstGeom>
        </p:spPr>
      </p:pic>
      <p:pic>
        <p:nvPicPr>
          <p:cNvPr id="10" name="Picture 9" descr="Decorative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421" y="4514750"/>
            <a:ext cx="1075238" cy="716825"/>
          </a:xfrm>
          <a:prstGeom prst="rect">
            <a:avLst/>
          </a:prstGeom>
        </p:spPr>
      </p:pic>
      <p:pic>
        <p:nvPicPr>
          <p:cNvPr id="11" name="Picture 10" descr="Decorative im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0661" y="5559202"/>
            <a:ext cx="1063025" cy="708683"/>
          </a:xfrm>
          <a:prstGeom prst="rect">
            <a:avLst/>
          </a:prstGeom>
        </p:spPr>
      </p:pic>
      <p:pic>
        <p:nvPicPr>
          <p:cNvPr id="12" name="Picture 11" descr="Decorative 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0794" y="3428753"/>
            <a:ext cx="1166577" cy="817710"/>
          </a:xfrm>
          <a:prstGeom prst="rect">
            <a:avLst/>
          </a:prstGeom>
        </p:spPr>
      </p:pic>
      <p:pic>
        <p:nvPicPr>
          <p:cNvPr id="13" name="Picture 12" descr="Decorative 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8339" y="4413865"/>
            <a:ext cx="1166577" cy="817710"/>
          </a:xfrm>
          <a:prstGeom prst="rect">
            <a:avLst/>
          </a:prstGeom>
        </p:spPr>
      </p:pic>
      <p:pic>
        <p:nvPicPr>
          <p:cNvPr id="14" name="Picture 13" descr="Decorative 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069" y="2320249"/>
            <a:ext cx="1087076" cy="724717"/>
          </a:xfrm>
          <a:prstGeom prst="rect">
            <a:avLst/>
          </a:prstGeom>
        </p:spPr>
      </p:pic>
      <p:pic>
        <p:nvPicPr>
          <p:cNvPr id="15" name="Picture 14" descr="Decorative 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252" y="3360590"/>
            <a:ext cx="1087076" cy="724717"/>
          </a:xfrm>
          <a:prstGeom prst="rect">
            <a:avLst/>
          </a:prstGeom>
        </p:spPr>
      </p:pic>
      <p:pic>
        <p:nvPicPr>
          <p:cNvPr id="16" name="Picture 15" descr="Decorative imag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4165" y="1351524"/>
            <a:ext cx="1087076" cy="724717"/>
          </a:xfrm>
          <a:prstGeom prst="rect">
            <a:avLst/>
          </a:prstGeom>
        </p:spPr>
      </p:pic>
      <p:pic>
        <p:nvPicPr>
          <p:cNvPr id="17" name="Picture 16" descr="Decorative imag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8312" y="4554727"/>
            <a:ext cx="1137924" cy="758616"/>
          </a:xfrm>
          <a:prstGeom prst="rect">
            <a:avLst/>
          </a:prstGeom>
        </p:spPr>
      </p:pic>
      <p:pic>
        <p:nvPicPr>
          <p:cNvPr id="24" name="Picture 23" descr="Cloudfirst logo"/>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625672" y="6267885"/>
            <a:ext cx="2388144" cy="562359"/>
          </a:xfrm>
          <a:prstGeom prst="rect">
            <a:avLst/>
          </a:prstGeom>
        </p:spPr>
      </p:pic>
      <p:pic>
        <p:nvPicPr>
          <p:cNvPr id="25" name="Picture 24" descr="Deakin University logo"/>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09980" y="11067"/>
            <a:ext cx="1250610" cy="1220456"/>
          </a:xfrm>
          <a:prstGeom prst="rect">
            <a:avLst/>
          </a:prstGeom>
          <a:noFill/>
          <a:ln>
            <a:noFill/>
          </a:ln>
        </p:spPr>
      </p:pic>
    </p:spTree>
    <p:extLst>
      <p:ext uri="{BB962C8B-B14F-4D97-AF65-F5344CB8AC3E}">
        <p14:creationId xmlns:p14="http://schemas.microsoft.com/office/powerpoint/2010/main" val="251410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aki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akin-PowerPoint-template-16x9 - TURQUOISE" id="{CAB35E6A-6237-4233-812C-AC4AF93023F1}" vid="{B6B9DC45-6F2B-44DA-B65A-F0A074D004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E0135757E6FD48ADEC5D08D6D26514" ma:contentTypeVersion="11" ma:contentTypeDescription="Create a new document." ma:contentTypeScope="" ma:versionID="e10616fad9dc6be3d333a584a654b34d">
  <xsd:schema xmlns:xsd="http://www.w3.org/2001/XMLSchema" xmlns:xs="http://www.w3.org/2001/XMLSchema" xmlns:p="http://schemas.microsoft.com/office/2006/metadata/properties" xmlns:ns3="d1622215-09f7-44d6-8e65-5ea57b5f2abf" xmlns:ns4="8074a8e2-d77d-43eb-8ee6-2aca43cbcbb1" targetNamespace="http://schemas.microsoft.com/office/2006/metadata/properties" ma:root="true" ma:fieldsID="1930d9dcbe2d6c6098bc1f9a85561bfc" ns3:_="" ns4:_="">
    <xsd:import namespace="d1622215-09f7-44d6-8e65-5ea57b5f2abf"/>
    <xsd:import namespace="8074a8e2-d77d-43eb-8ee6-2aca43cbcbb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622215-09f7-44d6-8e65-5ea57b5f2a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4a8e2-d77d-43eb-8ee6-2aca43cbcb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ECEDB8-1141-4C70-A136-9B98FDD50288}">
  <ds:schemaRefs>
    <ds:schemaRef ds:uri="http://purl.org/dc/elements/1.1/"/>
    <ds:schemaRef ds:uri="http://schemas.microsoft.com/office/2006/metadata/properties"/>
    <ds:schemaRef ds:uri="8074a8e2-d77d-43eb-8ee6-2aca43cbcbb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d1622215-09f7-44d6-8e65-5ea57b5f2abf"/>
    <ds:schemaRef ds:uri="http://www.w3.org/XML/1998/namespace"/>
    <ds:schemaRef ds:uri="http://purl.org/dc/terms/"/>
  </ds:schemaRefs>
</ds:datastoreItem>
</file>

<file path=customXml/itemProps2.xml><?xml version="1.0" encoding="utf-8"?>
<ds:datastoreItem xmlns:ds="http://schemas.openxmlformats.org/officeDocument/2006/customXml" ds:itemID="{F3DD1187-3674-4CAC-B946-C48309521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622215-09f7-44d6-8e65-5ea57b5f2abf"/>
    <ds:schemaRef ds:uri="8074a8e2-d77d-43eb-8ee6-2aca43cbcb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9A2E07-EB55-4B01-B399-B360E46BCB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8747</TotalTime>
  <Words>1615</Words>
  <Application>Microsoft Office PowerPoint</Application>
  <PresentationFormat>Widescreen</PresentationFormat>
  <Paragraphs>283</Paragraphs>
  <Slides>32</Slides>
  <Notes>32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Courier New</vt:lpstr>
      <vt:lpstr>Times New Roman</vt:lpstr>
      <vt:lpstr>Wingdings</vt:lpstr>
      <vt:lpstr>Worldly Black</vt:lpstr>
      <vt:lpstr>Worldly Bold</vt:lpstr>
      <vt:lpstr>Deakin Theme</vt:lpstr>
      <vt:lpstr>Welcome to: Inclusive curriculum in CloudFirst    </vt:lpstr>
      <vt:lpstr>Outline for today</vt:lpstr>
      <vt:lpstr>What is CloudFirst?</vt:lpstr>
      <vt:lpstr>Why CloudFirst? </vt:lpstr>
      <vt:lpstr>CloudFirst as a CoDesign Process</vt:lpstr>
      <vt:lpstr>Students in CloudFirst CoDesign Units </vt:lpstr>
      <vt:lpstr>Deakin Curriculum Framework – PPL&amp;T</vt:lpstr>
      <vt:lpstr>CloudFirst Learning Design </vt:lpstr>
      <vt:lpstr>CloudFirst Learning Design &amp; IEP </vt:lpstr>
      <vt:lpstr>Learning is supported PPLT 3|8 </vt:lpstr>
      <vt:lpstr>Learning is supported continued PPLT 3|8 </vt:lpstr>
      <vt:lpstr>Digital accessibility targets </vt:lpstr>
      <vt:lpstr>The design process</vt:lpstr>
      <vt:lpstr>1. Recognise &amp; embrace diversity </vt:lpstr>
      <vt:lpstr>2. Create accessible and usable learning resources </vt:lpstr>
      <vt:lpstr>2. Create accessible and usable learning resources e.g. 2 </vt:lpstr>
      <vt:lpstr>3. Design flexible learning environments – e.g. 1 </vt:lpstr>
      <vt:lpstr>3. Design flexible learning environments e.g. 2 </vt:lpstr>
      <vt:lpstr>3. Design flexible learning environments – e.g. 3  </vt:lpstr>
      <vt:lpstr>4. Represent diversity in the curriculum </vt:lpstr>
      <vt:lpstr>5. Scaffold underpinning knowledge and skills – e.g. 1 </vt:lpstr>
      <vt:lpstr>5. Scaffold underpinning knowledge and skills – e.g. 2 </vt:lpstr>
      <vt:lpstr>5. Scaffold underpinning knowledge and skills – e.g. 3 </vt:lpstr>
      <vt:lpstr>5. Scaffold underpinning knowledge and skills – e.g. 4 </vt:lpstr>
      <vt:lpstr>6. Build a community       of learners </vt:lpstr>
      <vt:lpstr>7. Assess equitably </vt:lpstr>
      <vt:lpstr>8. Feedback effectively </vt:lpstr>
      <vt:lpstr>9. Reflect &amp; evaluate practice – e.g. 1</vt:lpstr>
      <vt:lpstr>Resources to assist with CloudFirst re-design </vt:lpstr>
      <vt:lpstr>Resources to assist with CloudFirst re-design </vt:lpstr>
      <vt:lpstr>Thank you </vt:lpstr>
      <vt:lpstr>References </vt:lpstr>
    </vt:vector>
  </TitlesOfParts>
  <Company>Deakin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Currey</dc:creator>
  <cp:lastModifiedBy>Janet Watson</cp:lastModifiedBy>
  <cp:revision>261</cp:revision>
  <cp:lastPrinted>2019-08-19T23:27:12Z</cp:lastPrinted>
  <dcterms:created xsi:type="dcterms:W3CDTF">2019-04-09T00:41:57Z</dcterms:created>
  <dcterms:modified xsi:type="dcterms:W3CDTF">2019-09-10T22:01:41Z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0x0101003EE0135757E6FD48ADEC5D08D6D26514</vt:lpwstr>
  </property>
</Properties>
</file>