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notesMasterIdLst>
    <p:notesMasterId r:id="rId13"/>
  </p:notesMasterIdLst>
  <p:sldIdLst>
    <p:sldId id="256" r:id="rId2"/>
    <p:sldId id="270" r:id="rId3"/>
    <p:sldId id="259" r:id="rId4"/>
    <p:sldId id="264" r:id="rId5"/>
    <p:sldId id="273" r:id="rId6"/>
    <p:sldId id="272" r:id="rId7"/>
    <p:sldId id="266" r:id="rId8"/>
    <p:sldId id="267" r:id="rId9"/>
    <p:sldId id="265" r:id="rId10"/>
    <p:sldId id="271" r:id="rId11"/>
    <p:sldId id="27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8240" autoAdjust="0"/>
  </p:normalViewPr>
  <p:slideViewPr>
    <p:cSldViewPr snapToGrid="0">
      <p:cViewPr varScale="1">
        <p:scale>
          <a:sx n="66" d="100"/>
          <a:sy n="66" d="100"/>
        </p:scale>
        <p:origin x="102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F7A266-7F17-4628-8A67-9DC6604A8A15}" type="datetimeFigureOut">
              <a:rPr lang="en-AU" smtClean="0"/>
              <a:t>30/10/2017</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9E4C10-9B5F-4E5C-93E1-F9B85E5AB2C6}" type="slidenum">
              <a:rPr lang="en-AU" smtClean="0"/>
              <a:t>‹#›</a:t>
            </a:fld>
            <a:endParaRPr lang="en-AU"/>
          </a:p>
        </p:txBody>
      </p:sp>
    </p:spTree>
    <p:extLst>
      <p:ext uri="{BB962C8B-B14F-4D97-AF65-F5344CB8AC3E}">
        <p14:creationId xmlns:p14="http://schemas.microsoft.com/office/powerpoint/2010/main" val="874502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Apologise for absence of Tanya and Shaun</a:t>
            </a:r>
          </a:p>
          <a:p>
            <a:r>
              <a:rPr lang="en-AU" dirty="0" smtClean="0"/>
              <a:t>Reporting on a HEPP-funded</a:t>
            </a:r>
            <a:r>
              <a:rPr lang="en-AU" baseline="0" dirty="0" smtClean="0"/>
              <a:t> inclusive curriculum project in Arts-Ed with a working group including Library, DSL and Equity and Diversity staff – preliminary results only</a:t>
            </a:r>
            <a:endParaRPr lang="en-AU" dirty="0"/>
          </a:p>
        </p:txBody>
      </p:sp>
      <p:sp>
        <p:nvSpPr>
          <p:cNvPr id="4" name="Slide Number Placeholder 3"/>
          <p:cNvSpPr>
            <a:spLocks noGrp="1"/>
          </p:cNvSpPr>
          <p:nvPr>
            <p:ph type="sldNum" sz="quarter" idx="10"/>
          </p:nvPr>
        </p:nvSpPr>
        <p:spPr/>
        <p:txBody>
          <a:bodyPr/>
          <a:lstStyle/>
          <a:p>
            <a:fld id="{FB9E4C10-9B5F-4E5C-93E1-F9B85E5AB2C6}" type="slidenum">
              <a:rPr lang="en-AU" smtClean="0"/>
              <a:t>1</a:t>
            </a:fld>
            <a:endParaRPr lang="en-AU"/>
          </a:p>
        </p:txBody>
      </p:sp>
    </p:spTree>
    <p:extLst>
      <p:ext uri="{BB962C8B-B14F-4D97-AF65-F5344CB8AC3E}">
        <p14:creationId xmlns:p14="http://schemas.microsoft.com/office/powerpoint/2010/main" val="40830174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FB9E4C10-9B5F-4E5C-93E1-F9B85E5AB2C6}" type="slidenum">
              <a:rPr lang="en-AU" smtClean="0"/>
              <a:t>10</a:t>
            </a:fld>
            <a:endParaRPr lang="en-AU"/>
          </a:p>
        </p:txBody>
      </p:sp>
    </p:spTree>
    <p:extLst>
      <p:ext uri="{BB962C8B-B14F-4D97-AF65-F5344CB8AC3E}">
        <p14:creationId xmlns:p14="http://schemas.microsoft.com/office/powerpoint/2010/main" val="565237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To set</a:t>
            </a:r>
            <a:r>
              <a:rPr lang="en-AU" baseline="0" dirty="0" smtClean="0"/>
              <a:t> the context  - </a:t>
            </a:r>
            <a:r>
              <a:rPr lang="en-AU" dirty="0" smtClean="0"/>
              <a:t>T2, 2015 Deakin</a:t>
            </a:r>
            <a:r>
              <a:rPr lang="en-AU" baseline="0" dirty="0" smtClean="0"/>
              <a:t> results. Note the lower than mean scores for many student groups (in red)</a:t>
            </a:r>
          </a:p>
          <a:p>
            <a:pPr lvl="0"/>
            <a:r>
              <a:rPr lang="en-AU" baseline="0" dirty="0" smtClean="0"/>
              <a:t>In Arts-Ed, the project aims to </a:t>
            </a:r>
            <a:r>
              <a:rPr lang="en-AU" sz="1200" kern="1200" dirty="0" smtClean="0">
                <a:solidFill>
                  <a:schemeClr val="tx1"/>
                </a:solidFill>
                <a:effectLst/>
                <a:latin typeface="+mn-lt"/>
                <a:ea typeface="+mn-ea"/>
                <a:cs typeface="+mn-cs"/>
              </a:rPr>
              <a:t>cater better for diverse student cohorts by:</a:t>
            </a: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strengthening understanding of inclusive curriculum design and pedagogy</a:t>
            </a:r>
            <a:endParaRPr lang="en-AU" sz="11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building academic staff capacity to apply these principles in their teaching.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We focused on developing inclusive curriculum and staff capacity building in 2 units and evaluating the results. </a:t>
            </a:r>
          </a:p>
          <a:p>
            <a:pPr marL="171450" lvl="0" indent="-171450">
              <a:buFont typeface="Arial" panose="020B0604020202020204" pitchFamily="34" charset="0"/>
              <a:buChar char="•"/>
            </a:pPr>
            <a:endParaRPr lang="en-AU" sz="11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FB9E4C10-9B5F-4E5C-93E1-F9B85E5AB2C6}" type="slidenum">
              <a:rPr lang="en-AU" smtClean="0"/>
              <a:t>2</a:t>
            </a:fld>
            <a:endParaRPr lang="en-AU"/>
          </a:p>
        </p:txBody>
      </p:sp>
    </p:spTree>
    <p:extLst>
      <p:ext uri="{BB962C8B-B14F-4D97-AF65-F5344CB8AC3E}">
        <p14:creationId xmlns:p14="http://schemas.microsoft.com/office/powerpoint/2010/main" val="230304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AU" sz="1200" kern="1200" dirty="0" smtClean="0">
                <a:solidFill>
                  <a:schemeClr val="tx1"/>
                </a:solidFill>
                <a:effectLst/>
                <a:latin typeface="+mn-lt"/>
                <a:ea typeface="+mn-ea"/>
                <a:cs typeface="+mn-cs"/>
              </a:rPr>
              <a:t>What is inclusive curriculum?</a:t>
            </a:r>
          </a:p>
          <a:p>
            <a:pPr lvl="0"/>
            <a:r>
              <a:rPr lang="en-AU" sz="1200" kern="1200" dirty="0" smtClean="0">
                <a:solidFill>
                  <a:schemeClr val="tx1"/>
                </a:solidFill>
                <a:effectLst/>
                <a:latin typeface="+mn-lt"/>
                <a:ea typeface="+mn-ea"/>
                <a:cs typeface="+mn-cs"/>
              </a:rPr>
              <a:t>Not</a:t>
            </a:r>
            <a:r>
              <a:rPr lang="en-AU" sz="1200" kern="1200" baseline="0" dirty="0" smtClean="0">
                <a:solidFill>
                  <a:schemeClr val="tx1"/>
                </a:solidFill>
                <a:effectLst/>
                <a:latin typeface="+mn-lt"/>
                <a:ea typeface="+mn-ea"/>
                <a:cs typeface="+mn-cs"/>
              </a:rPr>
              <a:t> add-ons for students with particular difficulties, it’s making the curriculum more accessible for ALL students, from the outset.</a:t>
            </a:r>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B9E4C10-9B5F-4E5C-93E1-F9B85E5AB2C6}" type="slidenum">
              <a:rPr lang="en-AU" smtClean="0"/>
              <a:t>3</a:t>
            </a:fld>
            <a:endParaRPr lang="en-AU"/>
          </a:p>
        </p:txBody>
      </p:sp>
    </p:spTree>
    <p:extLst>
      <p:ext uri="{BB962C8B-B14F-4D97-AF65-F5344CB8AC3E}">
        <p14:creationId xmlns:p14="http://schemas.microsoft.com/office/powerpoint/2010/main" val="15962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Pre-test</a:t>
            </a:r>
            <a:r>
              <a:rPr lang="en-AU" sz="1200" kern="1200" baseline="0" dirty="0" smtClean="0">
                <a:solidFill>
                  <a:schemeClr val="tx1"/>
                </a:solidFill>
                <a:effectLst/>
                <a:latin typeface="+mn-lt"/>
                <a:ea typeface="+mn-ea"/>
                <a:cs typeface="+mn-cs"/>
              </a:rPr>
              <a:t> showed</a:t>
            </a:r>
            <a:r>
              <a:rPr lang="en-AU" sz="1200" kern="1200" dirty="0" smtClean="0">
                <a:solidFill>
                  <a:schemeClr val="tx1"/>
                </a:solidFill>
                <a:effectLst/>
                <a:latin typeface="+mn-lt"/>
                <a:ea typeface="+mn-ea"/>
                <a:cs typeface="+mn-cs"/>
              </a:rPr>
              <a:t> links between willingness to participate and confidence with understanding of texts, many complaining about difficulty of academic language</a:t>
            </a:r>
          </a:p>
          <a:p>
            <a:pPr lvl="0"/>
            <a:r>
              <a:rPr lang="en-AU" sz="1200" kern="1200" dirty="0" smtClean="0">
                <a:solidFill>
                  <a:schemeClr val="tx1"/>
                </a:solidFill>
                <a:effectLst/>
                <a:latin typeface="+mn-lt"/>
                <a:ea typeface="+mn-ea"/>
                <a:cs typeface="+mn-cs"/>
              </a:rPr>
              <a:t>Show excerpts</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in </a:t>
            </a:r>
            <a:r>
              <a:rPr lang="en-AU" sz="1200" kern="1200" dirty="0" err="1" smtClean="0">
                <a:solidFill>
                  <a:schemeClr val="tx1"/>
                </a:solidFill>
                <a:effectLst/>
                <a:latin typeface="+mn-lt"/>
                <a:ea typeface="+mn-ea"/>
                <a:cs typeface="+mn-cs"/>
              </a:rPr>
              <a:t>CloudDeakin</a:t>
            </a:r>
            <a:r>
              <a:rPr lang="en-AU" sz="1200" kern="1200" dirty="0" smtClean="0">
                <a:solidFill>
                  <a:schemeClr val="tx1"/>
                </a:solidFill>
                <a:effectLst/>
                <a:latin typeface="+mn-lt"/>
                <a:ea typeface="+mn-ea"/>
                <a:cs typeface="+mn-cs"/>
              </a:rPr>
              <a:t>:</a:t>
            </a: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Video</a:t>
            </a:r>
            <a:r>
              <a:rPr lang="en-AU" sz="1200" kern="1200" baseline="0" dirty="0" smtClean="0">
                <a:solidFill>
                  <a:schemeClr val="tx1"/>
                </a:solidFill>
                <a:effectLst/>
                <a:latin typeface="+mn-lt"/>
                <a:ea typeface="+mn-ea"/>
                <a:cs typeface="+mn-cs"/>
              </a:rPr>
              <a:t> commentary of</a:t>
            </a:r>
            <a:r>
              <a:rPr lang="en-AU" sz="1200" kern="1200" dirty="0" smtClean="0">
                <a:solidFill>
                  <a:schemeClr val="tx1"/>
                </a:solidFill>
                <a:effectLst/>
                <a:latin typeface="+mn-lt"/>
                <a:ea typeface="+mn-ea"/>
                <a:cs typeface="+mn-cs"/>
              </a:rPr>
              <a:t> unit guide</a:t>
            </a: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Explain</a:t>
            </a:r>
            <a:r>
              <a:rPr lang="en-AU" sz="1200" kern="1200" baseline="0" dirty="0" smtClean="0">
                <a:solidFill>
                  <a:schemeClr val="tx1"/>
                </a:solidFill>
                <a:effectLst/>
                <a:latin typeface="+mn-lt"/>
                <a:ea typeface="+mn-ea"/>
                <a:cs typeface="+mn-cs"/>
              </a:rPr>
              <a:t> Everything video: </a:t>
            </a:r>
            <a:r>
              <a:rPr lang="en-AU" sz="1200" kern="1200" dirty="0" smtClean="0">
                <a:solidFill>
                  <a:schemeClr val="tx1"/>
                </a:solidFill>
                <a:effectLst/>
                <a:latin typeface="+mn-lt"/>
                <a:ea typeface="+mn-ea"/>
                <a:cs typeface="+mn-cs"/>
              </a:rPr>
              <a:t>Reading anthropology texts (with quiz)</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Week 1: Milton PDF annotated reading</a:t>
            </a: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Strategies for success video</a:t>
            </a:r>
            <a:endParaRPr lang="en-AU" dirty="0"/>
          </a:p>
        </p:txBody>
      </p:sp>
      <p:sp>
        <p:nvSpPr>
          <p:cNvPr id="4" name="Slide Number Placeholder 3"/>
          <p:cNvSpPr>
            <a:spLocks noGrp="1"/>
          </p:cNvSpPr>
          <p:nvPr>
            <p:ph type="sldNum" sz="quarter" idx="10"/>
          </p:nvPr>
        </p:nvSpPr>
        <p:spPr/>
        <p:txBody>
          <a:bodyPr/>
          <a:lstStyle/>
          <a:p>
            <a:fld id="{FB9E4C10-9B5F-4E5C-93E1-F9B85E5AB2C6}" type="slidenum">
              <a:rPr lang="en-AU" smtClean="0"/>
              <a:t>4</a:t>
            </a:fld>
            <a:endParaRPr lang="en-AU"/>
          </a:p>
        </p:txBody>
      </p:sp>
    </p:spTree>
    <p:extLst>
      <p:ext uri="{BB962C8B-B14F-4D97-AF65-F5344CB8AC3E}">
        <p14:creationId xmlns:p14="http://schemas.microsoft.com/office/powerpoint/2010/main" val="1512222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Grade distribution for the unit in orange</a:t>
            </a:r>
            <a:r>
              <a:rPr lang="en-AU" baseline="0" dirty="0" smtClean="0"/>
              <a:t> bars for 2015, yellow for 2014, and Faculty and Deakin overall in 2015 in blue and green lines. </a:t>
            </a:r>
          </a:p>
          <a:p>
            <a:r>
              <a:rPr lang="en-AU" baseline="0" dirty="0" smtClean="0"/>
              <a:t>A noticeable improvement in grades this year.</a:t>
            </a:r>
            <a:endParaRPr lang="en-AU" dirty="0"/>
          </a:p>
        </p:txBody>
      </p:sp>
      <p:sp>
        <p:nvSpPr>
          <p:cNvPr id="4" name="Slide Number Placeholder 3"/>
          <p:cNvSpPr>
            <a:spLocks noGrp="1"/>
          </p:cNvSpPr>
          <p:nvPr>
            <p:ph type="sldNum" sz="quarter" idx="10"/>
          </p:nvPr>
        </p:nvSpPr>
        <p:spPr/>
        <p:txBody>
          <a:bodyPr/>
          <a:lstStyle/>
          <a:p>
            <a:fld id="{FB9E4C10-9B5F-4E5C-93E1-F9B85E5AB2C6}" type="slidenum">
              <a:rPr lang="en-AU" smtClean="0"/>
              <a:t>5</a:t>
            </a:fld>
            <a:endParaRPr lang="en-AU"/>
          </a:p>
        </p:txBody>
      </p:sp>
    </p:spTree>
    <p:extLst>
      <p:ext uri="{BB962C8B-B14F-4D97-AF65-F5344CB8AC3E}">
        <p14:creationId xmlns:p14="http://schemas.microsoft.com/office/powerpoint/2010/main" val="3503364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Notable improvements in success rates for:</a:t>
            </a:r>
          </a:p>
          <a:p>
            <a:pPr marL="171450" indent="-171450">
              <a:buFont typeface="Arial" panose="020B0604020202020204" pitchFamily="34" charset="0"/>
              <a:buChar char="•"/>
            </a:pPr>
            <a:r>
              <a:rPr lang="en-AU" dirty="0" smtClean="0"/>
              <a:t>Cloud students</a:t>
            </a:r>
          </a:p>
          <a:p>
            <a:pPr marL="171450" indent="-171450">
              <a:buFont typeface="Arial" panose="020B0604020202020204" pitchFamily="34" charset="0"/>
              <a:buChar char="•"/>
            </a:pPr>
            <a:r>
              <a:rPr lang="en-AU" baseline="0" dirty="0" smtClean="0"/>
              <a:t>Regional/remote</a:t>
            </a:r>
          </a:p>
          <a:p>
            <a:pPr marL="171450" indent="-171450">
              <a:buFont typeface="Arial" panose="020B0604020202020204" pitchFamily="34" charset="0"/>
              <a:buChar char="•"/>
            </a:pPr>
            <a:r>
              <a:rPr lang="en-AU" baseline="0" dirty="0" smtClean="0"/>
              <a:t>First in family</a:t>
            </a:r>
          </a:p>
          <a:p>
            <a:pPr marL="171450" indent="-171450">
              <a:buFont typeface="Arial" panose="020B0604020202020204" pitchFamily="34" charset="0"/>
              <a:buChar char="•"/>
            </a:pPr>
            <a:r>
              <a:rPr lang="en-AU" baseline="0" dirty="0" smtClean="0"/>
              <a:t>(other groups with red scores had less than 10 students)</a:t>
            </a:r>
            <a:endParaRPr lang="en-AU" dirty="0"/>
          </a:p>
        </p:txBody>
      </p:sp>
      <p:sp>
        <p:nvSpPr>
          <p:cNvPr id="4" name="Slide Number Placeholder 3"/>
          <p:cNvSpPr>
            <a:spLocks noGrp="1"/>
          </p:cNvSpPr>
          <p:nvPr>
            <p:ph type="sldNum" sz="quarter" idx="10"/>
          </p:nvPr>
        </p:nvSpPr>
        <p:spPr/>
        <p:txBody>
          <a:bodyPr/>
          <a:lstStyle/>
          <a:p>
            <a:fld id="{FB9E4C10-9B5F-4E5C-93E1-F9B85E5AB2C6}" type="slidenum">
              <a:rPr lang="en-AU" smtClean="0"/>
              <a:t>6</a:t>
            </a:fld>
            <a:endParaRPr lang="en-AU"/>
          </a:p>
        </p:txBody>
      </p:sp>
    </p:spTree>
    <p:extLst>
      <p:ext uri="{BB962C8B-B14F-4D97-AF65-F5344CB8AC3E}">
        <p14:creationId xmlns:p14="http://schemas.microsoft.com/office/powerpoint/2010/main" val="3493293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Many,</a:t>
            </a:r>
            <a:r>
              <a:rPr lang="en-AU" baseline="0" dirty="0" smtClean="0"/>
              <a:t> many responses in the focus group and survey on how helpful the annotated readings in particular were to helping students jump the hurdle of decoding academic texts</a:t>
            </a:r>
          </a:p>
        </p:txBody>
      </p:sp>
      <p:sp>
        <p:nvSpPr>
          <p:cNvPr id="4" name="Slide Number Placeholder 3"/>
          <p:cNvSpPr>
            <a:spLocks noGrp="1"/>
          </p:cNvSpPr>
          <p:nvPr>
            <p:ph type="sldNum" sz="quarter" idx="10"/>
          </p:nvPr>
        </p:nvSpPr>
        <p:spPr/>
        <p:txBody>
          <a:bodyPr/>
          <a:lstStyle/>
          <a:p>
            <a:fld id="{FB9E4C10-9B5F-4E5C-93E1-F9B85E5AB2C6}" type="slidenum">
              <a:rPr lang="en-AU" smtClean="0"/>
              <a:t>7</a:t>
            </a:fld>
            <a:endParaRPr lang="en-AU"/>
          </a:p>
        </p:txBody>
      </p:sp>
    </p:spTree>
    <p:extLst>
      <p:ext uri="{BB962C8B-B14F-4D97-AF65-F5344CB8AC3E}">
        <p14:creationId xmlns:p14="http://schemas.microsoft.com/office/powerpoint/2010/main" val="1185613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Tanya’s thoughts (in very</a:t>
            </a:r>
            <a:r>
              <a:rPr lang="en-AU" baseline="0" dirty="0" smtClean="0"/>
              <a:t> brief form) </a:t>
            </a:r>
            <a:r>
              <a:rPr lang="en-AU" dirty="0" smtClean="0"/>
              <a:t>on how effective</a:t>
            </a:r>
            <a:r>
              <a:rPr lang="en-AU" baseline="0" dirty="0" smtClean="0"/>
              <a:t> the interventions were</a:t>
            </a:r>
            <a:endParaRPr lang="en-AU" dirty="0"/>
          </a:p>
        </p:txBody>
      </p:sp>
      <p:sp>
        <p:nvSpPr>
          <p:cNvPr id="4" name="Slide Number Placeholder 3"/>
          <p:cNvSpPr>
            <a:spLocks noGrp="1"/>
          </p:cNvSpPr>
          <p:nvPr>
            <p:ph type="sldNum" sz="quarter" idx="10"/>
          </p:nvPr>
        </p:nvSpPr>
        <p:spPr/>
        <p:txBody>
          <a:bodyPr/>
          <a:lstStyle/>
          <a:p>
            <a:fld id="{FB9E4C10-9B5F-4E5C-93E1-F9B85E5AB2C6}" type="slidenum">
              <a:rPr lang="en-AU" smtClean="0"/>
              <a:t>8</a:t>
            </a:fld>
            <a:endParaRPr lang="en-AU"/>
          </a:p>
        </p:txBody>
      </p:sp>
    </p:spTree>
    <p:extLst>
      <p:ext uri="{BB962C8B-B14F-4D97-AF65-F5344CB8AC3E}">
        <p14:creationId xmlns:p14="http://schemas.microsoft.com/office/powerpoint/2010/main" val="1863526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Show resources</a:t>
            </a:r>
            <a:r>
              <a:rPr lang="en-AU" sz="1200" kern="1200" baseline="0" dirty="0" smtClean="0">
                <a:solidFill>
                  <a:schemeClr val="tx1"/>
                </a:solidFill>
                <a:effectLst/>
                <a:latin typeface="+mn-lt"/>
                <a:ea typeface="+mn-ea"/>
                <a:cs typeface="+mn-cs"/>
              </a:rPr>
              <a:t> in </a:t>
            </a:r>
            <a:r>
              <a:rPr lang="en-AU" sz="1200" kern="1200" baseline="0" dirty="0" err="1" smtClean="0">
                <a:solidFill>
                  <a:schemeClr val="tx1"/>
                </a:solidFill>
                <a:effectLst/>
                <a:latin typeface="+mn-lt"/>
                <a:ea typeface="+mn-ea"/>
                <a:cs typeface="+mn-cs"/>
              </a:rPr>
              <a:t>CloudDeakin</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Geelong/</a:t>
            </a:r>
            <a:r>
              <a:rPr lang="en-AU" sz="1200" kern="1200" dirty="0" err="1" smtClean="0">
                <a:solidFill>
                  <a:schemeClr val="tx1"/>
                </a:solidFill>
                <a:effectLst/>
                <a:latin typeface="+mn-lt"/>
                <a:ea typeface="+mn-ea"/>
                <a:cs typeface="+mn-cs"/>
              </a:rPr>
              <a:t>Groupwork</a:t>
            </a:r>
            <a:r>
              <a:rPr lang="en-AU" sz="1200" kern="1200" dirty="0" smtClean="0">
                <a:solidFill>
                  <a:schemeClr val="tx1"/>
                </a:solidFill>
                <a:effectLst/>
                <a:latin typeface="+mn-lt"/>
                <a:ea typeface="+mn-ea"/>
                <a:cs typeface="+mn-cs"/>
              </a:rPr>
              <a:t> and Assignment 2 Resources/Read this first</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Too</a:t>
            </a:r>
            <a:r>
              <a:rPr lang="en-AU" sz="1200" kern="1200" baseline="0" dirty="0" smtClean="0">
                <a:solidFill>
                  <a:schemeClr val="tx1"/>
                </a:solidFill>
                <a:effectLst/>
                <a:latin typeface="+mn-lt"/>
                <a:ea typeface="+mn-ea"/>
                <a:cs typeface="+mn-cs"/>
              </a:rPr>
              <a:t> early to publish the results of this intervention – not all data is in.</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baseline="0" dirty="0" smtClean="0">
                <a:solidFill>
                  <a:schemeClr val="tx1"/>
                </a:solidFill>
                <a:effectLst/>
                <a:latin typeface="+mn-lt"/>
                <a:ea typeface="+mn-ea"/>
                <a:cs typeface="+mn-cs"/>
              </a:rPr>
              <a:t>Peer assessment activity seems to have been most successful intervention, from student focus group and teacher conversations so far.</a:t>
            </a: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FB9E4C10-9B5F-4E5C-93E1-F9B85E5AB2C6}" type="slidenum">
              <a:rPr lang="en-AU" smtClean="0"/>
              <a:t>9</a:t>
            </a:fld>
            <a:endParaRPr lang="en-AU"/>
          </a:p>
        </p:txBody>
      </p:sp>
    </p:spTree>
    <p:extLst>
      <p:ext uri="{BB962C8B-B14F-4D97-AF65-F5344CB8AC3E}">
        <p14:creationId xmlns:p14="http://schemas.microsoft.com/office/powerpoint/2010/main" val="3916107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AFFB9B-9FB8-469E-96F9-4D32314110B6}" type="datetimeFigureOut">
              <a:rPr lang="en-US" smtClean="0"/>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950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FF1211-4E0C-4AB3-B04F-585959BDAFE8}" type="datetimeFigureOut">
              <a:rPr lang="en-US" smtClean="0"/>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24837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BDECAF-D3BE-4069-9C78-642ECCD01477}" type="datetimeFigureOut">
              <a:rPr lang="en-US" smtClean="0"/>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51227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smtClean="0"/>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48369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7F47CF-67C9-420C-80A5-E2069FF0C2DF}" type="datetimeFigureOut">
              <a:rPr lang="en-US" smtClean="0"/>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4371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22DC73-F065-42F5-A9F2-D90B2E42A0B3}" type="datetimeFigureOut">
              <a:rPr lang="en-US" smtClean="0"/>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61202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BEA702-9B29-41CC-9BCC-3DF8A0D379FE}" type="datetimeFigureOut">
              <a:rPr lang="en-US" smtClean="0"/>
              <a:t>10/30/2017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0089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10/30/2017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29716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EC5CECA-2D3A-4680-9B49-752200DE467C}" type="datetimeFigureOut">
              <a:rPr lang="en-US" smtClean="0"/>
              <a:t>10/30/2017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72366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0C3BFE2-83B7-4B0A-B9D3-AB28331082B3}" type="datetimeFigureOut">
              <a:rPr lang="en-US" smtClean="0"/>
              <a:t>10/30/2017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442514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EF78E3-FDA3-4D28-AAA2-0B81F349A39D}" type="datetimeFigureOut">
              <a:rPr lang="en-US" smtClean="0"/>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58271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35BB1C6-BF8F-4481-8AB2-603A1C8A906A}" type="datetimeFigureOut">
              <a:rPr lang="en-US" smtClean="0"/>
              <a:t>10/30/2017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2803201"/>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lickr.com/photos/k8tilyn/868988214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deakin.edu.au/clouddeaki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526093"/>
            <a:ext cx="5706474" cy="3282335"/>
          </a:xfrm>
        </p:spPr>
        <p:txBody>
          <a:bodyPr>
            <a:normAutofit fontScale="90000"/>
          </a:bodyPr>
          <a:lstStyle/>
          <a:p>
            <a:r>
              <a:rPr lang="en-AU" sz="5400" b="1" dirty="0"/>
              <a:t>Hurdle jumping in the Cloud: </a:t>
            </a:r>
            <a:r>
              <a:rPr lang="en-AU" sz="4800" b="1" dirty="0" smtClean="0"/>
              <a:t/>
            </a:r>
            <a:br>
              <a:rPr lang="en-AU" sz="4800" b="1" dirty="0" smtClean="0"/>
            </a:br>
            <a:r>
              <a:rPr lang="en-AU" sz="4000" b="1" dirty="0"/>
              <a:t>U</a:t>
            </a:r>
            <a:r>
              <a:rPr lang="en-AU" sz="4000" b="1" dirty="0" smtClean="0"/>
              <a:t>sing video and annotated documents </a:t>
            </a:r>
            <a:r>
              <a:rPr lang="en-AU" sz="4000" b="1" dirty="0"/>
              <a:t>to decode academic texts </a:t>
            </a:r>
            <a:r>
              <a:rPr lang="en-AU" sz="4000" b="1" dirty="0" smtClean="0"/>
              <a:t>and </a:t>
            </a:r>
            <a:r>
              <a:rPr lang="en-AU" sz="4000" b="1" dirty="0"/>
              <a:t>expectations</a:t>
            </a:r>
            <a:endParaRPr lang="en-AU" sz="4000" dirty="0"/>
          </a:p>
        </p:txBody>
      </p:sp>
      <p:sp>
        <p:nvSpPr>
          <p:cNvPr id="3" name="Subtitle 2"/>
          <p:cNvSpPr>
            <a:spLocks noGrp="1"/>
          </p:cNvSpPr>
          <p:nvPr>
            <p:ph type="subTitle" idx="1"/>
          </p:nvPr>
        </p:nvSpPr>
        <p:spPr>
          <a:xfrm>
            <a:off x="1100051" y="4634629"/>
            <a:ext cx="10323686" cy="1445659"/>
          </a:xfrm>
        </p:spPr>
        <p:txBody>
          <a:bodyPr>
            <a:normAutofit fontScale="92500" lnSpcReduction="10000"/>
          </a:bodyPr>
          <a:lstStyle/>
          <a:p>
            <a:r>
              <a:rPr lang="en-AU" sz="2600" b="1" cap="none" dirty="0" smtClean="0"/>
              <a:t>Dr Mary Dracup, Dr Tanya King, Dr Shaun Rawolle, Juliet Austin</a:t>
            </a:r>
          </a:p>
          <a:p>
            <a:endParaRPr lang="en-AU" b="1" cap="none" dirty="0" smtClean="0"/>
          </a:p>
          <a:p>
            <a:r>
              <a:rPr lang="en-AU" sz="1700" cap="none" dirty="0" smtClean="0">
                <a:solidFill>
                  <a:schemeClr val="tx1"/>
                </a:solidFill>
              </a:rPr>
              <a:t>Image</a:t>
            </a:r>
            <a:r>
              <a:rPr lang="en-AU" sz="1700" cap="none" dirty="0">
                <a:solidFill>
                  <a:schemeClr val="tx1"/>
                </a:solidFill>
              </a:rPr>
              <a:t>: </a:t>
            </a:r>
            <a:r>
              <a:rPr lang="en-AU" sz="1700" cap="none" dirty="0" smtClean="0">
                <a:solidFill>
                  <a:schemeClr val="tx1"/>
                </a:solidFill>
                <a:hlinkClick r:id="rId3"/>
              </a:rPr>
              <a:t>IMG_9153</a:t>
            </a:r>
            <a:r>
              <a:rPr lang="en-AU" sz="1700" cap="none" dirty="0" smtClean="0">
                <a:solidFill>
                  <a:schemeClr val="tx1"/>
                </a:solidFill>
              </a:rPr>
              <a:t> by K8tilyn, </a:t>
            </a:r>
            <a:r>
              <a:rPr lang="en-AU" sz="1700" cap="none" dirty="0" err="1" smtClean="0">
                <a:solidFill>
                  <a:schemeClr val="tx1"/>
                </a:solidFill>
              </a:rPr>
              <a:t>flickr</a:t>
            </a:r>
            <a:r>
              <a:rPr lang="en-AU" sz="1700" cap="none" dirty="0" smtClean="0">
                <a:solidFill>
                  <a:schemeClr val="tx1"/>
                </a:solidFill>
              </a:rPr>
              <a:t>, available under Creative Commons Attribution (CC BY 2.0) Generic licence</a:t>
            </a:r>
            <a:endParaRPr lang="en-AU" sz="1700" cap="none" dirty="0">
              <a:solidFill>
                <a:schemeClr val="tx1"/>
              </a:solidFill>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6072" y="213458"/>
            <a:ext cx="5388246" cy="3594970"/>
          </a:xfrm>
          <a:prstGeom prst="rect">
            <a:avLst/>
          </a:prstGeom>
        </p:spPr>
      </p:pic>
    </p:spTree>
    <p:extLst>
      <p:ext uri="{BB962C8B-B14F-4D97-AF65-F5344CB8AC3E}">
        <p14:creationId xmlns:p14="http://schemas.microsoft.com/office/powerpoint/2010/main" val="942167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Preliminary conclusions</a:t>
            </a:r>
            <a:endParaRPr lang="en-AU" dirty="0"/>
          </a:p>
        </p:txBody>
      </p:sp>
      <p:sp>
        <p:nvSpPr>
          <p:cNvPr id="3" name="Content Placeholder 2"/>
          <p:cNvSpPr>
            <a:spLocks noGrp="1"/>
          </p:cNvSpPr>
          <p:nvPr>
            <p:ph idx="1"/>
          </p:nvPr>
        </p:nvSpPr>
        <p:spPr>
          <a:xfrm>
            <a:off x="1097280" y="1845734"/>
            <a:ext cx="10058400" cy="4454858"/>
          </a:xfrm>
        </p:spPr>
        <p:txBody>
          <a:bodyPr>
            <a:normAutofit fontScale="92500"/>
          </a:bodyPr>
          <a:lstStyle/>
          <a:p>
            <a:pPr>
              <a:buFont typeface="Wingdings" panose="05000000000000000000" pitchFamily="2" charset="2"/>
              <a:buChar char="v"/>
            </a:pPr>
            <a:r>
              <a:rPr lang="en-AU" sz="2200" dirty="0" smtClean="0"/>
              <a:t>Video and text-based annotations to key documents such as unit guide, key readings </a:t>
            </a:r>
            <a:r>
              <a:rPr lang="en-AU" sz="2200" b="1" dirty="0" smtClean="0"/>
              <a:t>CAN help </a:t>
            </a:r>
            <a:r>
              <a:rPr lang="en-AU" sz="2200" dirty="0" smtClean="0"/>
              <a:t>decode and demystify academic texts and explain expectations</a:t>
            </a:r>
          </a:p>
          <a:p>
            <a:pPr>
              <a:buFont typeface="Wingdings" panose="05000000000000000000" pitchFamily="2" charset="2"/>
              <a:buChar char="v"/>
            </a:pPr>
            <a:r>
              <a:rPr lang="en-AU" sz="2200" dirty="0"/>
              <a:t> </a:t>
            </a:r>
            <a:r>
              <a:rPr lang="en-AU" sz="2200" dirty="0" smtClean="0"/>
              <a:t>Provide </a:t>
            </a:r>
            <a:r>
              <a:rPr lang="en-AU" sz="2200" b="1" dirty="0" smtClean="0"/>
              <a:t>transcripts</a:t>
            </a:r>
            <a:r>
              <a:rPr lang="en-AU" sz="2200" dirty="0" smtClean="0"/>
              <a:t> or text equivalents, </a:t>
            </a:r>
            <a:r>
              <a:rPr lang="en-AU" sz="2200" dirty="0" err="1" smtClean="0"/>
              <a:t>eg</a:t>
            </a:r>
            <a:r>
              <a:rPr lang="en-AU" sz="2200" dirty="0" smtClean="0"/>
              <a:t> annotated PDFs and Word docs, to increase access</a:t>
            </a:r>
          </a:p>
          <a:p>
            <a:pPr>
              <a:buFont typeface="Wingdings" panose="05000000000000000000" pitchFamily="2" charset="2"/>
              <a:buChar char="v"/>
            </a:pPr>
            <a:r>
              <a:rPr lang="en-AU" sz="2200" b="1" dirty="0"/>
              <a:t> </a:t>
            </a:r>
            <a:r>
              <a:rPr lang="en-AU" sz="2200" b="1" dirty="0" smtClean="0"/>
              <a:t>Promote </a:t>
            </a:r>
            <a:r>
              <a:rPr lang="en-AU" sz="2200" dirty="0" smtClean="0"/>
              <a:t>the resources in class, in news items</a:t>
            </a:r>
          </a:p>
          <a:p>
            <a:pPr>
              <a:buFont typeface="Wingdings" panose="05000000000000000000" pitchFamily="2" charset="2"/>
              <a:buChar char="v"/>
            </a:pPr>
            <a:r>
              <a:rPr lang="en-AU" sz="2200" dirty="0"/>
              <a:t> </a:t>
            </a:r>
            <a:r>
              <a:rPr lang="en-AU" sz="2200" dirty="0" smtClean="0"/>
              <a:t>Make them </a:t>
            </a:r>
            <a:r>
              <a:rPr lang="en-AU" sz="2200" b="1" dirty="0" smtClean="0"/>
              <a:t>easy to find </a:t>
            </a:r>
            <a:r>
              <a:rPr lang="en-AU" sz="2200" dirty="0" smtClean="0"/>
              <a:t>on </a:t>
            </a:r>
            <a:r>
              <a:rPr lang="en-AU" sz="2200" dirty="0" err="1" smtClean="0"/>
              <a:t>CloudDeakin</a:t>
            </a:r>
            <a:endParaRPr lang="en-AU" sz="2200" dirty="0" smtClean="0"/>
          </a:p>
          <a:p>
            <a:pPr>
              <a:buFont typeface="Wingdings" panose="05000000000000000000" pitchFamily="2" charset="2"/>
              <a:buChar char="v"/>
            </a:pPr>
            <a:r>
              <a:rPr lang="en-AU" sz="2200" dirty="0" smtClean="0"/>
              <a:t> They MUST be </a:t>
            </a:r>
            <a:r>
              <a:rPr lang="en-AU" sz="2200" b="1" dirty="0" smtClean="0"/>
              <a:t>timely</a:t>
            </a:r>
            <a:r>
              <a:rPr lang="en-AU" sz="2200" dirty="0" smtClean="0"/>
              <a:t> for students</a:t>
            </a:r>
          </a:p>
          <a:p>
            <a:pPr>
              <a:buFont typeface="Wingdings" panose="05000000000000000000" pitchFamily="2" charset="2"/>
              <a:buChar char="v"/>
            </a:pPr>
            <a:r>
              <a:rPr lang="en-AU" sz="2200" dirty="0"/>
              <a:t> </a:t>
            </a:r>
            <a:r>
              <a:rPr lang="en-AU" sz="2200" b="1" dirty="0" smtClean="0"/>
              <a:t>Target</a:t>
            </a:r>
            <a:r>
              <a:rPr lang="en-AU" sz="2200" dirty="0" smtClean="0"/>
              <a:t> efforts to most important documents, they can take time to create</a:t>
            </a:r>
          </a:p>
          <a:p>
            <a:pPr>
              <a:buFont typeface="Wingdings" panose="05000000000000000000" pitchFamily="2" charset="2"/>
              <a:buChar char="v"/>
            </a:pPr>
            <a:r>
              <a:rPr lang="en-AU" sz="2200" dirty="0"/>
              <a:t> </a:t>
            </a:r>
            <a:r>
              <a:rPr lang="en-AU" sz="2200" b="1" dirty="0" smtClean="0"/>
              <a:t>Division of Student Life </a:t>
            </a:r>
            <a:r>
              <a:rPr lang="en-AU" sz="2200" dirty="0" smtClean="0"/>
              <a:t>can advise on reading strategies, key questions</a:t>
            </a:r>
          </a:p>
          <a:p>
            <a:pPr>
              <a:buFont typeface="Wingdings" panose="05000000000000000000" pitchFamily="2" charset="2"/>
              <a:buChar char="v"/>
            </a:pPr>
            <a:r>
              <a:rPr lang="en-AU" sz="2200" dirty="0" smtClean="0"/>
              <a:t> </a:t>
            </a:r>
            <a:r>
              <a:rPr lang="en-AU" sz="2200" b="1" dirty="0" smtClean="0"/>
              <a:t>Library</a:t>
            </a:r>
            <a:r>
              <a:rPr lang="en-AU" sz="2200" dirty="0" smtClean="0"/>
              <a:t> can help students find and evaluate good resources</a:t>
            </a:r>
          </a:p>
          <a:p>
            <a:pPr>
              <a:buFont typeface="Wingdings" panose="05000000000000000000" pitchFamily="2" charset="2"/>
              <a:buChar char="v"/>
            </a:pPr>
            <a:r>
              <a:rPr lang="en-AU" sz="2200" dirty="0"/>
              <a:t> </a:t>
            </a:r>
            <a:r>
              <a:rPr lang="en-AU" sz="2200" b="1" dirty="0" smtClean="0"/>
              <a:t>Teach Assist </a:t>
            </a:r>
            <a:r>
              <a:rPr lang="en-AU" sz="2200" dirty="0" smtClean="0"/>
              <a:t>can advise on video making, Explain Everything, </a:t>
            </a:r>
            <a:r>
              <a:rPr lang="en-AU" sz="2200" dirty="0" err="1" smtClean="0"/>
              <a:t>DeakinAir</a:t>
            </a:r>
            <a:r>
              <a:rPr lang="en-AU" sz="2200" dirty="0" smtClean="0"/>
              <a:t>, etc.</a:t>
            </a:r>
            <a:endParaRPr lang="en-AU" sz="2200" dirty="0"/>
          </a:p>
        </p:txBody>
      </p:sp>
    </p:spTree>
    <p:extLst>
      <p:ext uri="{BB962C8B-B14F-4D97-AF65-F5344CB8AC3E}">
        <p14:creationId xmlns:p14="http://schemas.microsoft.com/office/powerpoint/2010/main" val="2254540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a:hlinkClick r:id="rId2"/>
              </a:rPr>
              <a:t>http://</a:t>
            </a:r>
            <a:r>
              <a:rPr lang="en-AU" dirty="0" smtClean="0">
                <a:hlinkClick r:id="rId2"/>
              </a:rPr>
              <a:t>www.deakin.edu.au/clouddeakin</a:t>
            </a:r>
            <a:r>
              <a:rPr lang="en-AU" dirty="0" smtClean="0"/>
              <a:t> </a:t>
            </a:r>
            <a:endParaRPr lang="en-AU" dirty="0"/>
          </a:p>
        </p:txBody>
      </p:sp>
    </p:spTree>
    <p:extLst>
      <p:ext uri="{BB962C8B-B14F-4D97-AF65-F5344CB8AC3E}">
        <p14:creationId xmlns:p14="http://schemas.microsoft.com/office/powerpoint/2010/main" val="840751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00814405"/>
              </p:ext>
            </p:extLst>
          </p:nvPr>
        </p:nvGraphicFramePr>
        <p:xfrm>
          <a:off x="1" y="0"/>
          <a:ext cx="12191998" cy="6970900"/>
        </p:xfrm>
        <a:graphic>
          <a:graphicData uri="http://schemas.openxmlformats.org/drawingml/2006/table">
            <a:tbl>
              <a:tblPr firstRow="1" bandRow="1">
                <a:tableStyleId>{5C22544A-7EE6-4342-B048-85BDC9FD1C3A}</a:tableStyleId>
              </a:tblPr>
              <a:tblGrid>
                <a:gridCol w="3060784"/>
                <a:gridCol w="3043738"/>
                <a:gridCol w="3043738"/>
                <a:gridCol w="3043738"/>
              </a:tblGrid>
              <a:tr h="450202">
                <a:tc>
                  <a:txBody>
                    <a:bodyPr/>
                    <a:lstStyle/>
                    <a:p>
                      <a:pPr algn="l" fontAlgn="b"/>
                      <a:endParaRPr lang="en-AU" sz="1800" b="0" i="0" u="none" strike="noStrike" dirty="0">
                        <a:solidFill>
                          <a:srgbClr val="000000"/>
                        </a:solidFill>
                        <a:effectLst/>
                        <a:latin typeface="Calibri" panose="020F0502020204030204" pitchFamily="34" charset="0"/>
                      </a:endParaRPr>
                    </a:p>
                  </a:txBody>
                  <a:tcPr marL="7620" marR="7620" marT="7620" marB="0" anchor="b">
                    <a:solidFill>
                      <a:schemeClr val="bg1"/>
                    </a:solidFill>
                  </a:tcPr>
                </a:tc>
                <a:tc>
                  <a:txBody>
                    <a:bodyPr/>
                    <a:lstStyle/>
                    <a:p>
                      <a:pPr algn="ctr" fontAlgn="b"/>
                      <a:r>
                        <a:rPr lang="en-AU" sz="2400" b="0" i="0" u="none" strike="noStrike" cap="none" baseline="0" dirty="0" smtClean="0">
                          <a:solidFill>
                            <a:schemeClr val="tx1"/>
                          </a:solidFill>
                          <a:effectLst/>
                          <a:latin typeface="Calibri" panose="020F0502020204030204" pitchFamily="34" charset="0"/>
                        </a:rPr>
                        <a:t>No. of marks</a:t>
                      </a:r>
                      <a:endParaRPr lang="en-AU" sz="2400" b="0" i="0" u="none" strike="noStrike" cap="none" baseline="0" dirty="0">
                        <a:solidFill>
                          <a:schemeClr val="tx1"/>
                        </a:solidFill>
                        <a:effectLst/>
                        <a:latin typeface="Calibri" panose="020F0502020204030204" pitchFamily="34" charset="0"/>
                      </a:endParaRPr>
                    </a:p>
                  </a:txBody>
                  <a:tcPr marL="7620" marR="7620" marT="7620" marB="0" anchor="b">
                    <a:solidFill>
                      <a:schemeClr val="bg1"/>
                    </a:solidFill>
                  </a:tcPr>
                </a:tc>
                <a:tc>
                  <a:txBody>
                    <a:bodyPr/>
                    <a:lstStyle/>
                    <a:p>
                      <a:pPr algn="ctr" fontAlgn="b"/>
                      <a:r>
                        <a:rPr lang="en-AU" sz="2400" b="0" i="0" u="none" strike="noStrike" cap="none" baseline="0" dirty="0" smtClean="0">
                          <a:solidFill>
                            <a:schemeClr val="tx1"/>
                          </a:solidFill>
                          <a:effectLst/>
                          <a:latin typeface="Calibri" panose="020F0502020204030204" pitchFamily="34" charset="0"/>
                        </a:rPr>
                        <a:t>Median</a:t>
                      </a:r>
                      <a:endParaRPr lang="en-AU" sz="2400" b="0" i="0" u="none" strike="noStrike" cap="none" baseline="0" dirty="0">
                        <a:solidFill>
                          <a:schemeClr val="tx1"/>
                        </a:solidFill>
                        <a:effectLst/>
                        <a:latin typeface="Calibri" panose="020F0502020204030204" pitchFamily="34" charset="0"/>
                      </a:endParaRPr>
                    </a:p>
                  </a:txBody>
                  <a:tcPr marL="7620" marR="7620" marT="7620" marB="0" anchor="b">
                    <a:solidFill>
                      <a:schemeClr val="bg1"/>
                    </a:solidFill>
                  </a:tcPr>
                </a:tc>
                <a:tc>
                  <a:txBody>
                    <a:bodyPr/>
                    <a:lstStyle/>
                    <a:p>
                      <a:pPr algn="ctr" fontAlgn="b"/>
                      <a:r>
                        <a:rPr lang="en-AU" sz="2400" b="0" i="0" u="none" strike="noStrike" cap="none" baseline="0" dirty="0" smtClean="0">
                          <a:solidFill>
                            <a:schemeClr val="tx1"/>
                          </a:solidFill>
                          <a:effectLst/>
                          <a:latin typeface="Calibri" panose="020F0502020204030204" pitchFamily="34" charset="0"/>
                        </a:rPr>
                        <a:t>Mean</a:t>
                      </a:r>
                      <a:endParaRPr lang="en-AU" sz="2400" b="0" i="0" u="none" strike="noStrike" cap="none" baseline="0" dirty="0">
                        <a:solidFill>
                          <a:schemeClr val="tx1"/>
                        </a:solidFill>
                        <a:effectLst/>
                        <a:latin typeface="Calibri" panose="020F0502020204030204" pitchFamily="34" charset="0"/>
                      </a:endParaRPr>
                    </a:p>
                  </a:txBody>
                  <a:tcPr marL="7620" marR="7620" marT="7620" marB="0" anchor="b">
                    <a:solidFill>
                      <a:schemeClr val="bg1"/>
                    </a:solidFill>
                  </a:tcPr>
                </a:tc>
              </a:tr>
              <a:tr h="450202">
                <a:tc>
                  <a:txBody>
                    <a:bodyPr/>
                    <a:lstStyle/>
                    <a:p>
                      <a:pPr algn="l" fontAlgn="b"/>
                      <a:r>
                        <a:rPr lang="en-AU" sz="2000" b="1" i="0" u="none" strike="noStrike" dirty="0" smtClean="0">
                          <a:solidFill>
                            <a:srgbClr val="000000"/>
                          </a:solidFill>
                          <a:effectLst/>
                          <a:latin typeface="Calibri" panose="020F0502020204030204" pitchFamily="34" charset="0"/>
                        </a:rPr>
                        <a:t>All Deakin students T2 2015</a:t>
                      </a:r>
                      <a:endParaRPr lang="en-AU" sz="20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AU" sz="2000" b="1" i="0" u="none" strike="noStrike" dirty="0">
                          <a:solidFill>
                            <a:srgbClr val="000000"/>
                          </a:solidFill>
                          <a:effectLst/>
                          <a:latin typeface="Calibri" panose="020F0502020204030204" pitchFamily="34" charset="0"/>
                        </a:rPr>
                        <a:t>33,736</a:t>
                      </a:r>
                    </a:p>
                  </a:txBody>
                  <a:tcPr marL="7620" marR="7620" marT="7620" marB="0" anchor="b"/>
                </a:tc>
                <a:tc>
                  <a:txBody>
                    <a:bodyPr/>
                    <a:lstStyle/>
                    <a:p>
                      <a:pPr algn="ctr" fontAlgn="b"/>
                      <a:r>
                        <a:rPr lang="en-AU" sz="2000" b="1" i="0" u="none" strike="noStrike" dirty="0">
                          <a:solidFill>
                            <a:srgbClr val="000000"/>
                          </a:solidFill>
                          <a:effectLst/>
                          <a:latin typeface="Calibri" panose="020F0502020204030204" pitchFamily="34" charset="0"/>
                        </a:rPr>
                        <a:t>66</a:t>
                      </a:r>
                    </a:p>
                  </a:txBody>
                  <a:tcPr marL="7620" marR="7620" marT="7620" marB="0" anchor="b"/>
                </a:tc>
                <a:tc>
                  <a:txBody>
                    <a:bodyPr/>
                    <a:lstStyle/>
                    <a:p>
                      <a:pPr algn="ctr" fontAlgn="b"/>
                      <a:r>
                        <a:rPr lang="en-AU" sz="2000" b="1" i="0" u="sng" strike="noStrike" dirty="0">
                          <a:solidFill>
                            <a:srgbClr val="000000"/>
                          </a:solidFill>
                          <a:effectLst/>
                          <a:latin typeface="Calibri" panose="020F0502020204030204" pitchFamily="34" charset="0"/>
                        </a:rPr>
                        <a:t>59.5</a:t>
                      </a:r>
                    </a:p>
                  </a:txBody>
                  <a:tcPr marL="7620" marR="7620" marT="7620" marB="0" anchor="b"/>
                </a:tc>
              </a:tr>
              <a:tr h="450202">
                <a:tc>
                  <a:txBody>
                    <a:bodyPr/>
                    <a:lstStyle/>
                    <a:p>
                      <a:pPr algn="l" fontAlgn="b"/>
                      <a:r>
                        <a:rPr lang="en-AU" sz="2000" b="0" i="0" u="none" strike="noStrike">
                          <a:solidFill>
                            <a:srgbClr val="000000"/>
                          </a:solidFill>
                          <a:effectLst/>
                          <a:latin typeface="Calibri" panose="020F0502020204030204" pitchFamily="34" charset="0"/>
                        </a:rPr>
                        <a:t>Low SES students</a:t>
                      </a:r>
                    </a:p>
                  </a:txBody>
                  <a:tcPr marL="7620" marR="7620" marT="7620" marB="0" anchor="b"/>
                </a:tc>
                <a:tc>
                  <a:txBody>
                    <a:bodyPr/>
                    <a:lstStyle/>
                    <a:p>
                      <a:pPr algn="ctr" fontAlgn="b"/>
                      <a:r>
                        <a:rPr lang="en-AU" sz="2000" b="0" i="0" u="none" strike="noStrike">
                          <a:solidFill>
                            <a:srgbClr val="000000"/>
                          </a:solidFill>
                          <a:effectLst/>
                          <a:latin typeface="Calibri" panose="020F0502020204030204" pitchFamily="34" charset="0"/>
                        </a:rPr>
                        <a:t>3,958</a:t>
                      </a:r>
                    </a:p>
                  </a:txBody>
                  <a:tcPr marL="7620" marR="7620" marT="7620" marB="0" anchor="b"/>
                </a:tc>
                <a:tc>
                  <a:txBody>
                    <a:bodyPr/>
                    <a:lstStyle/>
                    <a:p>
                      <a:pPr algn="ctr" fontAlgn="b"/>
                      <a:r>
                        <a:rPr lang="en-AU" sz="2000" b="0" i="0" u="none" strike="noStrike" dirty="0">
                          <a:solidFill>
                            <a:srgbClr val="000000"/>
                          </a:solidFill>
                          <a:effectLst/>
                          <a:latin typeface="Calibri" panose="020F0502020204030204" pitchFamily="34" charset="0"/>
                        </a:rPr>
                        <a:t>65</a:t>
                      </a:r>
                    </a:p>
                  </a:txBody>
                  <a:tcPr marL="7620" marR="7620" marT="7620" marB="0" anchor="b"/>
                </a:tc>
                <a:tc>
                  <a:txBody>
                    <a:bodyPr/>
                    <a:lstStyle/>
                    <a:p>
                      <a:pPr algn="ctr" fontAlgn="b"/>
                      <a:r>
                        <a:rPr lang="en-AU" sz="2000" b="0" i="0" u="none" strike="noStrike" dirty="0">
                          <a:solidFill>
                            <a:srgbClr val="FF0000"/>
                          </a:solidFill>
                          <a:effectLst/>
                          <a:latin typeface="Calibri" panose="020F0502020204030204" pitchFamily="34" charset="0"/>
                        </a:rPr>
                        <a:t>58.1</a:t>
                      </a:r>
                    </a:p>
                  </a:txBody>
                  <a:tcPr marL="7620" marR="7620" marT="7620" marB="0" anchor="b"/>
                </a:tc>
              </a:tr>
              <a:tr h="450202">
                <a:tc>
                  <a:txBody>
                    <a:bodyPr/>
                    <a:lstStyle/>
                    <a:p>
                      <a:pPr algn="l" fontAlgn="b"/>
                      <a:r>
                        <a:rPr lang="en-AU" sz="2000" b="0" i="0" u="none" strike="noStrike">
                          <a:solidFill>
                            <a:srgbClr val="000000"/>
                          </a:solidFill>
                          <a:effectLst/>
                          <a:latin typeface="Calibri" panose="020F0502020204030204" pitchFamily="34" charset="0"/>
                        </a:rPr>
                        <a:t>Regional or remote students</a:t>
                      </a:r>
                    </a:p>
                  </a:txBody>
                  <a:tcPr marL="7620" marR="7620" marT="7620" marB="0" anchor="b"/>
                </a:tc>
                <a:tc>
                  <a:txBody>
                    <a:bodyPr/>
                    <a:lstStyle/>
                    <a:p>
                      <a:pPr algn="ctr" fontAlgn="b"/>
                      <a:r>
                        <a:rPr lang="en-AU" sz="2000" b="0" i="0" u="none" strike="noStrike">
                          <a:solidFill>
                            <a:srgbClr val="000000"/>
                          </a:solidFill>
                          <a:effectLst/>
                          <a:latin typeface="Calibri" panose="020F0502020204030204" pitchFamily="34" charset="0"/>
                        </a:rPr>
                        <a:t>7,215</a:t>
                      </a:r>
                    </a:p>
                  </a:txBody>
                  <a:tcPr marL="7620" marR="7620" marT="7620" marB="0" anchor="b"/>
                </a:tc>
                <a:tc>
                  <a:txBody>
                    <a:bodyPr/>
                    <a:lstStyle/>
                    <a:p>
                      <a:pPr algn="ctr" fontAlgn="b"/>
                      <a:r>
                        <a:rPr lang="en-AU" sz="2000" b="0" i="0" u="none" strike="noStrike">
                          <a:solidFill>
                            <a:srgbClr val="000000"/>
                          </a:solidFill>
                          <a:effectLst/>
                          <a:latin typeface="Calibri" panose="020F0502020204030204" pitchFamily="34" charset="0"/>
                        </a:rPr>
                        <a:t>68</a:t>
                      </a:r>
                    </a:p>
                  </a:txBody>
                  <a:tcPr marL="7620" marR="7620" marT="7620" marB="0" anchor="b"/>
                </a:tc>
                <a:tc>
                  <a:txBody>
                    <a:bodyPr/>
                    <a:lstStyle/>
                    <a:p>
                      <a:pPr algn="ctr" fontAlgn="b"/>
                      <a:r>
                        <a:rPr lang="en-AU" sz="2000" b="0" i="0" u="none" strike="noStrike" dirty="0">
                          <a:solidFill>
                            <a:srgbClr val="000000"/>
                          </a:solidFill>
                          <a:effectLst/>
                          <a:latin typeface="Calibri" panose="020F0502020204030204" pitchFamily="34" charset="0"/>
                        </a:rPr>
                        <a:t>61.9</a:t>
                      </a:r>
                    </a:p>
                  </a:txBody>
                  <a:tcPr marL="7620" marR="7620" marT="7620" marB="0" anchor="b"/>
                </a:tc>
              </a:tr>
              <a:tr h="450202">
                <a:tc>
                  <a:txBody>
                    <a:bodyPr/>
                    <a:lstStyle/>
                    <a:p>
                      <a:pPr algn="l" fontAlgn="b"/>
                      <a:r>
                        <a:rPr lang="en-AU" sz="2000" b="0" i="0" u="none" strike="noStrike">
                          <a:solidFill>
                            <a:srgbClr val="000000"/>
                          </a:solidFill>
                          <a:effectLst/>
                          <a:latin typeface="Calibri" panose="020F0502020204030204" pitchFamily="34" charset="0"/>
                        </a:rPr>
                        <a:t>Non-English speaking background students</a:t>
                      </a:r>
                    </a:p>
                  </a:txBody>
                  <a:tcPr marL="7620" marR="7620" marT="7620" marB="0" anchor="b"/>
                </a:tc>
                <a:tc>
                  <a:txBody>
                    <a:bodyPr/>
                    <a:lstStyle/>
                    <a:p>
                      <a:pPr algn="ctr" fontAlgn="b"/>
                      <a:r>
                        <a:rPr lang="en-AU" sz="2000" b="0" i="0" u="none" strike="noStrike">
                          <a:solidFill>
                            <a:srgbClr val="000000"/>
                          </a:solidFill>
                          <a:effectLst/>
                          <a:latin typeface="Calibri" panose="020F0502020204030204" pitchFamily="34" charset="0"/>
                        </a:rPr>
                        <a:t>2,638</a:t>
                      </a:r>
                    </a:p>
                  </a:txBody>
                  <a:tcPr marL="7620" marR="7620" marT="7620" marB="0" anchor="b"/>
                </a:tc>
                <a:tc>
                  <a:txBody>
                    <a:bodyPr/>
                    <a:lstStyle/>
                    <a:p>
                      <a:pPr algn="ctr" fontAlgn="b"/>
                      <a:r>
                        <a:rPr lang="en-AU" sz="2000" b="0" i="0" u="none" strike="noStrike">
                          <a:solidFill>
                            <a:srgbClr val="000000"/>
                          </a:solidFill>
                          <a:effectLst/>
                          <a:latin typeface="Calibri" panose="020F0502020204030204" pitchFamily="34" charset="0"/>
                        </a:rPr>
                        <a:t>63</a:t>
                      </a:r>
                    </a:p>
                  </a:txBody>
                  <a:tcPr marL="7620" marR="7620" marT="7620" marB="0" anchor="b"/>
                </a:tc>
                <a:tc>
                  <a:txBody>
                    <a:bodyPr/>
                    <a:lstStyle/>
                    <a:p>
                      <a:pPr algn="ctr" fontAlgn="b"/>
                      <a:r>
                        <a:rPr lang="en-AU" sz="2000" b="0" i="0" u="none" strike="noStrike" dirty="0">
                          <a:solidFill>
                            <a:srgbClr val="FF0000"/>
                          </a:solidFill>
                          <a:effectLst/>
                          <a:latin typeface="Calibri" panose="020F0502020204030204" pitchFamily="34" charset="0"/>
                        </a:rPr>
                        <a:t>58.1</a:t>
                      </a:r>
                    </a:p>
                  </a:txBody>
                  <a:tcPr marL="7620" marR="7620" marT="7620" marB="0" anchor="b"/>
                </a:tc>
              </a:tr>
              <a:tr h="450202">
                <a:tc>
                  <a:txBody>
                    <a:bodyPr/>
                    <a:lstStyle/>
                    <a:p>
                      <a:pPr algn="l" fontAlgn="b"/>
                      <a:r>
                        <a:rPr lang="en-AU" sz="2000" b="0" i="0" u="none" strike="noStrike">
                          <a:solidFill>
                            <a:srgbClr val="000000"/>
                          </a:solidFill>
                          <a:effectLst/>
                          <a:latin typeface="Calibri" panose="020F0502020204030204" pitchFamily="34" charset="0"/>
                        </a:rPr>
                        <a:t>Women in non-traditional areas</a:t>
                      </a:r>
                    </a:p>
                  </a:txBody>
                  <a:tcPr marL="7620" marR="7620" marT="7620" marB="0" anchor="b"/>
                </a:tc>
                <a:tc>
                  <a:txBody>
                    <a:bodyPr/>
                    <a:lstStyle/>
                    <a:p>
                      <a:pPr algn="ctr" fontAlgn="b"/>
                      <a:r>
                        <a:rPr lang="en-AU" sz="2000" b="0" i="0" u="none" strike="noStrike">
                          <a:solidFill>
                            <a:srgbClr val="000000"/>
                          </a:solidFill>
                          <a:effectLst/>
                          <a:latin typeface="Calibri" panose="020F0502020204030204" pitchFamily="34" charset="0"/>
                        </a:rPr>
                        <a:t>4,972</a:t>
                      </a:r>
                    </a:p>
                  </a:txBody>
                  <a:tcPr marL="7620" marR="7620" marT="7620" marB="0" anchor="b"/>
                </a:tc>
                <a:tc>
                  <a:txBody>
                    <a:bodyPr/>
                    <a:lstStyle/>
                    <a:p>
                      <a:pPr algn="ctr" fontAlgn="b"/>
                      <a:r>
                        <a:rPr lang="en-AU" sz="2000" b="0" i="0" u="none" strike="noStrike">
                          <a:solidFill>
                            <a:srgbClr val="000000"/>
                          </a:solidFill>
                          <a:effectLst/>
                          <a:latin typeface="Calibri" panose="020F0502020204030204" pitchFamily="34" charset="0"/>
                        </a:rPr>
                        <a:t>66</a:t>
                      </a:r>
                    </a:p>
                  </a:txBody>
                  <a:tcPr marL="7620" marR="7620" marT="7620" marB="0" anchor="b"/>
                </a:tc>
                <a:tc>
                  <a:txBody>
                    <a:bodyPr/>
                    <a:lstStyle/>
                    <a:p>
                      <a:pPr algn="ctr" fontAlgn="b"/>
                      <a:r>
                        <a:rPr lang="en-AU" sz="2000" b="0" i="0" u="none" strike="noStrike" dirty="0">
                          <a:solidFill>
                            <a:srgbClr val="000000"/>
                          </a:solidFill>
                          <a:effectLst/>
                          <a:latin typeface="Calibri" panose="020F0502020204030204" pitchFamily="34" charset="0"/>
                        </a:rPr>
                        <a:t>61.1</a:t>
                      </a:r>
                    </a:p>
                  </a:txBody>
                  <a:tcPr marL="7620" marR="7620" marT="7620" marB="0" anchor="b"/>
                </a:tc>
              </a:tr>
              <a:tr h="450202">
                <a:tc>
                  <a:txBody>
                    <a:bodyPr/>
                    <a:lstStyle/>
                    <a:p>
                      <a:pPr algn="l" fontAlgn="b"/>
                      <a:r>
                        <a:rPr lang="en-AU" sz="2000" b="0" i="0" u="none" strike="noStrike">
                          <a:solidFill>
                            <a:srgbClr val="000000"/>
                          </a:solidFill>
                          <a:effectLst/>
                          <a:latin typeface="Calibri" panose="020F0502020204030204" pitchFamily="34" charset="0"/>
                        </a:rPr>
                        <a:t>Students with disability</a:t>
                      </a:r>
                    </a:p>
                  </a:txBody>
                  <a:tcPr marL="7620" marR="7620" marT="7620" marB="0" anchor="b"/>
                </a:tc>
                <a:tc>
                  <a:txBody>
                    <a:bodyPr/>
                    <a:lstStyle/>
                    <a:p>
                      <a:pPr algn="ctr" fontAlgn="b"/>
                      <a:r>
                        <a:rPr lang="en-AU" sz="2000" b="0" i="0" u="none" strike="noStrike">
                          <a:solidFill>
                            <a:srgbClr val="000000"/>
                          </a:solidFill>
                          <a:effectLst/>
                          <a:latin typeface="Calibri" panose="020F0502020204030204" pitchFamily="34" charset="0"/>
                        </a:rPr>
                        <a:t>1,999</a:t>
                      </a:r>
                    </a:p>
                  </a:txBody>
                  <a:tcPr marL="7620" marR="7620" marT="7620" marB="0" anchor="b"/>
                </a:tc>
                <a:tc>
                  <a:txBody>
                    <a:bodyPr/>
                    <a:lstStyle/>
                    <a:p>
                      <a:pPr algn="ctr" fontAlgn="b"/>
                      <a:r>
                        <a:rPr lang="en-AU" sz="2000" b="0" i="0" u="none" strike="noStrike">
                          <a:solidFill>
                            <a:srgbClr val="000000"/>
                          </a:solidFill>
                          <a:effectLst/>
                          <a:latin typeface="Calibri" panose="020F0502020204030204" pitchFamily="34" charset="0"/>
                        </a:rPr>
                        <a:t>65</a:t>
                      </a:r>
                    </a:p>
                  </a:txBody>
                  <a:tcPr marL="7620" marR="7620" marT="7620" marB="0" anchor="b"/>
                </a:tc>
                <a:tc>
                  <a:txBody>
                    <a:bodyPr/>
                    <a:lstStyle/>
                    <a:p>
                      <a:pPr algn="ctr" fontAlgn="b"/>
                      <a:r>
                        <a:rPr lang="en-AU" sz="2000" b="0" i="0" u="none" strike="noStrike" dirty="0">
                          <a:solidFill>
                            <a:srgbClr val="FF0000"/>
                          </a:solidFill>
                          <a:effectLst/>
                          <a:latin typeface="Calibri" panose="020F0502020204030204" pitchFamily="34" charset="0"/>
                        </a:rPr>
                        <a:t>57.8</a:t>
                      </a:r>
                    </a:p>
                  </a:txBody>
                  <a:tcPr marL="7620" marR="7620" marT="7620" marB="0" anchor="b"/>
                </a:tc>
              </a:tr>
              <a:tr h="450202">
                <a:tc>
                  <a:txBody>
                    <a:bodyPr/>
                    <a:lstStyle/>
                    <a:p>
                      <a:pPr algn="l" fontAlgn="b"/>
                      <a:r>
                        <a:rPr lang="en-AU" sz="2000" b="0" i="0" u="none" strike="noStrike">
                          <a:solidFill>
                            <a:srgbClr val="000000"/>
                          </a:solidFill>
                          <a:effectLst/>
                          <a:latin typeface="Calibri" panose="020F0502020204030204" pitchFamily="34" charset="0"/>
                        </a:rPr>
                        <a:t>Aboriginal and/or Torres Strait Islander students</a:t>
                      </a:r>
                    </a:p>
                  </a:txBody>
                  <a:tcPr marL="7620" marR="7620" marT="7620" marB="0" anchor="b"/>
                </a:tc>
                <a:tc>
                  <a:txBody>
                    <a:bodyPr/>
                    <a:lstStyle/>
                    <a:p>
                      <a:pPr algn="ctr" fontAlgn="b"/>
                      <a:r>
                        <a:rPr lang="en-AU" sz="2000" b="0" i="0" u="none" strike="noStrike">
                          <a:solidFill>
                            <a:srgbClr val="000000"/>
                          </a:solidFill>
                          <a:effectLst/>
                          <a:latin typeface="Calibri" panose="020F0502020204030204" pitchFamily="34" charset="0"/>
                        </a:rPr>
                        <a:t>346</a:t>
                      </a:r>
                    </a:p>
                  </a:txBody>
                  <a:tcPr marL="7620" marR="7620" marT="7620" marB="0" anchor="b"/>
                </a:tc>
                <a:tc>
                  <a:txBody>
                    <a:bodyPr/>
                    <a:lstStyle/>
                    <a:p>
                      <a:pPr algn="ctr" fontAlgn="b"/>
                      <a:r>
                        <a:rPr lang="en-AU" sz="2000" b="0" i="0" u="none" strike="noStrike" dirty="0">
                          <a:solidFill>
                            <a:srgbClr val="000000"/>
                          </a:solidFill>
                          <a:effectLst/>
                          <a:latin typeface="Calibri" panose="020F0502020204030204" pitchFamily="34" charset="0"/>
                        </a:rPr>
                        <a:t>56</a:t>
                      </a:r>
                    </a:p>
                  </a:txBody>
                  <a:tcPr marL="7620" marR="7620" marT="7620" marB="0" anchor="b"/>
                </a:tc>
                <a:tc>
                  <a:txBody>
                    <a:bodyPr/>
                    <a:lstStyle/>
                    <a:p>
                      <a:pPr algn="ctr" fontAlgn="b"/>
                      <a:r>
                        <a:rPr lang="en-AU" sz="2000" b="0" i="0" u="none" strike="noStrike" dirty="0">
                          <a:solidFill>
                            <a:srgbClr val="FF0000"/>
                          </a:solidFill>
                          <a:effectLst/>
                          <a:latin typeface="Calibri" panose="020F0502020204030204" pitchFamily="34" charset="0"/>
                        </a:rPr>
                        <a:t>42.9</a:t>
                      </a:r>
                    </a:p>
                  </a:txBody>
                  <a:tcPr marL="7620" marR="7620" marT="7620" marB="0" anchor="b"/>
                </a:tc>
              </a:tr>
              <a:tr h="450202">
                <a:tc>
                  <a:txBody>
                    <a:bodyPr/>
                    <a:lstStyle/>
                    <a:p>
                      <a:pPr algn="l" fontAlgn="b"/>
                      <a:r>
                        <a:rPr lang="en-AU" sz="2000" b="0" i="0" u="none" strike="noStrike">
                          <a:solidFill>
                            <a:srgbClr val="000000"/>
                          </a:solidFill>
                          <a:effectLst/>
                          <a:latin typeface="Calibri" panose="020F0502020204030204" pitchFamily="34" charset="0"/>
                        </a:rPr>
                        <a:t>Low ATAR students (&lt;60)</a:t>
                      </a:r>
                    </a:p>
                  </a:txBody>
                  <a:tcPr marL="7620" marR="7620" marT="7620" marB="0" anchor="b"/>
                </a:tc>
                <a:tc>
                  <a:txBody>
                    <a:bodyPr/>
                    <a:lstStyle/>
                    <a:p>
                      <a:pPr algn="ctr" fontAlgn="b"/>
                      <a:r>
                        <a:rPr lang="en-AU" sz="2000" b="0" i="0" u="none" strike="noStrike">
                          <a:solidFill>
                            <a:srgbClr val="000000"/>
                          </a:solidFill>
                          <a:effectLst/>
                          <a:latin typeface="Calibri" panose="020F0502020204030204" pitchFamily="34" charset="0"/>
                        </a:rPr>
                        <a:t>2,387</a:t>
                      </a:r>
                    </a:p>
                  </a:txBody>
                  <a:tcPr marL="7620" marR="7620" marT="7620" marB="0" anchor="b"/>
                </a:tc>
                <a:tc>
                  <a:txBody>
                    <a:bodyPr/>
                    <a:lstStyle/>
                    <a:p>
                      <a:pPr algn="ctr" fontAlgn="b"/>
                      <a:r>
                        <a:rPr lang="en-AU" sz="2000" b="0" i="0" u="none" strike="noStrike">
                          <a:solidFill>
                            <a:srgbClr val="000000"/>
                          </a:solidFill>
                          <a:effectLst/>
                          <a:latin typeface="Calibri" panose="020F0502020204030204" pitchFamily="34" charset="0"/>
                        </a:rPr>
                        <a:t>59</a:t>
                      </a:r>
                    </a:p>
                  </a:txBody>
                  <a:tcPr marL="7620" marR="7620" marT="7620" marB="0" anchor="b"/>
                </a:tc>
                <a:tc>
                  <a:txBody>
                    <a:bodyPr/>
                    <a:lstStyle/>
                    <a:p>
                      <a:pPr algn="ctr" fontAlgn="b"/>
                      <a:r>
                        <a:rPr lang="en-AU" sz="2000" b="0" i="0" u="none" strike="noStrike" dirty="0">
                          <a:solidFill>
                            <a:srgbClr val="FF0000"/>
                          </a:solidFill>
                          <a:effectLst/>
                          <a:latin typeface="Calibri" panose="020F0502020204030204" pitchFamily="34" charset="0"/>
                        </a:rPr>
                        <a:t>52.0</a:t>
                      </a:r>
                    </a:p>
                  </a:txBody>
                  <a:tcPr marL="7620" marR="7620" marT="7620" marB="0" anchor="b"/>
                </a:tc>
              </a:tr>
              <a:tr h="450202">
                <a:tc>
                  <a:txBody>
                    <a:bodyPr/>
                    <a:lstStyle/>
                    <a:p>
                      <a:pPr algn="l" fontAlgn="b"/>
                      <a:r>
                        <a:rPr lang="en-AU" sz="2000" b="0" i="0" u="none" strike="noStrike">
                          <a:solidFill>
                            <a:srgbClr val="000000"/>
                          </a:solidFill>
                          <a:effectLst/>
                          <a:latin typeface="Calibri" panose="020F0502020204030204" pitchFamily="34" charset="0"/>
                        </a:rPr>
                        <a:t>Deakin College pathway students</a:t>
                      </a:r>
                    </a:p>
                  </a:txBody>
                  <a:tcPr marL="7620" marR="7620" marT="7620" marB="0" anchor="b"/>
                </a:tc>
                <a:tc>
                  <a:txBody>
                    <a:bodyPr/>
                    <a:lstStyle/>
                    <a:p>
                      <a:pPr algn="ctr" fontAlgn="b"/>
                      <a:r>
                        <a:rPr lang="en-AU" sz="2000" b="0" i="0" u="none" strike="noStrike">
                          <a:solidFill>
                            <a:srgbClr val="000000"/>
                          </a:solidFill>
                          <a:effectLst/>
                          <a:latin typeface="Calibri" panose="020F0502020204030204" pitchFamily="34" charset="0"/>
                        </a:rPr>
                        <a:t>763</a:t>
                      </a:r>
                    </a:p>
                  </a:txBody>
                  <a:tcPr marL="7620" marR="7620" marT="7620" marB="0" anchor="b"/>
                </a:tc>
                <a:tc>
                  <a:txBody>
                    <a:bodyPr/>
                    <a:lstStyle/>
                    <a:p>
                      <a:pPr algn="ctr" fontAlgn="b"/>
                      <a:r>
                        <a:rPr lang="en-AU" sz="2000" b="0" i="0" u="none" strike="noStrike">
                          <a:solidFill>
                            <a:srgbClr val="000000"/>
                          </a:solidFill>
                          <a:effectLst/>
                          <a:latin typeface="Calibri" panose="020F0502020204030204" pitchFamily="34" charset="0"/>
                        </a:rPr>
                        <a:t>61</a:t>
                      </a:r>
                    </a:p>
                  </a:txBody>
                  <a:tcPr marL="7620" marR="7620" marT="7620" marB="0" anchor="b"/>
                </a:tc>
                <a:tc>
                  <a:txBody>
                    <a:bodyPr/>
                    <a:lstStyle/>
                    <a:p>
                      <a:pPr algn="ctr" fontAlgn="b"/>
                      <a:r>
                        <a:rPr lang="en-AU" sz="2000" b="0" i="0" u="none" strike="noStrike" dirty="0">
                          <a:solidFill>
                            <a:srgbClr val="FF0000"/>
                          </a:solidFill>
                          <a:effectLst/>
                          <a:latin typeface="Calibri" panose="020F0502020204030204" pitchFamily="34" charset="0"/>
                        </a:rPr>
                        <a:t>57.3</a:t>
                      </a:r>
                    </a:p>
                  </a:txBody>
                  <a:tcPr marL="7620" marR="7620" marT="7620" marB="0" anchor="b"/>
                </a:tc>
              </a:tr>
              <a:tr h="450202">
                <a:tc>
                  <a:txBody>
                    <a:bodyPr/>
                    <a:lstStyle/>
                    <a:p>
                      <a:pPr algn="l" fontAlgn="b"/>
                      <a:r>
                        <a:rPr lang="en-AU" sz="2000" b="0" i="0" u="none" strike="noStrike">
                          <a:solidFill>
                            <a:srgbClr val="000000"/>
                          </a:solidFill>
                          <a:effectLst/>
                          <a:latin typeface="Calibri" panose="020F0502020204030204" pitchFamily="34" charset="0"/>
                        </a:rPr>
                        <a:t>Cloud students</a:t>
                      </a:r>
                    </a:p>
                  </a:txBody>
                  <a:tcPr marL="7620" marR="7620" marT="7620" marB="0" anchor="b"/>
                </a:tc>
                <a:tc>
                  <a:txBody>
                    <a:bodyPr/>
                    <a:lstStyle/>
                    <a:p>
                      <a:pPr algn="ctr" fontAlgn="b"/>
                      <a:r>
                        <a:rPr lang="en-AU" sz="2000" b="0" i="0" u="none" strike="noStrike">
                          <a:solidFill>
                            <a:srgbClr val="000000"/>
                          </a:solidFill>
                          <a:effectLst/>
                          <a:latin typeface="Calibri" panose="020F0502020204030204" pitchFamily="34" charset="0"/>
                        </a:rPr>
                        <a:t>3,306</a:t>
                      </a:r>
                    </a:p>
                  </a:txBody>
                  <a:tcPr marL="7620" marR="7620" marT="7620" marB="0" anchor="b"/>
                </a:tc>
                <a:tc>
                  <a:txBody>
                    <a:bodyPr/>
                    <a:lstStyle/>
                    <a:p>
                      <a:pPr algn="ctr" fontAlgn="b"/>
                      <a:r>
                        <a:rPr lang="en-AU" sz="2000" b="0" i="0" u="none" strike="noStrike">
                          <a:solidFill>
                            <a:srgbClr val="000000"/>
                          </a:solidFill>
                          <a:effectLst/>
                          <a:latin typeface="Calibri" panose="020F0502020204030204" pitchFamily="34" charset="0"/>
                        </a:rPr>
                        <a:t>64</a:t>
                      </a:r>
                    </a:p>
                  </a:txBody>
                  <a:tcPr marL="7620" marR="7620" marT="7620" marB="0" anchor="b"/>
                </a:tc>
                <a:tc>
                  <a:txBody>
                    <a:bodyPr/>
                    <a:lstStyle/>
                    <a:p>
                      <a:pPr algn="ctr" fontAlgn="b"/>
                      <a:r>
                        <a:rPr lang="en-AU" sz="2000" b="0" i="0" u="none" strike="noStrike" dirty="0">
                          <a:solidFill>
                            <a:srgbClr val="FF0000"/>
                          </a:solidFill>
                          <a:effectLst/>
                          <a:latin typeface="Calibri" panose="020F0502020204030204" pitchFamily="34" charset="0"/>
                        </a:rPr>
                        <a:t>53.6</a:t>
                      </a:r>
                    </a:p>
                  </a:txBody>
                  <a:tcPr marL="7620" marR="7620" marT="7620" marB="0" anchor="b"/>
                </a:tc>
              </a:tr>
              <a:tr h="450202">
                <a:tc>
                  <a:txBody>
                    <a:bodyPr/>
                    <a:lstStyle/>
                    <a:p>
                      <a:pPr algn="l" fontAlgn="b"/>
                      <a:r>
                        <a:rPr lang="en-AU" sz="2000" b="0" i="0" u="none" strike="noStrike">
                          <a:solidFill>
                            <a:srgbClr val="000000"/>
                          </a:solidFill>
                          <a:effectLst/>
                          <a:latin typeface="Calibri" panose="020F0502020204030204" pitchFamily="34" charset="0"/>
                        </a:rPr>
                        <a:t>First in family students</a:t>
                      </a:r>
                    </a:p>
                  </a:txBody>
                  <a:tcPr marL="7620" marR="7620" marT="7620" marB="0" anchor="b"/>
                </a:tc>
                <a:tc>
                  <a:txBody>
                    <a:bodyPr/>
                    <a:lstStyle/>
                    <a:p>
                      <a:pPr algn="ctr" fontAlgn="b"/>
                      <a:r>
                        <a:rPr lang="en-AU" sz="2000" b="0" i="0" u="none" strike="noStrike">
                          <a:solidFill>
                            <a:srgbClr val="000000"/>
                          </a:solidFill>
                          <a:effectLst/>
                          <a:latin typeface="Calibri" panose="020F0502020204030204" pitchFamily="34" charset="0"/>
                        </a:rPr>
                        <a:t>13,820</a:t>
                      </a:r>
                    </a:p>
                  </a:txBody>
                  <a:tcPr marL="7620" marR="7620" marT="7620" marB="0" anchor="b"/>
                </a:tc>
                <a:tc>
                  <a:txBody>
                    <a:bodyPr/>
                    <a:lstStyle/>
                    <a:p>
                      <a:pPr algn="ctr" fontAlgn="b"/>
                      <a:r>
                        <a:rPr lang="en-AU" sz="2000" b="0" i="0" u="none" strike="noStrike">
                          <a:solidFill>
                            <a:srgbClr val="000000"/>
                          </a:solidFill>
                          <a:effectLst/>
                          <a:latin typeface="Calibri" panose="020F0502020204030204" pitchFamily="34" charset="0"/>
                        </a:rPr>
                        <a:t>66</a:t>
                      </a:r>
                    </a:p>
                  </a:txBody>
                  <a:tcPr marL="7620" marR="7620" marT="7620" marB="0" anchor="b"/>
                </a:tc>
                <a:tc>
                  <a:txBody>
                    <a:bodyPr/>
                    <a:lstStyle/>
                    <a:p>
                      <a:pPr algn="ctr" fontAlgn="b"/>
                      <a:r>
                        <a:rPr lang="en-AU" sz="2000" b="0" i="0" u="none" strike="noStrike" dirty="0">
                          <a:solidFill>
                            <a:srgbClr val="000000"/>
                          </a:solidFill>
                          <a:effectLst/>
                          <a:latin typeface="Calibri" panose="020F0502020204030204" pitchFamily="34" charset="0"/>
                        </a:rPr>
                        <a:t>59.9</a:t>
                      </a:r>
                    </a:p>
                  </a:txBody>
                  <a:tcPr marL="7620" marR="7620" marT="7620" marB="0" anchor="b"/>
                </a:tc>
              </a:tr>
              <a:tr h="450202">
                <a:tc>
                  <a:txBody>
                    <a:bodyPr/>
                    <a:lstStyle/>
                    <a:p>
                      <a:pPr algn="l" fontAlgn="b"/>
                      <a:r>
                        <a:rPr lang="en-AU" sz="2000" b="0" i="0" u="none" strike="noStrike">
                          <a:solidFill>
                            <a:srgbClr val="000000"/>
                          </a:solidFill>
                          <a:effectLst/>
                          <a:latin typeface="Calibri" panose="020F0502020204030204" pitchFamily="34" charset="0"/>
                        </a:rPr>
                        <a:t>Mature age students</a:t>
                      </a:r>
                    </a:p>
                  </a:txBody>
                  <a:tcPr marL="7620" marR="7620" marT="7620" marB="0" anchor="b"/>
                </a:tc>
                <a:tc>
                  <a:txBody>
                    <a:bodyPr/>
                    <a:lstStyle/>
                    <a:p>
                      <a:pPr algn="ctr" fontAlgn="b"/>
                      <a:r>
                        <a:rPr lang="en-AU" sz="2000" b="0" i="0" u="none" strike="noStrike">
                          <a:solidFill>
                            <a:srgbClr val="000000"/>
                          </a:solidFill>
                          <a:effectLst/>
                          <a:latin typeface="Calibri" panose="020F0502020204030204" pitchFamily="34" charset="0"/>
                        </a:rPr>
                        <a:t>9,002</a:t>
                      </a:r>
                    </a:p>
                  </a:txBody>
                  <a:tcPr marL="7620" marR="7620" marT="7620" marB="0" anchor="b"/>
                </a:tc>
                <a:tc>
                  <a:txBody>
                    <a:bodyPr/>
                    <a:lstStyle/>
                    <a:p>
                      <a:pPr algn="ctr" fontAlgn="b"/>
                      <a:r>
                        <a:rPr lang="en-AU" sz="2000" b="0" i="0" u="none" strike="noStrike">
                          <a:solidFill>
                            <a:srgbClr val="000000"/>
                          </a:solidFill>
                          <a:effectLst/>
                          <a:latin typeface="Calibri" panose="020F0502020204030204" pitchFamily="34" charset="0"/>
                        </a:rPr>
                        <a:t>67</a:t>
                      </a:r>
                    </a:p>
                  </a:txBody>
                  <a:tcPr marL="7620" marR="7620" marT="7620" marB="0" anchor="b"/>
                </a:tc>
                <a:tc>
                  <a:txBody>
                    <a:bodyPr/>
                    <a:lstStyle/>
                    <a:p>
                      <a:pPr algn="ctr" fontAlgn="b"/>
                      <a:r>
                        <a:rPr lang="en-AU" sz="2000" b="0" i="0" u="none" strike="noStrike" dirty="0">
                          <a:solidFill>
                            <a:srgbClr val="FF0000"/>
                          </a:solidFill>
                          <a:effectLst/>
                          <a:latin typeface="Calibri" panose="020F0502020204030204" pitchFamily="34" charset="0"/>
                        </a:rPr>
                        <a:t>58.5</a:t>
                      </a:r>
                    </a:p>
                  </a:txBody>
                  <a:tcPr marL="7620" marR="7620" marT="7620" marB="0" anchor="b"/>
                </a:tc>
              </a:tr>
              <a:tr h="450202">
                <a:tc>
                  <a:txBody>
                    <a:bodyPr/>
                    <a:lstStyle/>
                    <a:p>
                      <a:pPr algn="l" fontAlgn="b"/>
                      <a:r>
                        <a:rPr lang="en-AU" sz="2000" b="0" i="0" u="none" strike="noStrike">
                          <a:solidFill>
                            <a:srgbClr val="000000"/>
                          </a:solidFill>
                          <a:effectLst/>
                          <a:latin typeface="Calibri" panose="020F0502020204030204" pitchFamily="34" charset="0"/>
                        </a:rPr>
                        <a:t>International students</a:t>
                      </a:r>
                    </a:p>
                  </a:txBody>
                  <a:tcPr marL="7620" marR="7620" marT="7620" marB="0" anchor="b"/>
                </a:tc>
                <a:tc>
                  <a:txBody>
                    <a:bodyPr/>
                    <a:lstStyle/>
                    <a:p>
                      <a:pPr algn="ctr" fontAlgn="b"/>
                      <a:r>
                        <a:rPr lang="en-AU" sz="2000" b="0" i="0" u="none" strike="noStrike">
                          <a:solidFill>
                            <a:srgbClr val="000000"/>
                          </a:solidFill>
                          <a:effectLst/>
                          <a:latin typeface="Calibri" panose="020F0502020204030204" pitchFamily="34" charset="0"/>
                        </a:rPr>
                        <a:t>2,717</a:t>
                      </a:r>
                    </a:p>
                  </a:txBody>
                  <a:tcPr marL="7620" marR="7620" marT="7620" marB="0" anchor="b"/>
                </a:tc>
                <a:tc>
                  <a:txBody>
                    <a:bodyPr/>
                    <a:lstStyle/>
                    <a:p>
                      <a:pPr algn="ctr" fontAlgn="b"/>
                      <a:r>
                        <a:rPr lang="en-AU" sz="2000" b="0" i="0" u="none" strike="noStrike">
                          <a:solidFill>
                            <a:srgbClr val="000000"/>
                          </a:solidFill>
                          <a:effectLst/>
                          <a:latin typeface="Calibri" panose="020F0502020204030204" pitchFamily="34" charset="0"/>
                        </a:rPr>
                        <a:t>63</a:t>
                      </a:r>
                    </a:p>
                  </a:txBody>
                  <a:tcPr marL="7620" marR="7620" marT="7620" marB="0" anchor="b"/>
                </a:tc>
                <a:tc>
                  <a:txBody>
                    <a:bodyPr/>
                    <a:lstStyle/>
                    <a:p>
                      <a:pPr algn="ctr" fontAlgn="b"/>
                      <a:r>
                        <a:rPr lang="en-AU" sz="2000" b="0" i="0" u="none" strike="noStrike" dirty="0">
                          <a:solidFill>
                            <a:srgbClr val="FF0000"/>
                          </a:solidFill>
                          <a:effectLst/>
                          <a:latin typeface="Calibri" panose="020F0502020204030204" pitchFamily="34" charset="0"/>
                        </a:rPr>
                        <a:t>58.4</a:t>
                      </a:r>
                    </a:p>
                  </a:txBody>
                  <a:tcPr marL="7620" marR="7620" marT="7620" marB="0" anchor="b"/>
                </a:tc>
              </a:tr>
            </a:tbl>
          </a:graphicData>
        </a:graphic>
      </p:graphicFrame>
    </p:spTree>
    <p:extLst>
      <p:ext uri="{BB962C8B-B14F-4D97-AF65-F5344CB8AC3E}">
        <p14:creationId xmlns:p14="http://schemas.microsoft.com/office/powerpoint/2010/main" val="4098316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Inclusive curriculum </a:t>
            </a:r>
            <a:endParaRPr lang="en-AU" dirty="0"/>
          </a:p>
        </p:txBody>
      </p:sp>
      <p:sp>
        <p:nvSpPr>
          <p:cNvPr id="3" name="Content Placeholder 2"/>
          <p:cNvSpPr>
            <a:spLocks noGrp="1"/>
          </p:cNvSpPr>
          <p:nvPr>
            <p:ph idx="1"/>
          </p:nvPr>
        </p:nvSpPr>
        <p:spPr/>
        <p:txBody>
          <a:bodyPr>
            <a:normAutofit lnSpcReduction="10000"/>
          </a:bodyPr>
          <a:lstStyle/>
          <a:p>
            <a:r>
              <a:rPr lang="en-AU" sz="3200" dirty="0"/>
              <a:t>An inclusive curriculum design approach is one that takes into account students’ </a:t>
            </a:r>
            <a:r>
              <a:rPr lang="en-AU" sz="3200" dirty="0">
                <a:solidFill>
                  <a:srgbClr val="00B050"/>
                </a:solidFill>
              </a:rPr>
              <a:t>educational, cultural and social </a:t>
            </a:r>
            <a:r>
              <a:rPr lang="en-AU" sz="3200" dirty="0"/>
              <a:t>background and experience as well as the presence of any </a:t>
            </a:r>
            <a:r>
              <a:rPr lang="en-AU" sz="3200" dirty="0">
                <a:solidFill>
                  <a:srgbClr val="00B050"/>
                </a:solidFill>
              </a:rPr>
              <a:t>physical or sensory impairment </a:t>
            </a:r>
            <a:r>
              <a:rPr lang="en-AU" sz="3200" dirty="0"/>
              <a:t>and</a:t>
            </a:r>
            <a:r>
              <a:rPr lang="en-AU" sz="3200" dirty="0">
                <a:solidFill>
                  <a:srgbClr val="00B050"/>
                </a:solidFill>
              </a:rPr>
              <a:t> their mental well-being</a:t>
            </a:r>
            <a:r>
              <a:rPr lang="en-AU" sz="3200" dirty="0"/>
              <a:t>. It enables higher education institutions </a:t>
            </a:r>
            <a:r>
              <a:rPr lang="en-AU" sz="3200" dirty="0" smtClean="0"/>
              <a:t>to </a:t>
            </a:r>
            <a:r>
              <a:rPr lang="en-AU" sz="3200" dirty="0"/>
              <a:t>embed quality enhancement processes that ensure an </a:t>
            </a:r>
            <a:r>
              <a:rPr lang="en-AU" sz="3200" dirty="0">
                <a:solidFill>
                  <a:srgbClr val="00B050"/>
                </a:solidFill>
              </a:rPr>
              <a:t>anticipatory response to equality </a:t>
            </a:r>
            <a:r>
              <a:rPr lang="en-AU" sz="3200" dirty="0"/>
              <a:t>in learning and teaching. </a:t>
            </a:r>
            <a:endParaRPr lang="en-AU" sz="3200" dirty="0" smtClean="0"/>
          </a:p>
          <a:p>
            <a:r>
              <a:rPr lang="en-AU" sz="2800" dirty="0" smtClean="0"/>
              <a:t>(Higher Education Academy UK 2011, </a:t>
            </a:r>
            <a:r>
              <a:rPr lang="en-AU" sz="2800" i="1" dirty="0" smtClean="0"/>
              <a:t>Inclusive curriculum design in higher education</a:t>
            </a:r>
            <a:r>
              <a:rPr lang="en-AU" sz="2800" dirty="0" smtClean="0"/>
              <a:t>, p. 3)</a:t>
            </a:r>
            <a:endParaRPr lang="en-AU" sz="2800" dirty="0"/>
          </a:p>
        </p:txBody>
      </p:sp>
    </p:spTree>
    <p:extLst>
      <p:ext uri="{BB962C8B-B14F-4D97-AF65-F5344CB8AC3E}">
        <p14:creationId xmlns:p14="http://schemas.microsoft.com/office/powerpoint/2010/main" val="2318079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ASS234 (Environmental Anthropology)</a:t>
            </a:r>
            <a:endParaRPr lang="en-AU" dirty="0"/>
          </a:p>
        </p:txBody>
      </p:sp>
      <p:pic>
        <p:nvPicPr>
          <p:cNvPr id="1026" name="Picture 2" descr=" Tanya King "/>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1180945" y="2040609"/>
            <a:ext cx="1905000" cy="320040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sz="half" idx="2"/>
          </p:nvPr>
        </p:nvSpPr>
        <p:spPr>
          <a:xfrm>
            <a:off x="3233395" y="1737360"/>
            <a:ext cx="7922286" cy="4600809"/>
          </a:xfrm>
        </p:spPr>
        <p:txBody>
          <a:bodyPr>
            <a:normAutofit lnSpcReduction="10000"/>
          </a:bodyPr>
          <a:lstStyle/>
          <a:p>
            <a:pPr>
              <a:buFont typeface="Wingdings" panose="05000000000000000000" pitchFamily="2" charset="2"/>
              <a:buChar char="v"/>
            </a:pPr>
            <a:r>
              <a:rPr lang="en-AU" sz="2400" dirty="0" smtClean="0"/>
              <a:t>High proportion of students from varied academic backgrounds, first-in-family, low-SES</a:t>
            </a:r>
          </a:p>
          <a:p>
            <a:pPr>
              <a:buFont typeface="Wingdings" panose="05000000000000000000" pitchFamily="2" charset="2"/>
              <a:buChar char="v"/>
            </a:pPr>
            <a:r>
              <a:rPr lang="en-AU" sz="2400" dirty="0" smtClean="0"/>
              <a:t>Cloud students, from across disciplines</a:t>
            </a:r>
          </a:p>
          <a:p>
            <a:pPr>
              <a:buFont typeface="Wingdings" panose="05000000000000000000" pitchFamily="2" charset="2"/>
              <a:buChar char="v"/>
            </a:pPr>
            <a:r>
              <a:rPr lang="en-AU" sz="2400" dirty="0" smtClean="0"/>
              <a:t>Difficulties:</a:t>
            </a:r>
          </a:p>
          <a:p>
            <a:pPr lvl="1">
              <a:buFont typeface="Wingdings" panose="05000000000000000000" pitchFamily="2" charset="2"/>
              <a:buChar char="§"/>
            </a:pPr>
            <a:r>
              <a:rPr lang="en-AU" sz="2000" dirty="0" smtClean="0"/>
              <a:t>Reading Anthropology readings</a:t>
            </a:r>
          </a:p>
          <a:p>
            <a:pPr lvl="1">
              <a:buFont typeface="Wingdings" panose="05000000000000000000" pitchFamily="2" charset="2"/>
              <a:buChar char="§"/>
            </a:pPr>
            <a:r>
              <a:rPr lang="en-AU" sz="2000" dirty="0" smtClean="0"/>
              <a:t>Understanding expectations of Anthropology students</a:t>
            </a:r>
          </a:p>
          <a:p>
            <a:pPr>
              <a:buFont typeface="Wingdings" panose="05000000000000000000" pitchFamily="2" charset="2"/>
              <a:buChar char="v"/>
            </a:pPr>
            <a:r>
              <a:rPr lang="en-AU" sz="2400" dirty="0" smtClean="0"/>
              <a:t>Strategies:</a:t>
            </a:r>
          </a:p>
          <a:p>
            <a:pPr lvl="1">
              <a:buFont typeface="Wingdings" panose="05000000000000000000" pitchFamily="2" charset="2"/>
              <a:buChar char="§"/>
            </a:pPr>
            <a:r>
              <a:rPr lang="en-AU" sz="2000" dirty="0" smtClean="0"/>
              <a:t>‘Explain Everything’ videos to highlight, explain expectations in unit guide</a:t>
            </a:r>
          </a:p>
          <a:p>
            <a:pPr lvl="1">
              <a:buFont typeface="Wingdings" panose="05000000000000000000" pitchFamily="2" charset="2"/>
              <a:buChar char="§"/>
            </a:pPr>
            <a:r>
              <a:rPr lang="en-AU" sz="2000" dirty="0" smtClean="0"/>
              <a:t>Videos, annotated PDFs and Word docs of key readings</a:t>
            </a:r>
          </a:p>
          <a:p>
            <a:pPr lvl="1">
              <a:buFont typeface="Wingdings" panose="05000000000000000000" pitchFamily="2" charset="2"/>
              <a:buChar char="§"/>
            </a:pPr>
            <a:r>
              <a:rPr lang="en-AU" sz="2000" dirty="0" smtClean="0"/>
              <a:t>Video of past Anthropology student’s strategies for success</a:t>
            </a:r>
          </a:p>
          <a:p>
            <a:pPr lvl="1">
              <a:buFont typeface="Wingdings" panose="05000000000000000000" pitchFamily="2" charset="2"/>
              <a:buChar char="§"/>
            </a:pPr>
            <a:r>
              <a:rPr lang="en-AU" sz="2000" dirty="0" smtClean="0"/>
              <a:t>Students create one-page visual ‘fact sheets’ to lead weekly tutorials</a:t>
            </a:r>
          </a:p>
        </p:txBody>
      </p:sp>
      <p:sp>
        <p:nvSpPr>
          <p:cNvPr id="5" name="TextBox 4"/>
          <p:cNvSpPr txBox="1"/>
          <p:nvPr/>
        </p:nvSpPr>
        <p:spPr>
          <a:xfrm>
            <a:off x="1180945" y="5344998"/>
            <a:ext cx="1905000" cy="369332"/>
          </a:xfrm>
          <a:prstGeom prst="rect">
            <a:avLst/>
          </a:prstGeom>
          <a:noFill/>
        </p:spPr>
        <p:txBody>
          <a:bodyPr wrap="square" rtlCol="0">
            <a:spAutoFit/>
          </a:bodyPr>
          <a:lstStyle/>
          <a:p>
            <a:r>
              <a:rPr lang="en-AU" dirty="0" smtClean="0">
                <a:solidFill>
                  <a:srgbClr val="7030A0"/>
                </a:solidFill>
              </a:rPr>
              <a:t>Dr Tanya King</a:t>
            </a:r>
            <a:endParaRPr lang="en-AU" dirty="0">
              <a:solidFill>
                <a:srgbClr val="7030A0"/>
              </a:solidFill>
            </a:endParaRPr>
          </a:p>
        </p:txBody>
      </p:sp>
    </p:spTree>
    <p:extLst>
      <p:ext uri="{BB962C8B-B14F-4D97-AF65-F5344CB8AC3E}">
        <p14:creationId xmlns:p14="http://schemas.microsoft.com/office/powerpoint/2010/main" val="3601811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099" y="723900"/>
            <a:ext cx="11750017" cy="5476484"/>
          </a:xfrm>
          <a:prstGeom prst="rect">
            <a:avLst/>
          </a:prstGeom>
        </p:spPr>
      </p:pic>
    </p:spTree>
    <p:extLst>
      <p:ext uri="{BB962C8B-B14F-4D97-AF65-F5344CB8AC3E}">
        <p14:creationId xmlns:p14="http://schemas.microsoft.com/office/powerpoint/2010/main" val="2860318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10820814"/>
              </p:ext>
            </p:extLst>
          </p:nvPr>
        </p:nvGraphicFramePr>
        <p:xfrm>
          <a:off x="1" y="10"/>
          <a:ext cx="12191999" cy="6500740"/>
        </p:xfrm>
        <a:graphic>
          <a:graphicData uri="http://schemas.openxmlformats.org/drawingml/2006/table">
            <a:tbl>
              <a:tblPr/>
              <a:tblGrid>
                <a:gridCol w="6175040"/>
                <a:gridCol w="1284409"/>
                <a:gridCol w="2050114"/>
                <a:gridCol w="1645031"/>
                <a:gridCol w="1037405"/>
              </a:tblGrid>
              <a:tr h="245379">
                <a:tc rowSpan="2">
                  <a:txBody>
                    <a:bodyPr/>
                    <a:lstStyle/>
                    <a:p>
                      <a:pPr algn="l" fontAlgn="b"/>
                      <a:r>
                        <a:rPr lang="en-AU" sz="1600" b="0" i="0" u="none" strike="noStrike" dirty="0">
                          <a:solidFill>
                            <a:srgbClr val="000000"/>
                          </a:solidFill>
                          <a:effectLst/>
                          <a:latin typeface="Calibri" panose="020F0502020204030204" pitchFamily="34" charset="0"/>
                        </a:rPr>
                        <a:t>Unit cohort</a:t>
                      </a:r>
                    </a:p>
                  </a:txBody>
                  <a:tcPr marL="6436" marR="6436" marT="6436"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4">
                  <a:txBody>
                    <a:bodyPr/>
                    <a:lstStyle/>
                    <a:p>
                      <a:pPr algn="ctr" fontAlgn="b"/>
                      <a:r>
                        <a:rPr lang="en-AU" sz="1600" b="0" i="0" u="none" strike="noStrike">
                          <a:solidFill>
                            <a:srgbClr val="000000"/>
                          </a:solidFill>
                          <a:effectLst/>
                          <a:latin typeface="Calibri" panose="020F0502020204030204" pitchFamily="34" charset="0"/>
                        </a:rPr>
                        <a:t>Success rates (%)</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AU"/>
                    </a:p>
                  </a:txBody>
                  <a:tcPr/>
                </a:tc>
                <a:tc hMerge="1">
                  <a:txBody>
                    <a:bodyPr/>
                    <a:lstStyle/>
                    <a:p>
                      <a:endParaRPr lang="en-AU"/>
                    </a:p>
                  </a:txBody>
                  <a:tcPr/>
                </a:tc>
                <a:tc hMerge="1">
                  <a:txBody>
                    <a:bodyPr/>
                    <a:lstStyle/>
                    <a:p>
                      <a:endParaRPr lang="en-AU"/>
                    </a:p>
                  </a:txBody>
                  <a:tcPr/>
                </a:tc>
              </a:tr>
              <a:tr h="484447">
                <a:tc vMerge="1">
                  <a:txBody>
                    <a:bodyPr/>
                    <a:lstStyle/>
                    <a:p>
                      <a:endParaRPr lang="en-AU"/>
                    </a:p>
                  </a:txBody>
                  <a:tcPr/>
                </a:tc>
                <a:tc>
                  <a:txBody>
                    <a:bodyPr/>
                    <a:lstStyle/>
                    <a:p>
                      <a:pPr algn="ctr" fontAlgn="b"/>
                      <a:r>
                        <a:rPr lang="en-AU" sz="1600" b="0" i="0" u="none" strike="noStrike">
                          <a:solidFill>
                            <a:srgbClr val="000000"/>
                          </a:solidFill>
                          <a:effectLst/>
                          <a:latin typeface="Calibri" panose="020F0502020204030204" pitchFamily="34" charset="0"/>
                        </a:rPr>
                        <a:t>ASS234</a:t>
                      </a:r>
                      <a:br>
                        <a:rPr lang="en-AU" sz="1600" b="0" i="0" u="none" strike="noStrike">
                          <a:solidFill>
                            <a:srgbClr val="000000"/>
                          </a:solidFill>
                          <a:effectLst/>
                          <a:latin typeface="Calibri" panose="020F0502020204030204" pitchFamily="34" charset="0"/>
                        </a:rPr>
                      </a:br>
                      <a:r>
                        <a:rPr lang="en-AU" sz="1600" b="0" i="0" u="none" strike="noStrike">
                          <a:solidFill>
                            <a:srgbClr val="000000"/>
                          </a:solidFill>
                          <a:effectLst/>
                          <a:latin typeface="Calibri" panose="020F0502020204030204" pitchFamily="34" charset="0"/>
                        </a:rPr>
                        <a:t>2014</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b"/>
                      <a:r>
                        <a:rPr lang="en-AU" sz="1600" b="0" i="0" u="none" strike="noStrike">
                          <a:solidFill>
                            <a:srgbClr val="000000"/>
                          </a:solidFill>
                          <a:effectLst/>
                          <a:latin typeface="Calibri" panose="020F0502020204030204" pitchFamily="34" charset="0"/>
                        </a:rPr>
                        <a:t>ASS234</a:t>
                      </a:r>
                      <a:br>
                        <a:rPr lang="en-AU" sz="1600" b="0" i="0" u="none" strike="noStrike">
                          <a:solidFill>
                            <a:srgbClr val="000000"/>
                          </a:solidFill>
                          <a:effectLst/>
                          <a:latin typeface="Calibri" panose="020F0502020204030204" pitchFamily="34" charset="0"/>
                        </a:rPr>
                      </a:br>
                      <a:r>
                        <a:rPr lang="en-AU" sz="1600" b="0" i="0" u="none" strike="noStrike">
                          <a:solidFill>
                            <a:srgbClr val="000000"/>
                          </a:solidFill>
                          <a:effectLst/>
                          <a:latin typeface="Calibri" panose="020F0502020204030204" pitchFamily="34" charset="0"/>
                        </a:rPr>
                        <a:t>2015</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b"/>
                      <a:r>
                        <a:rPr lang="en-AU" sz="1600" b="0" i="0" u="none" strike="noStrike">
                          <a:solidFill>
                            <a:srgbClr val="000000"/>
                          </a:solidFill>
                          <a:effectLst/>
                          <a:latin typeface="Calibri" panose="020F0502020204030204" pitchFamily="34" charset="0"/>
                        </a:rPr>
                        <a:t>Faculty of Arts and Education</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AU" sz="1600" b="0" i="0" u="none" strike="noStrike">
                          <a:solidFill>
                            <a:srgbClr val="000000"/>
                          </a:solidFill>
                          <a:effectLst/>
                          <a:latin typeface="Calibri" panose="020F0502020204030204" pitchFamily="34" charset="0"/>
                        </a:rPr>
                        <a:t>Deakin Overall</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r>
              <a:tr h="245379">
                <a:tc>
                  <a:txBody>
                    <a:bodyPr/>
                    <a:lstStyle/>
                    <a:p>
                      <a:pPr algn="l" fontAlgn="b"/>
                      <a:r>
                        <a:rPr lang="en-AU" sz="1600" b="1" i="0" u="none" strike="noStrike">
                          <a:solidFill>
                            <a:srgbClr val="000000"/>
                          </a:solidFill>
                          <a:effectLst/>
                          <a:latin typeface="Calibri" panose="020F0502020204030204" pitchFamily="34" charset="0"/>
                        </a:rPr>
                        <a:t>All unit attempts</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600" b="1" i="0" u="none" strike="noStrike" dirty="0">
                          <a:solidFill>
                            <a:srgbClr val="000000"/>
                          </a:solidFill>
                          <a:effectLst/>
                          <a:latin typeface="Calibri" panose="020F0502020204030204" pitchFamily="34" charset="0"/>
                        </a:rPr>
                        <a:t>69.3%</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600" b="1" i="0" u="none" strike="noStrike">
                          <a:solidFill>
                            <a:srgbClr val="000000"/>
                          </a:solidFill>
                          <a:effectLst/>
                          <a:latin typeface="Calibri" panose="020F0502020204030204" pitchFamily="34" charset="0"/>
                        </a:rPr>
                        <a:t>88.9%</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600" b="1" i="0" u="none" strike="noStrike">
                          <a:solidFill>
                            <a:srgbClr val="000000"/>
                          </a:solidFill>
                          <a:effectLst/>
                          <a:latin typeface="Calibri" panose="020F0502020204030204" pitchFamily="34" charset="0"/>
                        </a:rPr>
                        <a:t>87.7%</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AU" sz="1600" b="1" i="0" u="none" strike="noStrike">
                          <a:solidFill>
                            <a:srgbClr val="000000"/>
                          </a:solidFill>
                          <a:effectLst/>
                          <a:latin typeface="Calibri" panose="020F0502020204030204" pitchFamily="34" charset="0"/>
                        </a:rPr>
                        <a:t>84.6%</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5379">
                <a:tc>
                  <a:txBody>
                    <a:bodyPr/>
                    <a:lstStyle/>
                    <a:p>
                      <a:pPr algn="l" fontAlgn="b"/>
                      <a:r>
                        <a:rPr lang="en-AU" sz="1600" b="0" i="1" u="none" strike="noStrike">
                          <a:solidFill>
                            <a:srgbClr val="000000"/>
                          </a:solidFill>
                          <a:effectLst/>
                          <a:latin typeface="Calibri" panose="020F0502020204030204" pitchFamily="34" charset="0"/>
                        </a:rPr>
                        <a:t>Unit campus</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1" u="none" strike="noStrike">
                          <a:solidFill>
                            <a:srgbClr val="000000"/>
                          </a:solidFill>
                          <a:effectLst/>
                          <a:latin typeface="Calibri" panose="020F0502020204030204" pitchFamily="34" charset="0"/>
                        </a:rPr>
                        <a:t> </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0" u="none" strike="noStrike" dirty="0">
                          <a:solidFill>
                            <a:srgbClr val="000000"/>
                          </a:solidFill>
                          <a:effectLst/>
                          <a:latin typeface="Calibri" panose="020F0502020204030204" pitchFamily="34" charset="0"/>
                        </a:rPr>
                        <a:t> </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0" u="none" strike="noStrike">
                          <a:solidFill>
                            <a:srgbClr val="000000"/>
                          </a:solidFill>
                          <a:effectLst/>
                          <a:latin typeface="Calibri" panose="020F0502020204030204" pitchFamily="34" charset="0"/>
                        </a:rPr>
                        <a:t> </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0" u="none" strike="noStrike">
                          <a:solidFill>
                            <a:srgbClr val="000000"/>
                          </a:solidFill>
                          <a:effectLst/>
                          <a:latin typeface="Calibri" panose="020F0502020204030204" pitchFamily="34" charset="0"/>
                        </a:rPr>
                        <a:t> </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5379">
                <a:tc>
                  <a:txBody>
                    <a:bodyPr/>
                    <a:lstStyle/>
                    <a:p>
                      <a:pPr algn="l" fontAlgn="b"/>
                      <a:r>
                        <a:rPr lang="en-AU" sz="1600" b="0" i="0" u="none" strike="noStrike">
                          <a:solidFill>
                            <a:srgbClr val="000000"/>
                          </a:solidFill>
                          <a:effectLst/>
                          <a:latin typeface="Calibri" panose="020F0502020204030204" pitchFamily="34" charset="0"/>
                        </a:rPr>
                        <a:t>Cloud (online)</a:t>
                      </a:r>
                    </a:p>
                  </a:txBody>
                  <a:tcPr marL="772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AU" sz="1600" b="0" i="0" u="none" strike="noStrike">
                          <a:solidFill>
                            <a:srgbClr val="000000"/>
                          </a:solidFill>
                          <a:effectLst/>
                          <a:latin typeface="Calibri" panose="020F0502020204030204" pitchFamily="34" charset="0"/>
                        </a:rPr>
                        <a:t>58.5%</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AU" sz="1600" b="0" i="0" u="none" strike="noStrike" dirty="0">
                          <a:solidFill>
                            <a:schemeClr val="tx1"/>
                          </a:solidFill>
                          <a:effectLst/>
                          <a:latin typeface="Calibri" panose="020F0502020204030204" pitchFamily="34" charset="0"/>
                        </a:rPr>
                        <a:t>89.6%</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AU" sz="1600" b="0" i="0" u="none" strike="noStrike" dirty="0">
                          <a:solidFill>
                            <a:srgbClr val="000000"/>
                          </a:solidFill>
                          <a:effectLst/>
                          <a:latin typeface="Calibri" panose="020F0502020204030204" pitchFamily="34" charset="0"/>
                        </a:rPr>
                        <a:t>82.0%</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AU" sz="1600" b="0" i="0" u="none" strike="noStrike">
                          <a:solidFill>
                            <a:srgbClr val="000000"/>
                          </a:solidFill>
                          <a:effectLst/>
                          <a:latin typeface="Calibri" panose="020F0502020204030204" pitchFamily="34" charset="0"/>
                        </a:rPr>
                        <a:t>80.9%</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45379">
                <a:tc>
                  <a:txBody>
                    <a:bodyPr/>
                    <a:lstStyle/>
                    <a:p>
                      <a:pPr algn="l" fontAlgn="b"/>
                      <a:r>
                        <a:rPr lang="en-AU" sz="1600" b="0" i="0" u="none" strike="noStrike">
                          <a:solidFill>
                            <a:srgbClr val="000000"/>
                          </a:solidFill>
                          <a:effectLst/>
                          <a:latin typeface="Calibri" panose="020F0502020204030204" pitchFamily="34" charset="0"/>
                        </a:rPr>
                        <a:t>Geelong Waurn Ponds</a:t>
                      </a:r>
                    </a:p>
                  </a:txBody>
                  <a:tcPr marL="772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a:solidFill>
                            <a:srgbClr val="000000"/>
                          </a:solidFill>
                          <a:effectLst/>
                          <a:latin typeface="Calibri" panose="020F0502020204030204" pitchFamily="34" charset="0"/>
                        </a:rPr>
                        <a:t>85.7%</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a:solidFill>
                            <a:srgbClr val="000000"/>
                          </a:solidFill>
                          <a:effectLst/>
                          <a:latin typeface="Calibri" panose="020F0502020204030204" pitchFamily="34" charset="0"/>
                        </a:rPr>
                        <a:t>87.8%</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dirty="0">
                          <a:solidFill>
                            <a:srgbClr val="000000"/>
                          </a:solidFill>
                          <a:effectLst/>
                          <a:latin typeface="Calibri" panose="020F0502020204030204" pitchFamily="34" charset="0"/>
                        </a:rPr>
                        <a:t>89.2%</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a:solidFill>
                            <a:srgbClr val="000000"/>
                          </a:solidFill>
                          <a:effectLst/>
                          <a:latin typeface="Calibri" panose="020F0502020204030204" pitchFamily="34" charset="0"/>
                        </a:rPr>
                        <a:t>84.9%</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5379">
                <a:tc>
                  <a:txBody>
                    <a:bodyPr/>
                    <a:lstStyle/>
                    <a:p>
                      <a:pPr algn="l" fontAlgn="b"/>
                      <a:r>
                        <a:rPr lang="en-AU" sz="1600" b="0" i="1" u="none" strike="noStrike">
                          <a:solidFill>
                            <a:srgbClr val="000000"/>
                          </a:solidFill>
                          <a:effectLst/>
                          <a:latin typeface="Calibri" panose="020F0502020204030204" pitchFamily="34" charset="0"/>
                        </a:rPr>
                        <a:t>ATAR group</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1" u="none" strike="noStrike">
                          <a:solidFill>
                            <a:srgbClr val="000000"/>
                          </a:solidFill>
                          <a:effectLst/>
                          <a:latin typeface="Calibri" panose="020F0502020204030204" pitchFamily="34" charset="0"/>
                        </a:rPr>
                        <a:t> </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0" u="none" strike="noStrike">
                          <a:solidFill>
                            <a:srgbClr val="000000"/>
                          </a:solidFill>
                          <a:effectLst/>
                          <a:latin typeface="Calibri" panose="020F0502020204030204" pitchFamily="34" charset="0"/>
                        </a:rPr>
                        <a:t> </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0" u="none" strike="noStrike" dirty="0">
                          <a:solidFill>
                            <a:srgbClr val="000000"/>
                          </a:solidFill>
                          <a:effectLst/>
                          <a:latin typeface="Calibri" panose="020F0502020204030204" pitchFamily="34" charset="0"/>
                        </a:rPr>
                        <a:t> </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0" u="none" strike="noStrike">
                          <a:solidFill>
                            <a:srgbClr val="000000"/>
                          </a:solidFill>
                          <a:effectLst/>
                          <a:latin typeface="Calibri" panose="020F0502020204030204" pitchFamily="34" charset="0"/>
                        </a:rPr>
                        <a:t> </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5379">
                <a:tc>
                  <a:txBody>
                    <a:bodyPr/>
                    <a:lstStyle/>
                    <a:p>
                      <a:pPr algn="l" fontAlgn="b"/>
                      <a:r>
                        <a:rPr lang="en-AU" sz="1600" b="0" i="0" u="none" strike="noStrike">
                          <a:solidFill>
                            <a:srgbClr val="000000"/>
                          </a:solidFill>
                          <a:effectLst/>
                          <a:latin typeface="Calibri" panose="020F0502020204030204" pitchFamily="34" charset="0"/>
                        </a:rPr>
                        <a:t>Low ATAR (&lt;60)</a:t>
                      </a:r>
                    </a:p>
                  </a:txBody>
                  <a:tcPr marL="772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AU" sz="1600" b="0" i="0" u="none" strike="noStrike">
                          <a:solidFill>
                            <a:srgbClr val="FF0000"/>
                          </a:solidFill>
                          <a:effectLst/>
                          <a:latin typeface="Calibri" panose="020F0502020204030204" pitchFamily="34" charset="0"/>
                        </a:rPr>
                        <a:t>66.7%</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AU" sz="1600" b="0" i="0" u="none" strike="noStrike">
                          <a:solidFill>
                            <a:srgbClr val="FF0000"/>
                          </a:solidFill>
                          <a:effectLst/>
                          <a:latin typeface="Calibri" panose="020F0502020204030204" pitchFamily="34" charset="0"/>
                        </a:rPr>
                        <a:t>85.7%</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AU" sz="1600" b="0" i="0" u="none" strike="noStrike" dirty="0">
                          <a:solidFill>
                            <a:srgbClr val="000000"/>
                          </a:solidFill>
                          <a:effectLst/>
                          <a:latin typeface="Calibri" panose="020F0502020204030204" pitchFamily="34" charset="0"/>
                        </a:rPr>
                        <a:t>80.7%</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AU" sz="1600" b="0" i="0" u="none" strike="noStrike">
                          <a:solidFill>
                            <a:srgbClr val="000000"/>
                          </a:solidFill>
                          <a:effectLst/>
                          <a:latin typeface="Calibri" panose="020F0502020204030204" pitchFamily="34" charset="0"/>
                        </a:rPr>
                        <a:t>79.6%</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45379">
                <a:tc>
                  <a:txBody>
                    <a:bodyPr/>
                    <a:lstStyle/>
                    <a:p>
                      <a:pPr algn="l" fontAlgn="b"/>
                      <a:r>
                        <a:rPr lang="en-AU" sz="1600" b="0" i="0" u="none" strike="noStrike">
                          <a:solidFill>
                            <a:srgbClr val="000000"/>
                          </a:solidFill>
                          <a:effectLst/>
                          <a:latin typeface="Calibri" panose="020F0502020204030204" pitchFamily="34" charset="0"/>
                        </a:rPr>
                        <a:t>Mid ATAR (60 - 80)</a:t>
                      </a:r>
                    </a:p>
                  </a:txBody>
                  <a:tcPr marL="772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AU" sz="1600" b="0" i="0" u="none" strike="noStrike">
                          <a:solidFill>
                            <a:srgbClr val="000000"/>
                          </a:solidFill>
                          <a:effectLst/>
                          <a:latin typeface="Calibri" panose="020F0502020204030204" pitchFamily="34" charset="0"/>
                        </a:rPr>
                        <a:t>63.2%</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AU" sz="1600" b="0" i="0" u="none" strike="noStrike">
                          <a:solidFill>
                            <a:srgbClr val="000000"/>
                          </a:solidFill>
                          <a:effectLst/>
                          <a:latin typeface="Calibri" panose="020F0502020204030204" pitchFamily="34" charset="0"/>
                        </a:rPr>
                        <a:t>100.0%</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AU" sz="1600" b="0" i="0" u="none" strike="noStrike" dirty="0">
                          <a:solidFill>
                            <a:srgbClr val="000000"/>
                          </a:solidFill>
                          <a:effectLst/>
                          <a:latin typeface="Calibri" panose="020F0502020204030204" pitchFamily="34" charset="0"/>
                        </a:rPr>
                        <a:t>90.8%</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AU" sz="1600" b="0" i="0" u="none" strike="noStrike">
                          <a:solidFill>
                            <a:srgbClr val="000000"/>
                          </a:solidFill>
                          <a:effectLst/>
                          <a:latin typeface="Calibri" panose="020F0502020204030204" pitchFamily="34" charset="0"/>
                        </a:rPr>
                        <a:t>87.5%</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45379">
                <a:tc>
                  <a:txBody>
                    <a:bodyPr/>
                    <a:lstStyle/>
                    <a:p>
                      <a:pPr algn="l" fontAlgn="b"/>
                      <a:r>
                        <a:rPr lang="en-AU" sz="1600" b="0" i="0" u="none" strike="noStrike">
                          <a:solidFill>
                            <a:srgbClr val="000000"/>
                          </a:solidFill>
                          <a:effectLst/>
                          <a:latin typeface="Calibri" panose="020F0502020204030204" pitchFamily="34" charset="0"/>
                        </a:rPr>
                        <a:t>High ATAR (&gt;80)</a:t>
                      </a:r>
                    </a:p>
                  </a:txBody>
                  <a:tcPr marL="772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a:solidFill>
                            <a:srgbClr val="FF0000"/>
                          </a:solidFill>
                          <a:effectLst/>
                          <a:latin typeface="Calibri" panose="020F0502020204030204" pitchFamily="34" charset="0"/>
                        </a:rPr>
                        <a:t>100.0%</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a:solidFill>
                            <a:srgbClr val="FF0000"/>
                          </a:solidFill>
                          <a:effectLst/>
                          <a:latin typeface="Calibri" panose="020F0502020204030204" pitchFamily="34" charset="0"/>
                        </a:rPr>
                        <a:t>100.0%</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dirty="0">
                          <a:solidFill>
                            <a:srgbClr val="000000"/>
                          </a:solidFill>
                          <a:effectLst/>
                          <a:latin typeface="Calibri" panose="020F0502020204030204" pitchFamily="34" charset="0"/>
                        </a:rPr>
                        <a:t>95.5%</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a:solidFill>
                            <a:srgbClr val="000000"/>
                          </a:solidFill>
                          <a:effectLst/>
                          <a:latin typeface="Calibri" panose="020F0502020204030204" pitchFamily="34" charset="0"/>
                        </a:rPr>
                        <a:t>94.2%</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5379">
                <a:tc>
                  <a:txBody>
                    <a:bodyPr/>
                    <a:lstStyle/>
                    <a:p>
                      <a:pPr algn="l" fontAlgn="b"/>
                      <a:r>
                        <a:rPr lang="en-AU" sz="1600" b="0" i="1" u="none" strike="noStrike">
                          <a:solidFill>
                            <a:srgbClr val="000000"/>
                          </a:solidFill>
                          <a:effectLst/>
                          <a:latin typeface="Calibri" panose="020F0502020204030204" pitchFamily="34" charset="0"/>
                        </a:rPr>
                        <a:t>Equity groups</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1" u="none" strike="noStrike">
                          <a:solidFill>
                            <a:srgbClr val="000000"/>
                          </a:solidFill>
                          <a:effectLst/>
                          <a:latin typeface="Calibri" panose="020F0502020204030204" pitchFamily="34" charset="0"/>
                        </a:rPr>
                        <a:t> </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AU" sz="1600" b="0" i="0" u="none" strike="noStrike">
                          <a:solidFill>
                            <a:srgbClr val="000000"/>
                          </a:solidFill>
                          <a:effectLst/>
                          <a:latin typeface="Calibri" panose="020F0502020204030204" pitchFamily="34" charset="0"/>
                        </a:rPr>
                        <a:t> </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AU" sz="1600" b="0" i="0" u="none" strike="noStrike">
                          <a:solidFill>
                            <a:srgbClr val="000000"/>
                          </a:solidFill>
                          <a:effectLst/>
                          <a:latin typeface="Calibri" panose="020F0502020204030204" pitchFamily="34" charset="0"/>
                        </a:rPr>
                        <a:t> </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AU" sz="1600" b="0" i="0" u="none" strike="noStrike" dirty="0">
                          <a:solidFill>
                            <a:srgbClr val="000000"/>
                          </a:solidFill>
                          <a:effectLst/>
                          <a:latin typeface="Calibri" panose="020F0502020204030204" pitchFamily="34" charset="0"/>
                        </a:rPr>
                        <a:t> </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5379">
                <a:tc>
                  <a:txBody>
                    <a:bodyPr/>
                    <a:lstStyle/>
                    <a:p>
                      <a:pPr algn="l" fontAlgn="b"/>
                      <a:r>
                        <a:rPr lang="en-AU" sz="1600" b="0" i="0" u="none" strike="noStrike">
                          <a:solidFill>
                            <a:srgbClr val="000000"/>
                          </a:solidFill>
                          <a:effectLst/>
                          <a:latin typeface="Calibri" panose="020F0502020204030204" pitchFamily="34" charset="0"/>
                        </a:rPr>
                        <a:t>Low SES students</a:t>
                      </a:r>
                    </a:p>
                  </a:txBody>
                  <a:tcPr marL="154473"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AU" sz="1600" b="0" i="0" u="none" strike="noStrike">
                          <a:solidFill>
                            <a:srgbClr val="FF0000"/>
                          </a:solidFill>
                          <a:effectLst/>
                          <a:latin typeface="Calibri" panose="020F0502020204030204" pitchFamily="34" charset="0"/>
                        </a:rPr>
                        <a:t>87.5%</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AU" sz="1600" b="0" i="0" u="none" strike="noStrike">
                          <a:solidFill>
                            <a:srgbClr val="000000"/>
                          </a:solidFill>
                          <a:effectLst/>
                          <a:latin typeface="Calibri" panose="020F0502020204030204" pitchFamily="34" charset="0"/>
                        </a:rPr>
                        <a:t>100.0%</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AU" sz="1600" b="0" i="0" u="none" strike="noStrike">
                          <a:solidFill>
                            <a:srgbClr val="000000"/>
                          </a:solidFill>
                          <a:effectLst/>
                          <a:latin typeface="Calibri" panose="020F0502020204030204" pitchFamily="34" charset="0"/>
                        </a:rPr>
                        <a:t>81.9%</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AU" sz="1600" b="0" i="0" u="none" strike="noStrike" dirty="0">
                          <a:solidFill>
                            <a:srgbClr val="000000"/>
                          </a:solidFill>
                          <a:effectLst/>
                          <a:latin typeface="Calibri" panose="020F0502020204030204" pitchFamily="34" charset="0"/>
                        </a:rPr>
                        <a:t>82.6%</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45379">
                <a:tc>
                  <a:txBody>
                    <a:bodyPr/>
                    <a:lstStyle/>
                    <a:p>
                      <a:pPr algn="l" fontAlgn="b"/>
                      <a:r>
                        <a:rPr lang="en-AU" sz="1600" b="0" i="0" u="none" strike="noStrike">
                          <a:solidFill>
                            <a:srgbClr val="000000"/>
                          </a:solidFill>
                          <a:effectLst/>
                          <a:latin typeface="Calibri" panose="020F0502020204030204" pitchFamily="34" charset="0"/>
                        </a:rPr>
                        <a:t>Other students</a:t>
                      </a:r>
                    </a:p>
                  </a:txBody>
                  <a:tcPr marL="154473"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a:solidFill>
                            <a:srgbClr val="000000"/>
                          </a:solidFill>
                          <a:effectLst/>
                          <a:latin typeface="Calibri" panose="020F0502020204030204" pitchFamily="34" charset="0"/>
                        </a:rPr>
                        <a:t>67.5%</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a:solidFill>
                            <a:srgbClr val="000000"/>
                          </a:solidFill>
                          <a:effectLst/>
                          <a:latin typeface="Calibri" panose="020F0502020204030204" pitchFamily="34" charset="0"/>
                        </a:rPr>
                        <a:t>86.1%</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a:solidFill>
                            <a:srgbClr val="000000"/>
                          </a:solidFill>
                          <a:effectLst/>
                          <a:latin typeface="Calibri" panose="020F0502020204030204" pitchFamily="34" charset="0"/>
                        </a:rPr>
                        <a:t>88.4%</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dirty="0">
                          <a:solidFill>
                            <a:srgbClr val="000000"/>
                          </a:solidFill>
                          <a:effectLst/>
                          <a:latin typeface="Calibri" panose="020F0502020204030204" pitchFamily="34" charset="0"/>
                        </a:rPr>
                        <a:t>84.9%</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5379">
                <a:tc>
                  <a:txBody>
                    <a:bodyPr/>
                    <a:lstStyle/>
                    <a:p>
                      <a:pPr algn="l" fontAlgn="b"/>
                      <a:r>
                        <a:rPr lang="en-AU" sz="1600" b="0" i="0" u="none" strike="noStrike">
                          <a:solidFill>
                            <a:srgbClr val="000000"/>
                          </a:solidFill>
                          <a:effectLst/>
                          <a:latin typeface="Calibri" panose="020F0502020204030204" pitchFamily="34" charset="0"/>
                        </a:rPr>
                        <a:t>Regional or remote students</a:t>
                      </a:r>
                    </a:p>
                  </a:txBody>
                  <a:tcPr marL="154473"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0" u="none" strike="noStrike">
                          <a:solidFill>
                            <a:srgbClr val="000000"/>
                          </a:solidFill>
                          <a:effectLst/>
                          <a:latin typeface="Calibri" panose="020F0502020204030204" pitchFamily="34" charset="0"/>
                        </a:rPr>
                        <a:t>73.7%</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0" u="none" strike="noStrike">
                          <a:solidFill>
                            <a:srgbClr val="000000"/>
                          </a:solidFill>
                          <a:effectLst/>
                          <a:latin typeface="Calibri" panose="020F0502020204030204" pitchFamily="34" charset="0"/>
                        </a:rPr>
                        <a:t>90.9%</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0" u="none" strike="noStrike">
                          <a:solidFill>
                            <a:srgbClr val="000000"/>
                          </a:solidFill>
                          <a:effectLst/>
                          <a:latin typeface="Calibri" panose="020F0502020204030204" pitchFamily="34" charset="0"/>
                        </a:rPr>
                        <a:t>86.7%</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0" u="none" strike="noStrike" dirty="0">
                          <a:solidFill>
                            <a:srgbClr val="000000"/>
                          </a:solidFill>
                          <a:effectLst/>
                          <a:latin typeface="Calibri" panose="020F0502020204030204" pitchFamily="34" charset="0"/>
                        </a:rPr>
                        <a:t>87.5%</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5379">
                <a:tc>
                  <a:txBody>
                    <a:bodyPr/>
                    <a:lstStyle/>
                    <a:p>
                      <a:pPr algn="l" fontAlgn="b"/>
                      <a:r>
                        <a:rPr lang="en-AU" sz="1600" b="0" i="0" u="none" strike="noStrike">
                          <a:solidFill>
                            <a:srgbClr val="000000"/>
                          </a:solidFill>
                          <a:effectLst/>
                          <a:latin typeface="Calibri" panose="020F0502020204030204" pitchFamily="34" charset="0"/>
                        </a:rPr>
                        <a:t>Other students</a:t>
                      </a:r>
                    </a:p>
                  </a:txBody>
                  <a:tcPr marL="154473"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a:solidFill>
                            <a:srgbClr val="000000"/>
                          </a:solidFill>
                          <a:effectLst/>
                          <a:latin typeface="Calibri" panose="020F0502020204030204" pitchFamily="34" charset="0"/>
                        </a:rPr>
                        <a:t>66.0%</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a:solidFill>
                            <a:srgbClr val="000000"/>
                          </a:solidFill>
                          <a:effectLst/>
                          <a:latin typeface="Calibri" panose="020F0502020204030204" pitchFamily="34" charset="0"/>
                        </a:rPr>
                        <a:t>87.8%</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a:solidFill>
                            <a:srgbClr val="000000"/>
                          </a:solidFill>
                          <a:effectLst/>
                          <a:latin typeface="Calibri" panose="020F0502020204030204" pitchFamily="34" charset="0"/>
                        </a:rPr>
                        <a:t>87.9%</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dirty="0">
                          <a:solidFill>
                            <a:srgbClr val="000000"/>
                          </a:solidFill>
                          <a:effectLst/>
                          <a:latin typeface="Calibri" panose="020F0502020204030204" pitchFamily="34" charset="0"/>
                        </a:rPr>
                        <a:t>83.9%</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7583">
                <a:tc>
                  <a:txBody>
                    <a:bodyPr/>
                    <a:lstStyle/>
                    <a:p>
                      <a:pPr algn="l" fontAlgn="ctr"/>
                      <a:r>
                        <a:rPr lang="en-AU" sz="1600" b="0" i="0" u="none" strike="noStrike">
                          <a:solidFill>
                            <a:srgbClr val="000000"/>
                          </a:solidFill>
                          <a:effectLst/>
                          <a:latin typeface="Calibri" panose="020F0502020204030204" pitchFamily="34" charset="0"/>
                        </a:rPr>
                        <a:t>Non-English speaking background students</a:t>
                      </a:r>
                    </a:p>
                  </a:txBody>
                  <a:tcPr marL="154473" marR="6436" marT="6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600" b="0" i="0" u="none" strike="noStrike">
                          <a:solidFill>
                            <a:srgbClr val="FF0000"/>
                          </a:solidFill>
                          <a:effectLst/>
                          <a:latin typeface="Calibri" panose="020F0502020204030204" pitchFamily="34" charset="0"/>
                        </a:rPr>
                        <a:t> </a:t>
                      </a:r>
                    </a:p>
                  </a:txBody>
                  <a:tcPr marL="6436" marR="6436" marT="6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600" b="0" i="0" u="none" strike="noStrike">
                          <a:solidFill>
                            <a:srgbClr val="FF0000"/>
                          </a:solidFill>
                          <a:effectLst/>
                          <a:latin typeface="Calibri" panose="020F0502020204030204" pitchFamily="34" charset="0"/>
                        </a:rPr>
                        <a:t>100.0%</a:t>
                      </a:r>
                    </a:p>
                  </a:txBody>
                  <a:tcPr marL="6436" marR="6436" marT="6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600" b="0" i="0" u="none" strike="noStrike">
                          <a:solidFill>
                            <a:srgbClr val="000000"/>
                          </a:solidFill>
                          <a:effectLst/>
                          <a:latin typeface="Calibri" panose="020F0502020204030204" pitchFamily="34" charset="0"/>
                        </a:rPr>
                        <a:t>88.3%</a:t>
                      </a:r>
                    </a:p>
                  </a:txBody>
                  <a:tcPr marL="6436" marR="6436" marT="6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AU" sz="1600" b="0" i="0" u="none" strike="noStrike" dirty="0">
                          <a:solidFill>
                            <a:srgbClr val="000000"/>
                          </a:solidFill>
                          <a:effectLst/>
                          <a:latin typeface="Calibri" panose="020F0502020204030204" pitchFamily="34" charset="0"/>
                        </a:rPr>
                        <a:t>77.3%</a:t>
                      </a:r>
                    </a:p>
                  </a:txBody>
                  <a:tcPr marL="6436" marR="6436" marT="643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5379">
                <a:tc>
                  <a:txBody>
                    <a:bodyPr/>
                    <a:lstStyle/>
                    <a:p>
                      <a:pPr algn="l" fontAlgn="b"/>
                      <a:r>
                        <a:rPr lang="en-AU" sz="1600" b="0" i="0" u="none" strike="noStrike">
                          <a:solidFill>
                            <a:srgbClr val="000000"/>
                          </a:solidFill>
                          <a:effectLst/>
                          <a:latin typeface="Calibri" panose="020F0502020204030204" pitchFamily="34" charset="0"/>
                        </a:rPr>
                        <a:t>Other students</a:t>
                      </a:r>
                    </a:p>
                  </a:txBody>
                  <a:tcPr marL="154473"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a:solidFill>
                            <a:srgbClr val="000000"/>
                          </a:solidFill>
                          <a:effectLst/>
                          <a:latin typeface="Calibri" panose="020F0502020204030204" pitchFamily="34" charset="0"/>
                        </a:rPr>
                        <a:t> </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a:solidFill>
                            <a:srgbClr val="000000"/>
                          </a:solidFill>
                          <a:effectLst/>
                          <a:latin typeface="Calibri" panose="020F0502020204030204" pitchFamily="34" charset="0"/>
                        </a:rPr>
                        <a:t>88.7%</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a:solidFill>
                            <a:srgbClr val="000000"/>
                          </a:solidFill>
                          <a:effectLst/>
                          <a:latin typeface="Calibri" panose="020F0502020204030204" pitchFamily="34" charset="0"/>
                        </a:rPr>
                        <a:t>87.6%</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dirty="0">
                          <a:solidFill>
                            <a:srgbClr val="000000"/>
                          </a:solidFill>
                          <a:effectLst/>
                          <a:latin typeface="Calibri" panose="020F0502020204030204" pitchFamily="34" charset="0"/>
                        </a:rPr>
                        <a:t>85.7%</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5379">
                <a:tc>
                  <a:txBody>
                    <a:bodyPr/>
                    <a:lstStyle/>
                    <a:p>
                      <a:pPr algn="l" fontAlgn="b"/>
                      <a:r>
                        <a:rPr lang="en-AU" sz="1600" b="0" i="0" u="none" strike="noStrike">
                          <a:solidFill>
                            <a:srgbClr val="000000"/>
                          </a:solidFill>
                          <a:effectLst/>
                          <a:latin typeface="Calibri" panose="020F0502020204030204" pitchFamily="34" charset="0"/>
                        </a:rPr>
                        <a:t>Students with disability</a:t>
                      </a:r>
                    </a:p>
                  </a:txBody>
                  <a:tcPr marL="154473"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0" u="none" strike="noStrike">
                          <a:solidFill>
                            <a:srgbClr val="FF0000"/>
                          </a:solidFill>
                          <a:effectLst/>
                          <a:latin typeface="Calibri" panose="020F0502020204030204" pitchFamily="34" charset="0"/>
                        </a:rPr>
                        <a:t>66.7%</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0" u="none" strike="noStrike">
                          <a:solidFill>
                            <a:srgbClr val="FF0000"/>
                          </a:solidFill>
                          <a:effectLst/>
                          <a:latin typeface="Calibri" panose="020F0502020204030204" pitchFamily="34" charset="0"/>
                        </a:rPr>
                        <a:t>83.3%</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0" u="none" strike="noStrike">
                          <a:solidFill>
                            <a:srgbClr val="000000"/>
                          </a:solidFill>
                          <a:effectLst/>
                          <a:latin typeface="Calibri" panose="020F0502020204030204" pitchFamily="34" charset="0"/>
                        </a:rPr>
                        <a:t>82.8%</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0" u="none" strike="noStrike" dirty="0">
                          <a:solidFill>
                            <a:srgbClr val="000000"/>
                          </a:solidFill>
                          <a:effectLst/>
                          <a:latin typeface="Calibri" panose="020F0502020204030204" pitchFamily="34" charset="0"/>
                        </a:rPr>
                        <a:t>82.8%</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5379">
                <a:tc>
                  <a:txBody>
                    <a:bodyPr/>
                    <a:lstStyle/>
                    <a:p>
                      <a:pPr algn="l" fontAlgn="b"/>
                      <a:r>
                        <a:rPr lang="en-AU" sz="1600" b="0" i="0" u="none" strike="noStrike">
                          <a:solidFill>
                            <a:srgbClr val="000000"/>
                          </a:solidFill>
                          <a:effectLst/>
                          <a:latin typeface="Calibri" panose="020F0502020204030204" pitchFamily="34" charset="0"/>
                        </a:rPr>
                        <a:t>Other students</a:t>
                      </a:r>
                    </a:p>
                  </a:txBody>
                  <a:tcPr marL="154473"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a:solidFill>
                            <a:srgbClr val="000000"/>
                          </a:solidFill>
                          <a:effectLst/>
                          <a:latin typeface="Calibri" panose="020F0502020204030204" pitchFamily="34" charset="0"/>
                        </a:rPr>
                        <a:t>69.6%</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a:solidFill>
                            <a:srgbClr val="000000"/>
                          </a:solidFill>
                          <a:effectLst/>
                          <a:latin typeface="Calibri" panose="020F0502020204030204" pitchFamily="34" charset="0"/>
                        </a:rPr>
                        <a:t>89.5%</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a:solidFill>
                            <a:srgbClr val="000000"/>
                          </a:solidFill>
                          <a:effectLst/>
                          <a:latin typeface="Calibri" panose="020F0502020204030204" pitchFamily="34" charset="0"/>
                        </a:rPr>
                        <a:t>88.0%</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dirty="0">
                          <a:solidFill>
                            <a:srgbClr val="000000"/>
                          </a:solidFill>
                          <a:effectLst/>
                          <a:latin typeface="Calibri" panose="020F0502020204030204" pitchFamily="34" charset="0"/>
                        </a:rPr>
                        <a:t>84.7%</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5379">
                <a:tc>
                  <a:txBody>
                    <a:bodyPr/>
                    <a:lstStyle/>
                    <a:p>
                      <a:pPr algn="l" fontAlgn="b"/>
                      <a:r>
                        <a:rPr lang="en-AU" sz="1600" b="0" i="0" u="none" strike="noStrike">
                          <a:solidFill>
                            <a:srgbClr val="000000"/>
                          </a:solidFill>
                          <a:effectLst/>
                          <a:latin typeface="Calibri" panose="020F0502020204030204" pitchFamily="34" charset="0"/>
                        </a:rPr>
                        <a:t>Women in non-traditional areas</a:t>
                      </a:r>
                    </a:p>
                  </a:txBody>
                  <a:tcPr marL="154473"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0" u="none" strike="noStrike">
                          <a:solidFill>
                            <a:srgbClr val="FF0000"/>
                          </a:solidFill>
                          <a:effectLst/>
                          <a:latin typeface="Calibri" panose="020F0502020204030204" pitchFamily="34" charset="0"/>
                        </a:rPr>
                        <a:t>0.0%</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0" u="none" strike="noStrike">
                          <a:solidFill>
                            <a:srgbClr val="FF0000"/>
                          </a:solidFill>
                          <a:effectLst/>
                          <a:latin typeface="Calibri" panose="020F0502020204030204" pitchFamily="34" charset="0"/>
                        </a:rPr>
                        <a:t>83.3%</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0" u="none" strike="noStrike">
                          <a:solidFill>
                            <a:srgbClr val="000000"/>
                          </a:solidFill>
                          <a:effectLst/>
                          <a:latin typeface="Calibri" panose="020F0502020204030204" pitchFamily="34" charset="0"/>
                        </a:rPr>
                        <a:t>90.6%</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0" u="none" strike="noStrike" dirty="0">
                          <a:solidFill>
                            <a:srgbClr val="000000"/>
                          </a:solidFill>
                          <a:effectLst/>
                          <a:latin typeface="Calibri" panose="020F0502020204030204" pitchFamily="34" charset="0"/>
                        </a:rPr>
                        <a:t>84.0%</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5379">
                <a:tc>
                  <a:txBody>
                    <a:bodyPr/>
                    <a:lstStyle/>
                    <a:p>
                      <a:pPr algn="l" fontAlgn="b"/>
                      <a:r>
                        <a:rPr lang="en-AU" sz="1600" b="0" i="0" u="none" strike="noStrike">
                          <a:solidFill>
                            <a:srgbClr val="000000"/>
                          </a:solidFill>
                          <a:effectLst/>
                          <a:latin typeface="Calibri" panose="020F0502020204030204" pitchFamily="34" charset="0"/>
                        </a:rPr>
                        <a:t>Other students</a:t>
                      </a:r>
                    </a:p>
                  </a:txBody>
                  <a:tcPr marL="154473"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a:solidFill>
                            <a:srgbClr val="000000"/>
                          </a:solidFill>
                          <a:effectLst/>
                          <a:latin typeface="Calibri" panose="020F0502020204030204" pitchFamily="34" charset="0"/>
                        </a:rPr>
                        <a:t>70.9%</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a:solidFill>
                            <a:srgbClr val="000000"/>
                          </a:solidFill>
                          <a:effectLst/>
                          <a:latin typeface="Calibri" panose="020F0502020204030204" pitchFamily="34" charset="0"/>
                        </a:rPr>
                        <a:t>89.5%</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a:solidFill>
                            <a:srgbClr val="000000"/>
                          </a:solidFill>
                          <a:effectLst/>
                          <a:latin typeface="Calibri" panose="020F0502020204030204" pitchFamily="34" charset="0"/>
                        </a:rPr>
                        <a:t>87.5%</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dirty="0">
                          <a:solidFill>
                            <a:srgbClr val="000000"/>
                          </a:solidFill>
                          <a:effectLst/>
                          <a:latin typeface="Calibri" panose="020F0502020204030204" pitchFamily="34" charset="0"/>
                        </a:rPr>
                        <a:t>84.7%</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5379">
                <a:tc>
                  <a:txBody>
                    <a:bodyPr/>
                    <a:lstStyle/>
                    <a:p>
                      <a:pPr algn="l" fontAlgn="b"/>
                      <a:r>
                        <a:rPr lang="en-AU" sz="1600" b="0" i="0" u="none" strike="noStrike">
                          <a:solidFill>
                            <a:srgbClr val="000000"/>
                          </a:solidFill>
                          <a:effectLst/>
                          <a:latin typeface="Calibri" panose="020F0502020204030204" pitchFamily="34" charset="0"/>
                        </a:rPr>
                        <a:t>Aboriginal and/or Torres Strait Islander students</a:t>
                      </a:r>
                    </a:p>
                  </a:txBody>
                  <a:tcPr marL="154473"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0" u="none" strike="noStrike">
                          <a:solidFill>
                            <a:srgbClr val="000000"/>
                          </a:solidFill>
                          <a:effectLst/>
                          <a:latin typeface="Calibri" panose="020F0502020204030204" pitchFamily="34" charset="0"/>
                        </a:rPr>
                        <a:t>33.3%</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0" u="none" strike="noStrike">
                          <a:solidFill>
                            <a:srgbClr val="FF0000"/>
                          </a:solidFill>
                          <a:effectLst/>
                          <a:latin typeface="Calibri" panose="020F0502020204030204" pitchFamily="34" charset="0"/>
                        </a:rPr>
                        <a:t>100.0%</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0" u="none" strike="noStrike">
                          <a:solidFill>
                            <a:srgbClr val="000000"/>
                          </a:solidFill>
                          <a:effectLst/>
                          <a:latin typeface="Calibri" panose="020F0502020204030204" pitchFamily="34" charset="0"/>
                        </a:rPr>
                        <a:t>62.8%</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0" u="none" strike="noStrike" dirty="0">
                          <a:solidFill>
                            <a:srgbClr val="000000"/>
                          </a:solidFill>
                          <a:effectLst/>
                          <a:latin typeface="Calibri" panose="020F0502020204030204" pitchFamily="34" charset="0"/>
                        </a:rPr>
                        <a:t>60.0%</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5379">
                <a:tc>
                  <a:txBody>
                    <a:bodyPr/>
                    <a:lstStyle/>
                    <a:p>
                      <a:pPr algn="l" fontAlgn="b"/>
                      <a:r>
                        <a:rPr lang="en-AU" sz="1600" b="0" i="0" u="none" strike="noStrike">
                          <a:solidFill>
                            <a:srgbClr val="000000"/>
                          </a:solidFill>
                          <a:effectLst/>
                          <a:latin typeface="Calibri" panose="020F0502020204030204" pitchFamily="34" charset="0"/>
                        </a:rPr>
                        <a:t>Other students</a:t>
                      </a:r>
                    </a:p>
                  </a:txBody>
                  <a:tcPr marL="154473"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a:solidFill>
                            <a:srgbClr val="000000"/>
                          </a:solidFill>
                          <a:effectLst/>
                          <a:latin typeface="Calibri" panose="020F0502020204030204" pitchFamily="34" charset="0"/>
                        </a:rPr>
                        <a:t>72.0%</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a:solidFill>
                            <a:srgbClr val="000000"/>
                          </a:solidFill>
                          <a:effectLst/>
                          <a:latin typeface="Calibri" panose="020F0502020204030204" pitchFamily="34" charset="0"/>
                        </a:rPr>
                        <a:t>88.7%</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a:solidFill>
                            <a:srgbClr val="000000"/>
                          </a:solidFill>
                          <a:effectLst/>
                          <a:latin typeface="Calibri" panose="020F0502020204030204" pitchFamily="34" charset="0"/>
                        </a:rPr>
                        <a:t>87.9%</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dirty="0">
                          <a:solidFill>
                            <a:srgbClr val="000000"/>
                          </a:solidFill>
                          <a:effectLst/>
                          <a:latin typeface="Calibri" panose="020F0502020204030204" pitchFamily="34" charset="0"/>
                        </a:rPr>
                        <a:t>84.8%</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5379">
                <a:tc>
                  <a:txBody>
                    <a:bodyPr/>
                    <a:lstStyle/>
                    <a:p>
                      <a:pPr algn="l" fontAlgn="b"/>
                      <a:r>
                        <a:rPr lang="en-AU" sz="1600" b="0" i="0" u="none" strike="noStrike">
                          <a:solidFill>
                            <a:srgbClr val="000000"/>
                          </a:solidFill>
                          <a:effectLst/>
                          <a:latin typeface="Calibri" panose="020F0502020204030204" pitchFamily="34" charset="0"/>
                        </a:rPr>
                        <a:t>First in family students</a:t>
                      </a:r>
                    </a:p>
                  </a:txBody>
                  <a:tcPr marL="154473"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0" u="none" strike="noStrike">
                          <a:solidFill>
                            <a:srgbClr val="000000"/>
                          </a:solidFill>
                          <a:effectLst/>
                          <a:latin typeface="Calibri" panose="020F0502020204030204" pitchFamily="34" charset="0"/>
                        </a:rPr>
                        <a:t>74.5%</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0" u="none" strike="noStrike">
                          <a:solidFill>
                            <a:srgbClr val="000000"/>
                          </a:solidFill>
                          <a:effectLst/>
                          <a:latin typeface="Calibri" panose="020F0502020204030204" pitchFamily="34" charset="0"/>
                        </a:rPr>
                        <a:t>90.2%</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0" u="none" strike="noStrike">
                          <a:solidFill>
                            <a:srgbClr val="000000"/>
                          </a:solidFill>
                          <a:effectLst/>
                          <a:latin typeface="Calibri" panose="020F0502020204030204" pitchFamily="34" charset="0"/>
                        </a:rPr>
                        <a:t>88.1%</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AU" sz="1600" b="0" i="0" u="none" strike="noStrike" dirty="0">
                          <a:solidFill>
                            <a:srgbClr val="000000"/>
                          </a:solidFill>
                          <a:effectLst/>
                          <a:latin typeface="Calibri" panose="020F0502020204030204" pitchFamily="34" charset="0"/>
                        </a:rPr>
                        <a:t>86.0%</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5379">
                <a:tc>
                  <a:txBody>
                    <a:bodyPr/>
                    <a:lstStyle/>
                    <a:p>
                      <a:pPr algn="l" fontAlgn="b"/>
                      <a:r>
                        <a:rPr lang="en-AU" sz="1600" b="0" i="0" u="none" strike="noStrike">
                          <a:solidFill>
                            <a:srgbClr val="000000"/>
                          </a:solidFill>
                          <a:effectLst/>
                          <a:latin typeface="Calibri" panose="020F0502020204030204" pitchFamily="34" charset="0"/>
                        </a:rPr>
                        <a:t>Other students</a:t>
                      </a:r>
                    </a:p>
                  </a:txBody>
                  <a:tcPr marL="154473"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a:solidFill>
                            <a:srgbClr val="000000"/>
                          </a:solidFill>
                          <a:effectLst/>
                          <a:latin typeface="Calibri" panose="020F0502020204030204" pitchFamily="34" charset="0"/>
                        </a:rPr>
                        <a:t>63.4%</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a:solidFill>
                            <a:srgbClr val="000000"/>
                          </a:solidFill>
                          <a:effectLst/>
                          <a:latin typeface="Calibri" panose="020F0502020204030204" pitchFamily="34" charset="0"/>
                        </a:rPr>
                        <a:t>87.7%</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a:solidFill>
                            <a:srgbClr val="000000"/>
                          </a:solidFill>
                          <a:effectLst/>
                          <a:latin typeface="Calibri" panose="020F0502020204030204" pitchFamily="34" charset="0"/>
                        </a:rPr>
                        <a:t>87.4%</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AU" sz="1600" b="0" i="0" u="none" strike="noStrike" dirty="0">
                          <a:solidFill>
                            <a:srgbClr val="000000"/>
                          </a:solidFill>
                          <a:effectLst/>
                          <a:latin typeface="Calibri" panose="020F0502020204030204" pitchFamily="34" charset="0"/>
                        </a:rPr>
                        <a:t>83.7%</a:t>
                      </a:r>
                    </a:p>
                  </a:txBody>
                  <a:tcPr marL="6436" marR="6436" marT="643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40525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165125"/>
          </a:xfrm>
        </p:spPr>
        <p:txBody>
          <a:bodyPr>
            <a:normAutofit/>
          </a:bodyPr>
          <a:lstStyle/>
          <a:p>
            <a:r>
              <a:rPr lang="en-AU" dirty="0" smtClean="0"/>
              <a:t>Student responses</a:t>
            </a:r>
            <a:endParaRPr lang="en-AU" dirty="0"/>
          </a:p>
        </p:txBody>
      </p:sp>
      <p:sp>
        <p:nvSpPr>
          <p:cNvPr id="3" name="Content Placeholder 2"/>
          <p:cNvSpPr>
            <a:spLocks noGrp="1"/>
          </p:cNvSpPr>
          <p:nvPr>
            <p:ph idx="1"/>
          </p:nvPr>
        </p:nvSpPr>
        <p:spPr>
          <a:xfrm>
            <a:off x="1097280" y="1340285"/>
            <a:ext cx="10058400" cy="4528809"/>
          </a:xfrm>
        </p:spPr>
        <p:txBody>
          <a:bodyPr>
            <a:normAutofit/>
          </a:bodyPr>
          <a:lstStyle/>
          <a:p>
            <a:r>
              <a:rPr lang="en-AU" sz="2400" dirty="0" smtClean="0">
                <a:solidFill>
                  <a:srgbClr val="7030A0"/>
                </a:solidFill>
              </a:rPr>
              <a:t>On annotated readings</a:t>
            </a:r>
          </a:p>
          <a:p>
            <a:r>
              <a:rPr lang="en-AU" sz="2400" dirty="0" smtClean="0"/>
              <a:t>‘I </a:t>
            </a:r>
            <a:r>
              <a:rPr lang="en-AU" sz="2400" dirty="0"/>
              <a:t>found </a:t>
            </a:r>
            <a:r>
              <a:rPr lang="en-AU" sz="2400" dirty="0" smtClean="0"/>
              <a:t>them </a:t>
            </a:r>
            <a:r>
              <a:rPr lang="en-AU" sz="2400" dirty="0"/>
              <a:t>really helpful, to focus on what she wanted us to focus on in the article, rather than me just hoping that I’d got the gist of the idea kind of thing.  So I found them </a:t>
            </a:r>
            <a:r>
              <a:rPr lang="en-AU" sz="2400" dirty="0" smtClean="0"/>
              <a:t>real</a:t>
            </a:r>
            <a:r>
              <a:rPr lang="en-AU" sz="2400" dirty="0"/>
              <a:t>ly helpful’ (focus group)</a:t>
            </a:r>
          </a:p>
          <a:p>
            <a:r>
              <a:rPr lang="en-AU" sz="2400" dirty="0" smtClean="0"/>
              <a:t>‘</a:t>
            </a:r>
            <a:r>
              <a:rPr lang="en-AU" sz="2400" dirty="0"/>
              <a:t>It seems so much more relevant when you’re reading it on the pdf than if it’s a separate study guide, </a:t>
            </a:r>
            <a:r>
              <a:rPr lang="en-AU" sz="2400" dirty="0" smtClean="0"/>
              <a:t>and … study </a:t>
            </a:r>
            <a:r>
              <a:rPr lang="en-AU" sz="2400" dirty="0"/>
              <a:t>guides have a tendency to get really </a:t>
            </a:r>
            <a:r>
              <a:rPr lang="en-AU" sz="2400" dirty="0" smtClean="0"/>
              <a:t>loaded’ (focus group)</a:t>
            </a:r>
          </a:p>
          <a:p>
            <a:pPr lvl="0"/>
            <a:r>
              <a:rPr lang="en-AU" sz="2400" dirty="0" smtClean="0"/>
              <a:t>‘I </a:t>
            </a:r>
            <a:r>
              <a:rPr lang="en-AU" sz="2400" dirty="0"/>
              <a:t>have greatly appreciated the annotations that you have included in this unit's readings. It has helped me to link the information together and at times when a paragraph is heavy with info, it has helped to break it down into digestible </a:t>
            </a:r>
            <a:r>
              <a:rPr lang="en-AU" sz="2400" dirty="0" smtClean="0"/>
              <a:t>bits’ (survey)</a:t>
            </a:r>
          </a:p>
          <a:p>
            <a:pPr lvl="0"/>
            <a:endParaRPr lang="en-AU" dirty="0"/>
          </a:p>
        </p:txBody>
      </p:sp>
    </p:spTree>
    <p:extLst>
      <p:ext uri="{BB962C8B-B14F-4D97-AF65-F5344CB8AC3E}">
        <p14:creationId xmlns:p14="http://schemas.microsoft.com/office/powerpoint/2010/main" val="413878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080284"/>
          </a:xfrm>
        </p:spPr>
        <p:txBody>
          <a:bodyPr/>
          <a:lstStyle/>
          <a:p>
            <a:r>
              <a:rPr lang="en-AU" dirty="0" smtClean="0"/>
              <a:t>Teacher responses</a:t>
            </a:r>
            <a:endParaRPr lang="en-AU" dirty="0"/>
          </a:p>
        </p:txBody>
      </p:sp>
      <p:sp>
        <p:nvSpPr>
          <p:cNvPr id="3" name="Content Placeholder 2"/>
          <p:cNvSpPr>
            <a:spLocks noGrp="1"/>
          </p:cNvSpPr>
          <p:nvPr>
            <p:ph idx="1"/>
          </p:nvPr>
        </p:nvSpPr>
        <p:spPr>
          <a:xfrm>
            <a:off x="1097280" y="1442301"/>
            <a:ext cx="10058400" cy="4570192"/>
          </a:xfrm>
        </p:spPr>
        <p:txBody>
          <a:bodyPr>
            <a:noAutofit/>
          </a:bodyPr>
          <a:lstStyle/>
          <a:p>
            <a:r>
              <a:rPr lang="en-AU" sz="2200" dirty="0" smtClean="0">
                <a:solidFill>
                  <a:srgbClr val="7030A0"/>
                </a:solidFill>
              </a:rPr>
              <a:t>On video commentary of unit guide</a:t>
            </a:r>
          </a:p>
          <a:p>
            <a:r>
              <a:rPr lang="en-AU" sz="2200" dirty="0" smtClean="0"/>
              <a:t>‘I </a:t>
            </a:r>
            <a:r>
              <a:rPr lang="en-AU" sz="2200" dirty="0"/>
              <a:t>noticed a big </a:t>
            </a:r>
            <a:r>
              <a:rPr lang="en-AU" sz="2200" dirty="0" smtClean="0"/>
              <a:t>drop-off </a:t>
            </a:r>
            <a:r>
              <a:rPr lang="en-AU" sz="2200" dirty="0"/>
              <a:t>in </a:t>
            </a:r>
            <a:r>
              <a:rPr lang="en-AU" sz="2200" dirty="0" smtClean="0"/>
              <a:t>the </a:t>
            </a:r>
            <a:r>
              <a:rPr lang="en-AU" sz="2200" dirty="0"/>
              <a:t>thousand and one </a:t>
            </a:r>
            <a:r>
              <a:rPr lang="en-AU" sz="2200" dirty="0" smtClean="0"/>
              <a:t>questions that </a:t>
            </a:r>
            <a:r>
              <a:rPr lang="en-AU" sz="2200" dirty="0"/>
              <a:t>you get at the start of the semester</a:t>
            </a:r>
            <a:r>
              <a:rPr lang="en-AU" sz="2200" dirty="0" smtClean="0"/>
              <a:t>—I’ve </a:t>
            </a:r>
            <a:r>
              <a:rPr lang="en-AU" sz="2200" dirty="0"/>
              <a:t>already answered </a:t>
            </a:r>
            <a:r>
              <a:rPr lang="en-AU" sz="2200" dirty="0" smtClean="0"/>
              <a:t>them … it </a:t>
            </a:r>
            <a:r>
              <a:rPr lang="en-AU" sz="2200" dirty="0"/>
              <a:t>encouraged them to look closely at the unit guide, which they are supposed to do anyway, but it encouraged them to do </a:t>
            </a:r>
            <a:r>
              <a:rPr lang="en-AU" sz="2200" dirty="0" smtClean="0"/>
              <a:t>that ’ (interview)</a:t>
            </a:r>
          </a:p>
          <a:p>
            <a:r>
              <a:rPr lang="en-AU" sz="2200" dirty="0">
                <a:solidFill>
                  <a:srgbClr val="7030A0"/>
                </a:solidFill>
              </a:rPr>
              <a:t>On the impact of the new resources and activities</a:t>
            </a:r>
          </a:p>
          <a:p>
            <a:r>
              <a:rPr lang="en-AU" sz="2200" dirty="0" smtClean="0"/>
              <a:t>‘Certainly </a:t>
            </a:r>
            <a:r>
              <a:rPr lang="en-AU" sz="2200" dirty="0"/>
              <a:t>the quality of the presentations in </a:t>
            </a:r>
            <a:r>
              <a:rPr lang="en-AU" sz="2200" dirty="0" smtClean="0"/>
              <a:t>class … to </a:t>
            </a:r>
            <a:r>
              <a:rPr lang="en-AU" sz="2200" dirty="0"/>
              <a:t>me indicates that they’ve understood the readings much more thoroughly, they’ve really taken the time to pull out some of the key ideas and they’ve done that consistently, so it’s not just the brilliant students who’ve done it and the rest have done OK, they’ve all done a good job, I find that they’re all getting very good </a:t>
            </a:r>
            <a:r>
              <a:rPr lang="en-AU" sz="2200" dirty="0" smtClean="0"/>
              <a:t>marks, so </a:t>
            </a:r>
            <a:r>
              <a:rPr lang="en-AU" sz="2200" dirty="0"/>
              <a:t>that’s a good thing.  I feel like they are understanding the readings in much more depth, which means that we are able to all discuss them in a lot more </a:t>
            </a:r>
            <a:r>
              <a:rPr lang="en-AU" sz="2200" dirty="0" smtClean="0"/>
              <a:t>detail’ (interview)</a:t>
            </a:r>
          </a:p>
        </p:txBody>
      </p:sp>
    </p:spTree>
    <p:extLst>
      <p:ext uri="{BB962C8B-B14F-4D97-AF65-F5344CB8AC3E}">
        <p14:creationId xmlns:p14="http://schemas.microsoft.com/office/powerpoint/2010/main" val="4272410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ETP102: Social contexts of education</a:t>
            </a:r>
            <a:endParaRPr lang="en-AU" dirty="0"/>
          </a:p>
        </p:txBody>
      </p:sp>
      <p:sp>
        <p:nvSpPr>
          <p:cNvPr id="4" name="Content Placeholder 3"/>
          <p:cNvSpPr>
            <a:spLocks noGrp="1"/>
          </p:cNvSpPr>
          <p:nvPr>
            <p:ph sz="half" idx="2"/>
          </p:nvPr>
        </p:nvSpPr>
        <p:spPr>
          <a:xfrm>
            <a:off x="4506012" y="1737360"/>
            <a:ext cx="6649668" cy="4788700"/>
          </a:xfrm>
        </p:spPr>
        <p:txBody>
          <a:bodyPr>
            <a:normAutofit/>
          </a:bodyPr>
          <a:lstStyle/>
          <a:p>
            <a:pPr>
              <a:buFont typeface="Wingdings" panose="05000000000000000000" pitchFamily="2" charset="2"/>
              <a:buChar char="v"/>
            </a:pPr>
            <a:r>
              <a:rPr lang="en-AU" sz="2200" dirty="0"/>
              <a:t>High </a:t>
            </a:r>
            <a:r>
              <a:rPr lang="en-AU" sz="2200" dirty="0" smtClean="0"/>
              <a:t>proportion </a:t>
            </a:r>
            <a:r>
              <a:rPr lang="en-AU" sz="2200" dirty="0"/>
              <a:t>of </a:t>
            </a:r>
            <a:r>
              <a:rPr lang="en-AU" sz="2200" dirty="0" smtClean="0"/>
              <a:t>students with varied academic backgrounds, first-in-family</a:t>
            </a:r>
            <a:endParaRPr lang="en-AU" sz="2200" dirty="0"/>
          </a:p>
          <a:p>
            <a:pPr>
              <a:buFont typeface="Wingdings" panose="05000000000000000000" pitchFamily="2" charset="2"/>
              <a:buChar char="v"/>
            </a:pPr>
            <a:r>
              <a:rPr lang="en-AU" sz="2200" dirty="0"/>
              <a:t>Large student </a:t>
            </a:r>
            <a:r>
              <a:rPr lang="en-AU" sz="2200" dirty="0" smtClean="0"/>
              <a:t>numbers, across campuses</a:t>
            </a:r>
          </a:p>
          <a:p>
            <a:pPr>
              <a:buFont typeface="Wingdings" panose="05000000000000000000" pitchFamily="2" charset="2"/>
              <a:buChar char="v"/>
            </a:pPr>
            <a:r>
              <a:rPr lang="en-AU" sz="2200" dirty="0" smtClean="0"/>
              <a:t>Difficulties</a:t>
            </a:r>
            <a:r>
              <a:rPr lang="en-AU" sz="2200" dirty="0"/>
              <a:t>:</a:t>
            </a:r>
          </a:p>
          <a:p>
            <a:pPr lvl="1">
              <a:buFont typeface="Wingdings" panose="05000000000000000000" pitchFamily="2" charset="2"/>
              <a:buChar char="§"/>
            </a:pPr>
            <a:r>
              <a:rPr lang="en-AU" dirty="0" smtClean="0"/>
              <a:t>Complex readings and concepts</a:t>
            </a:r>
          </a:p>
          <a:p>
            <a:pPr lvl="1">
              <a:buFont typeface="Wingdings" panose="05000000000000000000" pitchFamily="2" charset="2"/>
              <a:buChar char="§"/>
            </a:pPr>
            <a:r>
              <a:rPr lang="en-AU" dirty="0" smtClean="0"/>
              <a:t>Multi-part assignments</a:t>
            </a:r>
          </a:p>
          <a:p>
            <a:pPr>
              <a:buFont typeface="Wingdings" panose="05000000000000000000" pitchFamily="2" charset="2"/>
              <a:buChar char="v"/>
            </a:pPr>
            <a:r>
              <a:rPr lang="en-AU" sz="2200" dirty="0" smtClean="0"/>
              <a:t>Strategies</a:t>
            </a:r>
            <a:r>
              <a:rPr lang="en-AU" sz="2200" dirty="0"/>
              <a:t>:</a:t>
            </a:r>
          </a:p>
          <a:p>
            <a:pPr lvl="1">
              <a:buFont typeface="Wingdings" panose="05000000000000000000" pitchFamily="2" charset="2"/>
              <a:buChar char="§"/>
            </a:pPr>
            <a:r>
              <a:rPr lang="en-AU" dirty="0"/>
              <a:t>Infographic of assignment requirements</a:t>
            </a:r>
          </a:p>
          <a:p>
            <a:pPr lvl="1">
              <a:buFont typeface="Wingdings" panose="05000000000000000000" pitchFamily="2" charset="2"/>
              <a:buChar char="§"/>
            </a:pPr>
            <a:r>
              <a:rPr lang="en-AU" dirty="0" smtClean="0"/>
              <a:t>Videos on decoding policy texts, advice from a </a:t>
            </a:r>
            <a:r>
              <a:rPr lang="en-AU" smtClean="0"/>
              <a:t>former student</a:t>
            </a:r>
            <a:endParaRPr lang="en-AU" dirty="0" smtClean="0"/>
          </a:p>
          <a:p>
            <a:pPr lvl="1">
              <a:buFont typeface="Wingdings" panose="05000000000000000000" pitchFamily="2" charset="2"/>
              <a:buChar char="§"/>
            </a:pPr>
            <a:r>
              <a:rPr lang="en-AU" dirty="0" smtClean="0"/>
              <a:t>Annotated docs </a:t>
            </a:r>
            <a:r>
              <a:rPr lang="en-AU" dirty="0"/>
              <a:t>of key </a:t>
            </a:r>
            <a:r>
              <a:rPr lang="en-AU" dirty="0" smtClean="0"/>
              <a:t>readings</a:t>
            </a:r>
          </a:p>
          <a:p>
            <a:pPr lvl="1">
              <a:buFont typeface="Wingdings" panose="05000000000000000000" pitchFamily="2" charset="2"/>
              <a:buChar char="§"/>
            </a:pPr>
            <a:r>
              <a:rPr lang="en-AU" dirty="0" smtClean="0"/>
              <a:t>Librarian lecture spot and narrated PPT to help find resources for particular assignments</a:t>
            </a:r>
          </a:p>
          <a:p>
            <a:pPr lvl="1">
              <a:buFont typeface="Wingdings" panose="05000000000000000000" pitchFamily="2" charset="2"/>
              <a:buChar char="§"/>
            </a:pPr>
            <a:r>
              <a:rPr lang="en-AU" dirty="0" smtClean="0"/>
              <a:t>Formative </a:t>
            </a:r>
            <a:r>
              <a:rPr lang="en-AU" dirty="0"/>
              <a:t>peer </a:t>
            </a:r>
            <a:r>
              <a:rPr lang="en-AU" dirty="0" smtClean="0"/>
              <a:t>assessment activity</a:t>
            </a:r>
            <a:endParaRPr lang="en-AU" dirty="0"/>
          </a:p>
          <a:p>
            <a:pPr lvl="1">
              <a:buFont typeface="Wingdings" panose="05000000000000000000" pitchFamily="2" charset="2"/>
              <a:buChar char="§"/>
            </a:pPr>
            <a:endParaRPr lang="en-AU" dirty="0"/>
          </a:p>
          <a:p>
            <a:endParaRPr lang="en-AU" dirty="0"/>
          </a:p>
        </p:txBody>
      </p:sp>
      <p:pic>
        <p:nvPicPr>
          <p:cNvPr id="2050" name="Picture 2" descr="Staff image"/>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097280" y="2121119"/>
            <a:ext cx="3105150" cy="30003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649691" y="5241303"/>
            <a:ext cx="1838227" cy="369332"/>
          </a:xfrm>
          <a:prstGeom prst="rect">
            <a:avLst/>
          </a:prstGeom>
          <a:noFill/>
        </p:spPr>
        <p:txBody>
          <a:bodyPr wrap="square" rtlCol="0">
            <a:spAutoFit/>
          </a:bodyPr>
          <a:lstStyle/>
          <a:p>
            <a:r>
              <a:rPr lang="en-AU" dirty="0" smtClean="0">
                <a:solidFill>
                  <a:srgbClr val="7030A0"/>
                </a:solidFill>
              </a:rPr>
              <a:t>Dr Shaun Rawolle</a:t>
            </a:r>
            <a:endParaRPr lang="en-AU" dirty="0">
              <a:solidFill>
                <a:srgbClr val="7030A0"/>
              </a:solidFill>
            </a:endParaRPr>
          </a:p>
        </p:txBody>
      </p:sp>
    </p:spTree>
    <p:extLst>
      <p:ext uri="{BB962C8B-B14F-4D97-AF65-F5344CB8AC3E}">
        <p14:creationId xmlns:p14="http://schemas.microsoft.com/office/powerpoint/2010/main" val="278872519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953</TotalTime>
  <Words>1416</Words>
  <Application>Microsoft Office PowerPoint</Application>
  <PresentationFormat>Widescreen</PresentationFormat>
  <Paragraphs>266</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Retrospect</vt:lpstr>
      <vt:lpstr>Hurdle jumping in the Cloud:  Using video and annotated documents to decode academic texts and expectations</vt:lpstr>
      <vt:lpstr>PowerPoint Presentation</vt:lpstr>
      <vt:lpstr>Inclusive curriculum </vt:lpstr>
      <vt:lpstr>ASS234 (Environmental Anthropology)</vt:lpstr>
      <vt:lpstr>PowerPoint Presentation</vt:lpstr>
      <vt:lpstr>PowerPoint Presentation</vt:lpstr>
      <vt:lpstr>Student responses</vt:lpstr>
      <vt:lpstr>Teacher responses</vt:lpstr>
      <vt:lpstr>ETP102: Social contexts of education</vt:lpstr>
      <vt:lpstr>Preliminary conclusions</vt:lpstr>
      <vt:lpstr>PowerPoint Presentation</vt:lpstr>
    </vt:vector>
  </TitlesOfParts>
  <Company>Deakin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Inclusive curriculum showcase</dc:title>
  <dc:creator>Mary Dracup</dc:creator>
  <cp:lastModifiedBy>Janet Watson</cp:lastModifiedBy>
  <cp:revision>75</cp:revision>
  <dcterms:created xsi:type="dcterms:W3CDTF">2015-08-31T01:11:56Z</dcterms:created>
  <dcterms:modified xsi:type="dcterms:W3CDTF">2017-10-29T21:54:25Z</dcterms:modified>
</cp:coreProperties>
</file>