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04" r:id="rId2"/>
    <p:sldMasterId id="2147483695" r:id="rId3"/>
    <p:sldMasterId id="2147483660" r:id="rId4"/>
    <p:sldMasterId id="2147483710" r:id="rId5"/>
    <p:sldMasterId id="2147483676" r:id="rId6"/>
    <p:sldMasterId id="2147483768" r:id="rId7"/>
  </p:sldMasterIdLst>
  <p:notesMasterIdLst>
    <p:notesMasterId r:id="rId25"/>
  </p:notesMasterIdLst>
  <p:sldIdLst>
    <p:sldId id="259" r:id="rId8"/>
    <p:sldId id="305" r:id="rId9"/>
    <p:sldId id="320" r:id="rId10"/>
    <p:sldId id="306" r:id="rId11"/>
    <p:sldId id="307" r:id="rId12"/>
    <p:sldId id="317" r:id="rId13"/>
    <p:sldId id="308" r:id="rId14"/>
    <p:sldId id="309" r:id="rId15"/>
    <p:sldId id="310" r:id="rId16"/>
    <p:sldId id="321" r:id="rId17"/>
    <p:sldId id="323" r:id="rId18"/>
    <p:sldId id="322" r:id="rId19"/>
    <p:sldId id="315" r:id="rId20"/>
    <p:sldId id="316" r:id="rId21"/>
    <p:sldId id="324" r:id="rId22"/>
    <p:sldId id="290" r:id="rId23"/>
    <p:sldId id="319" r:id="rId24"/>
  </p:sldIdLst>
  <p:sldSz cx="9144000" cy="6858000" type="screen4x3"/>
  <p:notesSz cx="6858000" cy="9144000"/>
  <p:defaultTextStyle>
    <a:defPPr>
      <a:defRPr lang="en-US"/>
    </a:defPPr>
    <a:lvl1pPr marL="0" algn="l" defTabSz="912023" rtl="0" eaLnBrk="1" latinLnBrk="0" hangingPunct="1">
      <a:defRPr sz="1795" kern="1200">
        <a:solidFill>
          <a:schemeClr val="tx1"/>
        </a:solidFill>
        <a:latin typeface="+mn-lt"/>
        <a:ea typeface="+mn-ea"/>
        <a:cs typeface="+mn-cs"/>
      </a:defRPr>
    </a:lvl1pPr>
    <a:lvl2pPr marL="456011" algn="l" defTabSz="912023" rtl="0" eaLnBrk="1" latinLnBrk="0" hangingPunct="1">
      <a:defRPr sz="1795" kern="1200">
        <a:solidFill>
          <a:schemeClr val="tx1"/>
        </a:solidFill>
        <a:latin typeface="+mn-lt"/>
        <a:ea typeface="+mn-ea"/>
        <a:cs typeface="+mn-cs"/>
      </a:defRPr>
    </a:lvl2pPr>
    <a:lvl3pPr marL="912023" algn="l" defTabSz="912023" rtl="0" eaLnBrk="1" latinLnBrk="0" hangingPunct="1">
      <a:defRPr sz="1795" kern="1200">
        <a:solidFill>
          <a:schemeClr val="tx1"/>
        </a:solidFill>
        <a:latin typeface="+mn-lt"/>
        <a:ea typeface="+mn-ea"/>
        <a:cs typeface="+mn-cs"/>
      </a:defRPr>
    </a:lvl3pPr>
    <a:lvl4pPr marL="1368034" algn="l" defTabSz="912023" rtl="0" eaLnBrk="1" latinLnBrk="0" hangingPunct="1">
      <a:defRPr sz="1795" kern="1200">
        <a:solidFill>
          <a:schemeClr val="tx1"/>
        </a:solidFill>
        <a:latin typeface="+mn-lt"/>
        <a:ea typeface="+mn-ea"/>
        <a:cs typeface="+mn-cs"/>
      </a:defRPr>
    </a:lvl4pPr>
    <a:lvl5pPr marL="1824045" algn="l" defTabSz="912023" rtl="0" eaLnBrk="1" latinLnBrk="0" hangingPunct="1">
      <a:defRPr sz="1795" kern="1200">
        <a:solidFill>
          <a:schemeClr val="tx1"/>
        </a:solidFill>
        <a:latin typeface="+mn-lt"/>
        <a:ea typeface="+mn-ea"/>
        <a:cs typeface="+mn-cs"/>
      </a:defRPr>
    </a:lvl5pPr>
    <a:lvl6pPr marL="2280056" algn="l" defTabSz="912023" rtl="0" eaLnBrk="1" latinLnBrk="0" hangingPunct="1">
      <a:defRPr sz="1795" kern="1200">
        <a:solidFill>
          <a:schemeClr val="tx1"/>
        </a:solidFill>
        <a:latin typeface="+mn-lt"/>
        <a:ea typeface="+mn-ea"/>
        <a:cs typeface="+mn-cs"/>
      </a:defRPr>
    </a:lvl6pPr>
    <a:lvl7pPr marL="2736068" algn="l" defTabSz="912023" rtl="0" eaLnBrk="1" latinLnBrk="0" hangingPunct="1">
      <a:defRPr sz="1795" kern="1200">
        <a:solidFill>
          <a:schemeClr val="tx1"/>
        </a:solidFill>
        <a:latin typeface="+mn-lt"/>
        <a:ea typeface="+mn-ea"/>
        <a:cs typeface="+mn-cs"/>
      </a:defRPr>
    </a:lvl7pPr>
    <a:lvl8pPr marL="3192079" algn="l" defTabSz="912023" rtl="0" eaLnBrk="1" latinLnBrk="0" hangingPunct="1">
      <a:defRPr sz="1795" kern="1200">
        <a:solidFill>
          <a:schemeClr val="tx1"/>
        </a:solidFill>
        <a:latin typeface="+mn-lt"/>
        <a:ea typeface="+mn-ea"/>
        <a:cs typeface="+mn-cs"/>
      </a:defRPr>
    </a:lvl8pPr>
    <a:lvl9pPr marL="3648090" algn="l" defTabSz="912023" rtl="0" eaLnBrk="1" latinLnBrk="0" hangingPunct="1">
      <a:defRPr sz="1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D7D"/>
    <a:srgbClr val="068DA4"/>
    <a:srgbClr val="9CD2DB"/>
    <a:srgbClr val="00687B"/>
    <a:srgbClr val="000000"/>
    <a:srgbClr val="DADADA"/>
    <a:srgbClr val="5A5A59"/>
    <a:srgbClr val="C2C2C2"/>
    <a:srgbClr val="1D1D1B"/>
    <a:srgbClr val="9D9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70886" autoAdjust="0"/>
  </p:normalViewPr>
  <p:slideViewPr>
    <p:cSldViewPr snapToGrid="0" showGuides="1">
      <p:cViewPr varScale="1">
        <p:scale>
          <a:sx n="53" d="100"/>
          <a:sy n="53" d="100"/>
        </p:scale>
        <p:origin x="2352" y="60"/>
      </p:cViewPr>
      <p:guideLst>
        <p:guide orient="horz" pos="2160"/>
        <p:guide pos="2880"/>
      </p:guideLst>
    </p:cSldViewPr>
  </p:slideViewPr>
  <p:outlineViewPr>
    <p:cViewPr>
      <p:scale>
        <a:sx n="33" d="100"/>
        <a:sy n="33" d="100"/>
      </p:scale>
      <p:origin x="0" y="-238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865FD-9342-4C85-8C24-EB0175311599}" type="datetimeFigureOut">
              <a:rPr lang="en-AU" smtClean="0"/>
              <a:t>24/07/2017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3F9A5-1395-4FDA-9E7A-EEA501ED19FC}" type="slidenum">
              <a:rPr lang="en-AU" smtClean="0"/>
              <a:t>‹#›</a:t>
            </a:fld>
            <a:endParaRPr lang="en-AU"/>
          </a:p>
        </p:txBody>
      </p:sp>
    </p:spTree>
    <p:extLst>
      <p:ext uri="{BB962C8B-B14F-4D97-AF65-F5344CB8AC3E}">
        <p14:creationId xmlns:p14="http://schemas.microsoft.com/office/powerpoint/2010/main" val="367204546"/>
      </p:ext>
    </p:extLst>
  </p:cSld>
  <p:clrMap bg1="lt1" tx1="dk1" bg2="lt2" tx2="dk2" accent1="accent1" accent2="accent2" accent3="accent3" accent4="accent4" accent5="accent5" accent6="accent6" hlink="hlink" folHlink="folHlink"/>
  <p:notesStyle>
    <a:lvl1pPr marL="0" algn="l" defTabSz="912023" rtl="0" eaLnBrk="1" latinLnBrk="0" hangingPunct="1">
      <a:defRPr sz="1197" kern="1200">
        <a:solidFill>
          <a:schemeClr val="tx1"/>
        </a:solidFill>
        <a:latin typeface="+mn-lt"/>
        <a:ea typeface="+mn-ea"/>
        <a:cs typeface="+mn-cs"/>
      </a:defRPr>
    </a:lvl1pPr>
    <a:lvl2pPr marL="456011" algn="l" defTabSz="912023" rtl="0" eaLnBrk="1" latinLnBrk="0" hangingPunct="1">
      <a:defRPr sz="1197" kern="1200">
        <a:solidFill>
          <a:schemeClr val="tx1"/>
        </a:solidFill>
        <a:latin typeface="+mn-lt"/>
        <a:ea typeface="+mn-ea"/>
        <a:cs typeface="+mn-cs"/>
      </a:defRPr>
    </a:lvl2pPr>
    <a:lvl3pPr marL="912023" algn="l" defTabSz="912023" rtl="0" eaLnBrk="1" latinLnBrk="0" hangingPunct="1">
      <a:defRPr sz="1197" kern="1200">
        <a:solidFill>
          <a:schemeClr val="tx1"/>
        </a:solidFill>
        <a:latin typeface="+mn-lt"/>
        <a:ea typeface="+mn-ea"/>
        <a:cs typeface="+mn-cs"/>
      </a:defRPr>
    </a:lvl3pPr>
    <a:lvl4pPr marL="1368034" algn="l" defTabSz="912023" rtl="0" eaLnBrk="1" latinLnBrk="0" hangingPunct="1">
      <a:defRPr sz="1197" kern="1200">
        <a:solidFill>
          <a:schemeClr val="tx1"/>
        </a:solidFill>
        <a:latin typeface="+mn-lt"/>
        <a:ea typeface="+mn-ea"/>
        <a:cs typeface="+mn-cs"/>
      </a:defRPr>
    </a:lvl4pPr>
    <a:lvl5pPr marL="1824045" algn="l" defTabSz="912023" rtl="0" eaLnBrk="1" latinLnBrk="0" hangingPunct="1">
      <a:defRPr sz="1197" kern="1200">
        <a:solidFill>
          <a:schemeClr val="tx1"/>
        </a:solidFill>
        <a:latin typeface="+mn-lt"/>
        <a:ea typeface="+mn-ea"/>
        <a:cs typeface="+mn-cs"/>
      </a:defRPr>
    </a:lvl5pPr>
    <a:lvl6pPr marL="2280056" algn="l" defTabSz="912023" rtl="0" eaLnBrk="1" latinLnBrk="0" hangingPunct="1">
      <a:defRPr sz="1197" kern="1200">
        <a:solidFill>
          <a:schemeClr val="tx1"/>
        </a:solidFill>
        <a:latin typeface="+mn-lt"/>
        <a:ea typeface="+mn-ea"/>
        <a:cs typeface="+mn-cs"/>
      </a:defRPr>
    </a:lvl6pPr>
    <a:lvl7pPr marL="2736068" algn="l" defTabSz="912023" rtl="0" eaLnBrk="1" latinLnBrk="0" hangingPunct="1">
      <a:defRPr sz="1197" kern="1200">
        <a:solidFill>
          <a:schemeClr val="tx1"/>
        </a:solidFill>
        <a:latin typeface="+mn-lt"/>
        <a:ea typeface="+mn-ea"/>
        <a:cs typeface="+mn-cs"/>
      </a:defRPr>
    </a:lvl7pPr>
    <a:lvl8pPr marL="3192079" algn="l" defTabSz="912023" rtl="0" eaLnBrk="1" latinLnBrk="0" hangingPunct="1">
      <a:defRPr sz="1197" kern="1200">
        <a:solidFill>
          <a:schemeClr val="tx1"/>
        </a:solidFill>
        <a:latin typeface="+mn-lt"/>
        <a:ea typeface="+mn-ea"/>
        <a:cs typeface="+mn-cs"/>
      </a:defRPr>
    </a:lvl8pPr>
    <a:lvl9pPr marL="3648090" algn="l" defTabSz="912023" rtl="0" eaLnBrk="1" latinLnBrk="0" hangingPunct="1">
      <a:defRPr sz="119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10"/>
          </p:nvPr>
        </p:nvSpPr>
        <p:spPr/>
        <p:txBody>
          <a:bodyPr/>
          <a:lstStyle/>
          <a:p>
            <a:fld id="{C213F9A5-1395-4FDA-9E7A-EEA501ED19FC}" type="slidenum">
              <a:rPr lang="en-AU" smtClean="0"/>
              <a:t>1</a:t>
            </a:fld>
            <a:endParaRPr lang="en-AU"/>
          </a:p>
        </p:txBody>
      </p:sp>
    </p:spTree>
    <p:extLst>
      <p:ext uri="{BB962C8B-B14F-4D97-AF65-F5344CB8AC3E}">
        <p14:creationId xmlns:p14="http://schemas.microsoft.com/office/powerpoint/2010/main" val="28878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smtClean="0"/>
              <a:t>Building</a:t>
            </a:r>
            <a:r>
              <a:rPr lang="en-AU" baseline="0" dirty="0" smtClean="0"/>
              <a:t> career readiness of LSES and other equity group students was identified as a key issue in the </a:t>
            </a:r>
            <a:r>
              <a:rPr lang="en-AU" baseline="0" dirty="0" err="1" smtClean="0"/>
              <a:t>BComm</a:t>
            </a:r>
            <a:endParaRPr lang="en-AU" baseline="0" dirty="0" smtClean="0"/>
          </a:p>
          <a:p>
            <a:pPr marL="285750" indent="-285750">
              <a:buFont typeface="Arial" panose="020B0604020202020204" pitchFamily="34" charset="0"/>
              <a:buChar char="•"/>
            </a:pPr>
            <a:r>
              <a:rPr lang="en-AU" baseline="0" dirty="0" smtClean="0"/>
              <a:t>Extensive literature on how to build career readiness, </a:t>
            </a:r>
            <a:r>
              <a:rPr lang="en-AU" dirty="0" smtClean="0"/>
              <a:t>10 staff</a:t>
            </a:r>
            <a:r>
              <a:rPr lang="en-AU" baseline="0" dirty="0" smtClean="0"/>
              <a:t> interviews, 13 student interviews to inform the course-wide design and approaches</a:t>
            </a:r>
          </a:p>
          <a:p>
            <a:pPr marL="285750" indent="-285750">
              <a:buFont typeface="Arial" panose="020B0604020202020204" pitchFamily="34" charset="0"/>
              <a:buChar char="•"/>
            </a:pPr>
            <a:r>
              <a:rPr lang="en-AU" dirty="0" smtClean="0"/>
              <a:t>2015: Careers team worked with unit chair to embed a generic career readiness module in 3 units</a:t>
            </a:r>
          </a:p>
          <a:p>
            <a:pPr marL="285750" indent="-285750">
              <a:buFont typeface="Arial" panose="020B0604020202020204" pitchFamily="34" charset="0"/>
              <a:buChar char="•"/>
            </a:pPr>
            <a:r>
              <a:rPr lang="en-AU" dirty="0" smtClean="0"/>
              <a:t>With </a:t>
            </a:r>
            <a:r>
              <a:rPr lang="en-AU" dirty="0" err="1" smtClean="0"/>
              <a:t>BComm</a:t>
            </a:r>
            <a:r>
              <a:rPr lang="en-AU" dirty="0" smtClean="0"/>
              <a:t> review, career readiness became the whole focus of a 1</a:t>
            </a:r>
            <a:r>
              <a:rPr lang="en-AU" baseline="30000" dirty="0" smtClean="0"/>
              <a:t>st</a:t>
            </a:r>
            <a:r>
              <a:rPr lang="en-AU" dirty="0" smtClean="0"/>
              <a:t> year core unit</a:t>
            </a:r>
            <a:r>
              <a:rPr lang="en-AU" baseline="0" dirty="0" smtClean="0"/>
              <a:t> +</a:t>
            </a:r>
            <a:r>
              <a:rPr lang="en-AU" dirty="0" smtClean="0"/>
              <a:t> revisited in later units</a:t>
            </a:r>
          </a:p>
          <a:p>
            <a:pPr marL="285750" indent="-285750">
              <a:buFont typeface="Arial" panose="020B0604020202020204" pitchFamily="34" charset="0"/>
              <a:buChar char="•"/>
            </a:pPr>
            <a:r>
              <a:rPr lang="en-AU" dirty="0" smtClean="0"/>
              <a:t>Later</a:t>
            </a:r>
            <a:r>
              <a:rPr lang="en-AU" baseline="0" dirty="0" smtClean="0"/>
              <a:t> in </a:t>
            </a:r>
            <a:r>
              <a:rPr lang="en-AU" dirty="0" smtClean="0"/>
              <a:t>2016: Further review to improve assessment, group work,</a:t>
            </a:r>
            <a:r>
              <a:rPr lang="en-AU" baseline="0" dirty="0" smtClean="0"/>
              <a:t> experiential &amp; reflective learning strategies</a:t>
            </a:r>
            <a:r>
              <a:rPr lang="en-AU" dirty="0" smtClean="0"/>
              <a:t>, linkages to industry employment, equivalent learning activities</a:t>
            </a:r>
            <a:r>
              <a:rPr lang="en-AU" baseline="0" dirty="0" smtClean="0"/>
              <a:t> for Cloud students, </a:t>
            </a:r>
            <a:r>
              <a:rPr lang="en-AU" dirty="0" smtClean="0"/>
              <a:t>embedding library &amp; academic literacy support</a:t>
            </a:r>
          </a:p>
          <a:p>
            <a:pPr marL="285750" indent="-285750">
              <a:buFont typeface="Arial" panose="020B0604020202020204" pitchFamily="34" charset="0"/>
              <a:buChar char="•"/>
            </a:pPr>
            <a:r>
              <a:rPr lang="en-AU" dirty="0" smtClean="0"/>
              <a:t>2017: Further improvements to marking guides &amp; marker PD, supporting sessional staff</a:t>
            </a:r>
            <a:r>
              <a:rPr lang="en-AU" baseline="0" dirty="0" smtClean="0"/>
              <a:t> with WIL, practical portfolio </a:t>
            </a:r>
            <a:r>
              <a:rPr lang="en-AU" dirty="0" smtClean="0"/>
              <a:t>assessment, customer service communication strategy, logistical improvements for student</a:t>
            </a:r>
            <a:r>
              <a:rPr lang="en-AU" baseline="0" dirty="0" smtClean="0"/>
              <a:t> interviews</a:t>
            </a:r>
          </a:p>
          <a:p>
            <a:pPr marL="285750" indent="-285750">
              <a:buFont typeface="Arial" panose="020B0604020202020204" pitchFamily="34" charset="0"/>
              <a:buChar char="•"/>
            </a:pPr>
            <a:r>
              <a:rPr lang="en-AU" baseline="0" dirty="0" smtClean="0"/>
              <a:t>Also in </a:t>
            </a:r>
            <a:r>
              <a:rPr lang="en-AU" baseline="0" dirty="0" err="1" smtClean="0"/>
              <a:t>Bcomm</a:t>
            </a:r>
            <a:r>
              <a:rPr lang="en-AU" baseline="0" dirty="0" smtClean="0"/>
              <a:t>, focus on maths literacies for economics, finance, accounting: mastery learning approach with short videos contextualised for each discipline to teach the maths they need, rolled out across first year core units.</a:t>
            </a:r>
          </a:p>
          <a:p>
            <a:pPr marL="285750" indent="-285750">
              <a:buFont typeface="Arial" panose="020B0604020202020204" pitchFamily="34" charset="0"/>
              <a:buChar char="•"/>
            </a:pPr>
            <a:r>
              <a:rPr lang="en-AU" baseline="0" dirty="0" err="1" smtClean="0"/>
              <a:t>Bcomm</a:t>
            </a:r>
            <a:r>
              <a:rPr lang="en-AU" baseline="0" dirty="0" smtClean="0"/>
              <a:t> inclusivity-related enhancements have had great support from the Course Director, ADTL, widespread sharing in the faculty, changes to minimum requirements.</a:t>
            </a:r>
            <a:endParaRPr lang="en-AU" dirty="0"/>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3397015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2014, we wanted</a:t>
            </a:r>
            <a:r>
              <a:rPr lang="en-AU" baseline="0" dirty="0" smtClean="0"/>
              <a:t> to work in Engineering, that had identified needs in inclusive teaching of LSES students – completed 63 UDL unit audits, but nothing happened to improve those units. (Didn’t have support of course director or central T/L group.)</a:t>
            </a:r>
          </a:p>
          <a:p>
            <a:r>
              <a:rPr lang="en-AU" baseline="0" dirty="0" smtClean="0"/>
              <a:t>Problem with curriculum work being done at unit level was that unit chairs changed, and unless changes were embedded in assessment activities, they tended to fade</a:t>
            </a:r>
          </a:p>
          <a:p>
            <a:r>
              <a:rPr lang="en-AU" baseline="0" dirty="0" smtClean="0"/>
              <a:t>Surveys of students showed isolation: many major streams with a lack of central IT course community</a:t>
            </a:r>
          </a:p>
          <a:p>
            <a:r>
              <a:rPr lang="en-AU" baseline="0" dirty="0" smtClean="0"/>
              <a:t>An LLA had had good results with an online course hub in another faculty and suggested one - some in the faculty thought it might provide a shared space for news, job sharing, employability development tips, discussion, surveyed students before building it</a:t>
            </a:r>
          </a:p>
          <a:p>
            <a:r>
              <a:rPr lang="en-AU" baseline="0" dirty="0" smtClean="0"/>
              <a:t>Also put up a course map showing where students developed each DGLO.</a:t>
            </a:r>
          </a:p>
          <a:p>
            <a:r>
              <a:rPr lang="en-AU" baseline="0" dirty="0" smtClean="0"/>
              <a:t>Evaluation found that course sites added to staff workload and this wasn’t recognised in WAM; updates are needed so students keep coming; students are focused on assessment and individual unit requirements, so the hubs in a different online space had limited use.</a:t>
            </a:r>
          </a:p>
          <a:p>
            <a:r>
              <a:rPr lang="en-AU" baseline="0" dirty="0" smtClean="0"/>
              <a:t>The main good outcome was that the ICCB funding enabled the faculty to employ a talented learning designer, who has since come onto permanent staff.</a:t>
            </a:r>
          </a:p>
          <a:p>
            <a:endParaRPr lang="en-AU" baseline="0" dirty="0" smtClean="0"/>
          </a:p>
          <a:p>
            <a:r>
              <a:rPr lang="en-AU" baseline="0" dirty="0" smtClean="0"/>
              <a:t> </a:t>
            </a:r>
            <a:endParaRPr lang="en-AU" dirty="0"/>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633227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Start anytime units are</a:t>
            </a:r>
            <a:r>
              <a:rPr lang="en-AU" baseline="0" dirty="0" smtClean="0"/>
              <a:t> </a:t>
            </a:r>
            <a:r>
              <a:rPr lang="en-AU" b="1" baseline="0" dirty="0" smtClean="0"/>
              <a:t>another </a:t>
            </a:r>
            <a:r>
              <a:rPr lang="en-AU" baseline="0" dirty="0" smtClean="0"/>
              <a:t>example of ICCB developing exemplar units or strategies that improve student outcomes, particularly for LSES students, and that have been taken up by others across the university. </a:t>
            </a:r>
          </a:p>
          <a:p>
            <a:r>
              <a:rPr lang="en-AU" baseline="0" dirty="0" smtClean="0"/>
              <a:t>Have been a selling point for SEBE’s focus on employability, WIL – timely intervention, the proposal and funding was pulled together within 2 weeks, which ensured the faculty could continue to employ the learning designer on this.</a:t>
            </a:r>
          </a:p>
          <a:p>
            <a:r>
              <a:rPr lang="en-AU" baseline="0" dirty="0" smtClean="0"/>
              <a:t>The accessibility requirements for this unit have been helpful in enabling the learning designer to design accessibly across further units.</a:t>
            </a:r>
            <a:endParaRPr lang="en-AU" dirty="0"/>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1782740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defRPr/>
            </a:pPr>
            <a:r>
              <a:rPr lang="en-AU" dirty="0" smtClean="0"/>
              <a:t>Provided opportunities to develop new ideas</a:t>
            </a:r>
            <a:r>
              <a:rPr lang="en-AU" baseline="0" dirty="0" smtClean="0"/>
              <a:t> </a:t>
            </a:r>
            <a:r>
              <a:rPr lang="en-AU" dirty="0" smtClean="0"/>
              <a:t>with low risk.</a:t>
            </a:r>
          </a:p>
          <a:p>
            <a:pPr marL="171450" indent="-171450">
              <a:lnSpc>
                <a:spcPct val="100000"/>
              </a:lnSpc>
              <a:spcBef>
                <a:spcPts val="0"/>
              </a:spcBef>
              <a:buFont typeface="Arial" panose="020B0604020202020204" pitchFamily="34" charset="0"/>
              <a:buChar char="•"/>
              <a:defRPr/>
            </a:pPr>
            <a:r>
              <a:rPr lang="en-AU" dirty="0" smtClean="0"/>
              <a:t>Small size of projects meant</a:t>
            </a:r>
            <a:r>
              <a:rPr lang="en-AU" baseline="0" dirty="0" smtClean="0"/>
              <a:t> managed with</a:t>
            </a:r>
            <a:r>
              <a:rPr lang="en-AU" dirty="0" smtClean="0"/>
              <a:t> agility </a:t>
            </a:r>
          </a:p>
          <a:p>
            <a:pPr marL="171450" indent="-171450">
              <a:lnSpc>
                <a:spcPct val="100000"/>
              </a:lnSpc>
              <a:spcBef>
                <a:spcPts val="0"/>
              </a:spcBef>
              <a:buFont typeface="Arial" panose="020B0604020202020204" pitchFamily="34" charset="0"/>
              <a:buChar char="•"/>
              <a:defRPr/>
            </a:pPr>
            <a:r>
              <a:rPr lang="en-AU" sz="1100" kern="1200" baseline="0" dirty="0" smtClean="0">
                <a:solidFill>
                  <a:schemeClr val="tx1"/>
                </a:solidFill>
                <a:effectLst/>
                <a:latin typeface="+mn-lt"/>
                <a:ea typeface="+mn-ea"/>
                <a:cs typeface="+mn-cs"/>
              </a:rPr>
              <a:t>Timing is important – need to be able to rise to challenges quickly, when points of need, opportunity identified. </a:t>
            </a:r>
          </a:p>
          <a:p>
            <a:pPr marL="171450" indent="-171450">
              <a:lnSpc>
                <a:spcPct val="100000"/>
              </a:lnSpc>
              <a:spcBef>
                <a:spcPts val="0"/>
              </a:spcBef>
              <a:buFont typeface="Arial" panose="020B0604020202020204" pitchFamily="34" charset="0"/>
              <a:buChar char="•"/>
              <a:defRPr/>
            </a:pPr>
            <a:r>
              <a:rPr lang="en-AU" sz="1100" dirty="0" smtClean="0"/>
              <a:t>Central management by EDU, neutral player</a:t>
            </a:r>
            <a:r>
              <a:rPr lang="en-AU" sz="1100" baseline="0" dirty="0" smtClean="0"/>
              <a:t> with simple agenda but strong theoretical understanding of complex equity issues, smoothed the process</a:t>
            </a:r>
          </a:p>
          <a:p>
            <a:pPr marL="171450" indent="-171450">
              <a:lnSpc>
                <a:spcPct val="100000"/>
              </a:lnSpc>
              <a:spcBef>
                <a:spcPts val="0"/>
              </a:spcBef>
              <a:buFont typeface="Arial" panose="020B0604020202020204" pitchFamily="34" charset="0"/>
              <a:buChar char="•"/>
              <a:defRPr/>
            </a:pPr>
            <a:r>
              <a:rPr lang="en-AU" sz="1100" kern="1200" baseline="0" dirty="0" smtClean="0">
                <a:solidFill>
                  <a:schemeClr val="tx1"/>
                </a:solidFill>
                <a:effectLst/>
                <a:latin typeface="+mn-lt"/>
                <a:ea typeface="+mn-ea"/>
                <a:cs typeface="+mn-cs"/>
              </a:rPr>
              <a:t>Partnership model linking ac and prof staff broke down silos, enabled relationships, </a:t>
            </a:r>
            <a:r>
              <a:rPr lang="en-AU" sz="1100" kern="1200" baseline="0" dirty="0" err="1" smtClean="0">
                <a:solidFill>
                  <a:schemeClr val="tx1"/>
                </a:solidFill>
                <a:effectLst/>
                <a:latin typeface="+mn-lt"/>
                <a:ea typeface="+mn-ea"/>
                <a:cs typeface="+mn-cs"/>
              </a:rPr>
              <a:t>dev</a:t>
            </a:r>
            <a:r>
              <a:rPr lang="en-AU" sz="1100" kern="1200" baseline="0" dirty="0" smtClean="0">
                <a:solidFill>
                  <a:schemeClr val="tx1"/>
                </a:solidFill>
                <a:effectLst/>
                <a:latin typeface="+mn-lt"/>
                <a:ea typeface="+mn-ea"/>
                <a:cs typeface="+mn-cs"/>
              </a:rPr>
              <a:t> skills. No-one could argue with aims &amp; </a:t>
            </a:r>
            <a:r>
              <a:rPr lang="en-AU" sz="1100" kern="1200" baseline="0" dirty="0" err="1" smtClean="0">
                <a:solidFill>
                  <a:schemeClr val="tx1"/>
                </a:solidFill>
                <a:effectLst/>
                <a:latin typeface="+mn-lt"/>
                <a:ea typeface="+mn-ea"/>
                <a:cs typeface="+mn-cs"/>
              </a:rPr>
              <a:t>collab</a:t>
            </a:r>
            <a:r>
              <a:rPr lang="en-AU" sz="1100" kern="1200" baseline="0" dirty="0" smtClean="0">
                <a:solidFill>
                  <a:schemeClr val="tx1"/>
                </a:solidFill>
                <a:effectLst/>
                <a:latin typeface="+mn-lt"/>
                <a:ea typeface="+mn-ea"/>
                <a:cs typeface="+mn-cs"/>
              </a:rPr>
              <a:t> method</a:t>
            </a:r>
            <a:endParaRPr lang="en-AU" dirty="0" smtClean="0"/>
          </a:p>
          <a:p>
            <a:pPr marL="171450" indent="-171450">
              <a:lnSpc>
                <a:spcPct val="100000"/>
              </a:lnSpc>
              <a:spcBef>
                <a:spcPts val="0"/>
              </a:spcBef>
              <a:buFont typeface="Arial" panose="020B0604020202020204" pitchFamily="34" charset="0"/>
              <a:buChar char="•"/>
              <a:defRPr/>
            </a:pPr>
            <a:r>
              <a:rPr lang="en-AU" dirty="0" smtClean="0"/>
              <a:t>Faculties/partners owned their projects,</a:t>
            </a:r>
            <a:r>
              <a:rPr lang="en-AU" baseline="0" dirty="0" smtClean="0"/>
              <a:t> </a:t>
            </a:r>
            <a:r>
              <a:rPr lang="en-AU" dirty="0" smtClean="0"/>
              <a:t>became invested over longer period</a:t>
            </a:r>
          </a:p>
          <a:p>
            <a:pPr marL="171450" indent="-171450">
              <a:buFont typeface="Arial" panose="020B0604020202020204" pitchFamily="34" charset="0"/>
              <a:buChar char="•"/>
            </a:pPr>
            <a:r>
              <a:rPr lang="en-AU" dirty="0" smtClean="0"/>
              <a:t>Champions emerged with enthusiasm, openness to new practices, genuine interest in student learning – in turn, they achieved good outcomes, publications, recognition.</a:t>
            </a:r>
          </a:p>
          <a:p>
            <a:pPr marL="171450" indent="-171450">
              <a:buFont typeface="Arial" panose="020B0604020202020204" pitchFamily="34" charset="0"/>
              <a:buChar char="•"/>
            </a:pPr>
            <a:r>
              <a:rPr lang="en-AU" baseline="0" dirty="0" smtClean="0"/>
              <a:t>In comparison, course enhancement program had authority and was able to make massive changes to the curriculum, but were often forced to use a big stick, bottom up approach.</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key question for the university hierarchy is whether this short term funded project called ICCB, based in ED, has the authority and responsibility to lead this change forward</a:t>
            </a:r>
            <a:r>
              <a:rPr lang="en-AU" sz="1200" kern="1200" baseline="0" dirty="0" smtClean="0">
                <a:solidFill>
                  <a:schemeClr val="tx1"/>
                </a:solidFill>
                <a:effectLst/>
                <a:latin typeface="+mn-lt"/>
                <a:ea typeface="+mn-ea"/>
                <a:cs typeface="+mn-cs"/>
              </a:rPr>
              <a:t> – broader commitment and sponsorship of the change is needed. </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We have achieved isolated change, deep in pockets but not pervasive. Bottom-up change is only part of the solution.</a:t>
            </a:r>
            <a:r>
              <a:rPr lang="en-AU"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3206627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Lack of support at executive and policy level meant diffusion was patchy; hardly transformative change – more a ‘diffusion of innovations’ (Rogers 2003) model</a:t>
            </a:r>
            <a:r>
              <a:rPr lang="en-AU" dirty="0" smtClean="0">
                <a:solidFill>
                  <a:srgbClr val="FF0000"/>
                </a:solidFill>
              </a:rPr>
              <a:t>; </a:t>
            </a:r>
            <a:r>
              <a:rPr lang="en-AU" dirty="0" err="1" smtClean="0">
                <a:solidFill>
                  <a:srgbClr val="FF0000"/>
                </a:solidFill>
              </a:rPr>
              <a:t>Eckel</a:t>
            </a:r>
            <a:r>
              <a:rPr lang="en-AU" dirty="0" smtClean="0">
                <a:solidFill>
                  <a:srgbClr val="FF0000"/>
                </a:solidFill>
              </a:rPr>
              <a:t> &amp; </a:t>
            </a:r>
            <a:r>
              <a:rPr lang="en-AU" dirty="0" err="1" smtClean="0">
                <a:solidFill>
                  <a:srgbClr val="FF0000"/>
                </a:solidFill>
              </a:rPr>
              <a:t>Kezar</a:t>
            </a:r>
            <a:r>
              <a:rPr lang="en-AU" dirty="0" smtClean="0">
                <a:solidFill>
                  <a:srgbClr val="FF0000"/>
                </a:solidFill>
              </a:rPr>
              <a:t> (2003): isolated change – deep but not pervasive</a:t>
            </a:r>
            <a:endParaRPr lang="en-AU" dirty="0" smtClean="0"/>
          </a:p>
          <a:p>
            <a:pPr marL="171450" indent="-171450">
              <a:buFont typeface="Arial" panose="020B0604020202020204" pitchFamily="34" charset="0"/>
              <a:buChar char="•"/>
            </a:pPr>
            <a:r>
              <a:rPr lang="en-AU" dirty="0" smtClean="0"/>
              <a:t>Equity &amp; Diversity Unit, working on the periphery, was unable to insist on completion, evaluation, etc. Main focus had to be on building relationships </a:t>
            </a:r>
            <a:r>
              <a:rPr lang="en-AU" dirty="0" smtClean="0">
                <a:solidFill>
                  <a:srgbClr val="FF0000"/>
                </a:solidFill>
              </a:rPr>
              <a:t>and working through influence, persuasion, strength based, good practice</a:t>
            </a:r>
            <a:r>
              <a:rPr lang="en-AU" dirty="0" smtClean="0"/>
              <a:t> – it all rests on good faith! </a:t>
            </a:r>
          </a:p>
          <a:p>
            <a:pPr marL="171450" indent="-171450">
              <a:buFont typeface="Arial" panose="020B0604020202020204" pitchFamily="34" charset="0"/>
              <a:buChar char="•"/>
            </a:pPr>
            <a:r>
              <a:rPr lang="en-AU" dirty="0" smtClean="0"/>
              <a:t>Reliance on individuals with high energy, enthusiasm and (unacknowledged) time. Changing unit chairs meant continuity was sometimes lost.</a:t>
            </a:r>
          </a:p>
          <a:p>
            <a:pPr marL="171450" indent="-171450">
              <a:buFont typeface="Arial" panose="020B0604020202020204" pitchFamily="34" charset="0"/>
              <a:buChar char="•"/>
            </a:pPr>
            <a:r>
              <a:rPr lang="en-AU" dirty="0" smtClean="0"/>
              <a:t>Short-term funding limited scope of projects, strong project design </a:t>
            </a:r>
          </a:p>
          <a:p>
            <a:pPr marL="171450" indent="-171450">
              <a:buFont typeface="Arial" panose="020B0604020202020204" pitchFamily="34" charset="0"/>
              <a:buChar char="•"/>
            </a:pPr>
            <a:r>
              <a:rPr lang="en-AU" dirty="0" smtClean="0"/>
              <a:t>LSES student outcomes are difficult to target and track, leading to difficulties justifying projects</a:t>
            </a:r>
          </a:p>
          <a:p>
            <a:endParaRPr lang="en-AU" dirty="0"/>
          </a:p>
        </p:txBody>
      </p:sp>
      <p:sp>
        <p:nvSpPr>
          <p:cNvPr id="4" name="Slide Number Placeholder 3"/>
          <p:cNvSpPr>
            <a:spLocks noGrp="1"/>
          </p:cNvSpPr>
          <p:nvPr>
            <p:ph type="sldNum" sz="quarter" idx="10"/>
          </p:nvPr>
        </p:nvSpPr>
        <p:spPr/>
        <p:txBody>
          <a:bodyPr/>
          <a:lstStyle/>
          <a:p>
            <a:fld id="{C213F9A5-1395-4FDA-9E7A-EEA501ED19FC}" type="slidenum">
              <a:rPr lang="en-AU" smtClean="0"/>
              <a:t>14</a:t>
            </a:fld>
            <a:endParaRPr lang="en-AU"/>
          </a:p>
        </p:txBody>
      </p:sp>
    </p:spTree>
    <p:extLst>
      <p:ext uri="{BB962C8B-B14F-4D97-AF65-F5344CB8AC3E}">
        <p14:creationId xmlns:p14="http://schemas.microsoft.com/office/powerpoint/2010/main" val="356560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13F9A5-1395-4FDA-9E7A-EEA501ED19FC}" type="slidenum">
              <a:rPr lang="en-AU" smtClean="0"/>
              <a:t>16</a:t>
            </a:fld>
            <a:endParaRPr lang="en-AU"/>
          </a:p>
        </p:txBody>
      </p:sp>
    </p:spTree>
    <p:extLst>
      <p:ext uri="{BB962C8B-B14F-4D97-AF65-F5344CB8AC3E}">
        <p14:creationId xmlns:p14="http://schemas.microsoft.com/office/powerpoint/2010/main" val="274373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023" rtl="0" eaLnBrk="1" fontAlgn="auto" latinLnBrk="0" hangingPunct="1">
              <a:lnSpc>
                <a:spcPct val="100000"/>
              </a:lnSpc>
              <a:spcBef>
                <a:spcPts val="0"/>
              </a:spcBef>
              <a:spcAft>
                <a:spcPts val="0"/>
              </a:spcAft>
              <a:buClrTx/>
              <a:buSzTx/>
              <a:buFontTx/>
              <a:buNone/>
              <a:tabLst/>
              <a:defRPr/>
            </a:pPr>
            <a:r>
              <a:rPr lang="en-AU" dirty="0" smtClean="0"/>
              <a:t>Discussion paper: Supporting under-prepared students at Deakin University using Transition Pedagogy (2010, p.1) “Deakin University needs to develop an institutional response to this political imperative [40/20 participation target] and a strategy to successfully transition increasing numbers of low SES students into the University and support a very diverse student cohort at all points of their education journey.”</a:t>
            </a:r>
          </a:p>
          <a:p>
            <a:endParaRPr lang="en-AU" dirty="0" smtClean="0"/>
          </a:p>
          <a:p>
            <a:r>
              <a:rPr lang="en-AU" baseline="0" dirty="0" err="1" smtClean="0"/>
              <a:t>Eckel</a:t>
            </a:r>
            <a:r>
              <a:rPr lang="en-AU" baseline="0" dirty="0" smtClean="0"/>
              <a:t> &amp; </a:t>
            </a:r>
            <a:r>
              <a:rPr lang="en-AU" baseline="0" dirty="0" err="1" smtClean="0"/>
              <a:t>Kezar</a:t>
            </a:r>
            <a:r>
              <a:rPr lang="en-AU" baseline="0" dirty="0" smtClean="0"/>
              <a:t> say transformational change needs to be deep and pervasive, to be far-reaching, involves changes to the status quo</a:t>
            </a:r>
          </a:p>
          <a:p>
            <a:r>
              <a:rPr lang="en-AU" baseline="0" dirty="0" smtClean="0"/>
              <a:t>We started with a broad aspiration. There was a gap because nobody was doing it, we had increasing numbers of disability who had increasingly complex needs, plus the rise of technology brought both opportunities and challenges for people with diverse needs. (Again, the driver was catering for disability) </a:t>
            </a:r>
          </a:p>
          <a:p>
            <a:endParaRPr lang="en-AU" dirty="0"/>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304481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023" rtl="0" eaLnBrk="1" fontAlgn="auto" latinLnBrk="0" hangingPunct="1">
              <a:lnSpc>
                <a:spcPct val="100000"/>
              </a:lnSpc>
              <a:spcBef>
                <a:spcPts val="0"/>
              </a:spcBef>
              <a:spcAft>
                <a:spcPts val="0"/>
              </a:spcAft>
              <a:buClrTx/>
              <a:buSzTx/>
              <a:buFontTx/>
              <a:buNone/>
              <a:tabLst/>
              <a:defRPr/>
            </a:pPr>
            <a:r>
              <a:rPr lang="en-AU" dirty="0" smtClean="0"/>
              <a:t>Discussion paper: Supporting under-prepared students at Deakin University using Transition Pedagogy (2010, p.1) “Deakin University needs to develop an institutional response to this political imperative [40/20 participation target] and a strategy to successfully transition increasing numbers of low SES students into the University and support a very diverse student cohort at all points of their education journey.”</a:t>
            </a:r>
          </a:p>
          <a:p>
            <a:endParaRPr lang="en-AU" dirty="0" smtClean="0"/>
          </a:p>
          <a:p>
            <a:r>
              <a:rPr lang="en-AU" baseline="0" dirty="0" err="1" smtClean="0"/>
              <a:t>Eckel</a:t>
            </a:r>
            <a:r>
              <a:rPr lang="en-AU" baseline="0" dirty="0" smtClean="0"/>
              <a:t> &amp; </a:t>
            </a:r>
            <a:r>
              <a:rPr lang="en-AU" baseline="0" dirty="0" err="1" smtClean="0"/>
              <a:t>Kezar</a:t>
            </a:r>
            <a:r>
              <a:rPr lang="en-AU" baseline="0" dirty="0" smtClean="0"/>
              <a:t> say transformational change needs to be deep and pervasive, to be far-reaching, involves changes to the status quo</a:t>
            </a:r>
          </a:p>
          <a:p>
            <a:r>
              <a:rPr lang="en-AU" baseline="0" dirty="0" smtClean="0"/>
              <a:t>We started with a broad aspiration. There was a gap because nobody was doing it, we had increasing numbers of disability who had increasingly complex needs, plus the rise of technology brought both opportunities and challenges for people with diverse needs. (Again, the driver was catering for disability) </a:t>
            </a:r>
          </a:p>
          <a:p>
            <a:endParaRPr lang="en-AU" dirty="0"/>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23841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baseline="0" dirty="0" smtClean="0"/>
              <a:t>In the first years we were optimistic but change of </a:t>
            </a:r>
            <a:r>
              <a:rPr lang="en-AU" baseline="0" dirty="0" err="1" smtClean="0"/>
              <a:t>govt</a:t>
            </a:r>
            <a:r>
              <a:rPr lang="en-AU" baseline="0" dirty="0" smtClean="0"/>
              <a:t> meant they were less confident about ongoing funding. Internal drivers: VC wanted to have a more consolidated approach: 34 HEPPP projects were underway</a:t>
            </a:r>
          </a:p>
          <a:p>
            <a:pPr marL="0" marR="0" lvl="1" indent="0" algn="l" defTabSz="914400" rtl="0" eaLnBrk="1" fontAlgn="auto" latinLnBrk="0" hangingPunct="1">
              <a:lnSpc>
                <a:spcPct val="100000"/>
              </a:lnSpc>
              <a:spcBef>
                <a:spcPts val="0"/>
              </a:spcBef>
              <a:spcAft>
                <a:spcPts val="0"/>
              </a:spcAft>
              <a:buClrTx/>
              <a:buSzTx/>
              <a:buFontTx/>
              <a:buNone/>
              <a:tabLst/>
              <a:defRPr/>
            </a:pPr>
            <a:r>
              <a:rPr lang="en-AU" baseline="0" dirty="0" smtClean="0"/>
              <a:t>In 2014 the </a:t>
            </a:r>
            <a:r>
              <a:rPr lang="en-AU" baseline="0" dirty="0" err="1" smtClean="0"/>
              <a:t>govt</a:t>
            </a:r>
            <a:r>
              <a:rPr lang="en-AU" baseline="0" dirty="0" smtClean="0"/>
              <a:t> started cutting HEPPP, so ICCB reverted to annual funding. Then in June 2014 it was reduced to 6 month funding.</a:t>
            </a:r>
            <a:endParaRPr lang="en-AU"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The aspiration</a:t>
            </a:r>
            <a:r>
              <a:rPr lang="en-AU" baseline="0" dirty="0" smtClean="0"/>
              <a:t> was for transformation of curriculum.</a:t>
            </a:r>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177869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Central management through EDU introduced collaboration</a:t>
            </a:r>
            <a:r>
              <a:rPr lang="en-AU" baseline="0" dirty="0" smtClean="0"/>
              <a:t> </a:t>
            </a:r>
            <a:r>
              <a:rPr lang="en-AU" dirty="0" smtClean="0"/>
              <a:t>between partners across multiple projects</a:t>
            </a:r>
            <a:r>
              <a:rPr lang="en-AU" baseline="0" dirty="0" smtClean="0"/>
              <a:t> to </a:t>
            </a:r>
            <a:r>
              <a:rPr lang="en-AU" dirty="0" smtClean="0"/>
              <a:t>coordinate</a:t>
            </a:r>
            <a:r>
              <a:rPr lang="en-AU" baseline="0" dirty="0" smtClean="0"/>
              <a:t> efforts, eliminate duplication, </a:t>
            </a:r>
            <a:r>
              <a:rPr lang="en-AU" dirty="0" smtClean="0"/>
              <a:t>share</a:t>
            </a:r>
            <a:r>
              <a:rPr lang="en-AU" baseline="0" dirty="0" smtClean="0"/>
              <a:t> ideas and resources, build r</a:t>
            </a:r>
            <a:r>
              <a:rPr lang="en-AU" dirty="0" smtClean="0"/>
              <a:t>elationships between partners</a:t>
            </a:r>
          </a:p>
          <a:p>
            <a:pPr marL="0" marR="0" lvl="1" indent="0" algn="l" defTabSz="914400" rtl="0" eaLnBrk="1" fontAlgn="auto" latinLnBrk="0" hangingPunct="1">
              <a:lnSpc>
                <a:spcPct val="100000"/>
              </a:lnSpc>
              <a:spcBef>
                <a:spcPts val="0"/>
              </a:spcBef>
              <a:spcAft>
                <a:spcPts val="0"/>
              </a:spcAft>
              <a:buClrTx/>
              <a:buSzTx/>
              <a:buFontTx/>
              <a:buNone/>
              <a:tabLst/>
              <a:defRPr/>
            </a:pPr>
            <a:r>
              <a:rPr lang="en-AU" baseline="0" dirty="0" smtClean="0"/>
              <a:t>Faculty chosen projects because couldn’t work in all courses, we needed to work from points of need. </a:t>
            </a:r>
          </a:p>
          <a:p>
            <a:pPr marL="0" marR="0" lvl="1" indent="0" algn="l" defTabSz="914400" rtl="0" eaLnBrk="1" fontAlgn="auto" latinLnBrk="0" hangingPunct="1">
              <a:lnSpc>
                <a:spcPct val="100000"/>
              </a:lnSpc>
              <a:spcBef>
                <a:spcPts val="0"/>
              </a:spcBef>
              <a:spcAft>
                <a:spcPts val="0"/>
              </a:spcAft>
              <a:buClrTx/>
              <a:buSzTx/>
              <a:buFontTx/>
              <a:buNone/>
              <a:tabLst/>
              <a:defRPr/>
            </a:pPr>
            <a:r>
              <a:rPr lang="en-AU" baseline="0" dirty="0" smtClean="0"/>
              <a:t>Course enhancement was still going on and the central unit was preoccupied with that process, so we had to identify target units faculty ADTLs, and where there was interest from unit chairs.</a:t>
            </a:r>
          </a:p>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Also</a:t>
            </a:r>
            <a:r>
              <a:rPr lang="en-AU" baseline="0" dirty="0" smtClean="0"/>
              <a:t> introduced significant opportunities for professional staff partners to collaborate wi</a:t>
            </a:r>
            <a:r>
              <a:rPr lang="en-AU" dirty="0" smtClean="0"/>
              <a:t>th</a:t>
            </a:r>
            <a:r>
              <a:rPr lang="en-AU" baseline="0" dirty="0" smtClean="0"/>
              <a:t> academic staff on curriculum</a:t>
            </a:r>
          </a:p>
          <a:p>
            <a:pPr marL="0" marR="0" lvl="1" indent="0" algn="l" defTabSz="914400" rtl="0" eaLnBrk="1" fontAlgn="auto" latinLnBrk="0" hangingPunct="1">
              <a:lnSpc>
                <a:spcPct val="100000"/>
              </a:lnSpc>
              <a:spcBef>
                <a:spcPts val="0"/>
              </a:spcBef>
              <a:spcAft>
                <a:spcPts val="0"/>
              </a:spcAft>
              <a:buClrTx/>
              <a:buSzTx/>
              <a:buFontTx/>
              <a:buNone/>
              <a:tabLst/>
              <a:defRPr/>
            </a:pPr>
            <a:r>
              <a:rPr lang="en-AU" baseline="0" dirty="0" smtClean="0"/>
              <a:t>UDL was adopted because the E&amp;D director had a background in social work, UDL emerged from disability field.</a:t>
            </a:r>
          </a:p>
          <a:p>
            <a:pPr marL="0" marR="0" lvl="1" indent="0" algn="l" defTabSz="914400" rtl="0" eaLnBrk="1" fontAlgn="auto" latinLnBrk="0" hangingPunct="1">
              <a:lnSpc>
                <a:spcPct val="100000"/>
              </a:lnSpc>
              <a:spcBef>
                <a:spcPts val="0"/>
              </a:spcBef>
              <a:spcAft>
                <a:spcPts val="0"/>
              </a:spcAft>
              <a:buClrTx/>
              <a:buSzTx/>
              <a:buFontTx/>
              <a:buNone/>
              <a:tabLst/>
              <a:defRPr/>
            </a:pPr>
            <a:r>
              <a:rPr lang="en-AU" baseline="0" dirty="0" smtClean="0"/>
              <a:t>Evaluation: in the beginning this wasn’t a focus, but annual reporting and repeated funding meant an action research process developed fairly naturally. </a:t>
            </a:r>
          </a:p>
          <a:p>
            <a:pPr marL="0" marR="0" lvl="1" indent="0" algn="l" defTabSz="914400" rtl="0" eaLnBrk="1" fontAlgn="auto" latinLnBrk="0" hangingPunct="1">
              <a:lnSpc>
                <a:spcPct val="100000"/>
              </a:lnSpc>
              <a:spcBef>
                <a:spcPts val="0"/>
              </a:spcBef>
              <a:spcAft>
                <a:spcPts val="0"/>
              </a:spcAft>
              <a:buClrTx/>
              <a:buSzTx/>
              <a:buFontTx/>
              <a:buNone/>
              <a:tabLst/>
              <a:defRPr/>
            </a:pPr>
            <a:r>
              <a:rPr lang="en-AU" baseline="0" dirty="0" smtClean="0"/>
              <a:t>More recently (2017) we’ve made strong efforts to capture and disseminate outcomes, encourage continuous improvement of ongoing projects.</a:t>
            </a:r>
            <a:endParaRPr lang="en-AU" dirty="0" smtClean="0"/>
          </a:p>
          <a:p>
            <a:endParaRPr lang="en-AU" dirty="0"/>
          </a:p>
        </p:txBody>
      </p:sp>
      <p:sp>
        <p:nvSpPr>
          <p:cNvPr id="4" name="Slide Number Placeholder 3"/>
          <p:cNvSpPr>
            <a:spLocks noGrp="1"/>
          </p:cNvSpPr>
          <p:nvPr>
            <p:ph type="sldNum" sz="quarter" idx="10"/>
          </p:nvPr>
        </p:nvSpPr>
        <p:spPr/>
        <p:txBody>
          <a:bodyPr/>
          <a:lstStyle/>
          <a:p>
            <a:fld id="{C213F9A5-1395-4FDA-9E7A-EEA501ED19FC}" type="slidenum">
              <a:rPr lang="en-AU" smtClean="0"/>
              <a:t>5</a:t>
            </a:fld>
            <a:endParaRPr lang="en-AU"/>
          </a:p>
        </p:txBody>
      </p:sp>
    </p:spTree>
    <p:extLst>
      <p:ext uri="{BB962C8B-B14F-4D97-AF65-F5344CB8AC3E}">
        <p14:creationId xmlns:p14="http://schemas.microsoft.com/office/powerpoint/2010/main" val="100381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13F9A5-1395-4FDA-9E7A-EEA501ED19FC}" type="slidenum">
              <a:rPr lang="en-AU" smtClean="0"/>
              <a:t>6</a:t>
            </a:fld>
            <a:endParaRPr lang="en-AU"/>
          </a:p>
        </p:txBody>
      </p:sp>
    </p:spTree>
    <p:extLst>
      <p:ext uri="{BB962C8B-B14F-4D97-AF65-F5344CB8AC3E}">
        <p14:creationId xmlns:p14="http://schemas.microsoft.com/office/powerpoint/2010/main" val="202585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 My role, aims of evaluation</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 The bottom up approach created an eclectic array of projects in both inclusive curriculum and capacity building, which should be seen as a strength: faculties are diverse and no one approach suits all.</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 Other outcomes: 8 projects have ongoing faculty-supported funding</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- 7 staff employed on projects now have faculty-supported places, mostly ongoing positions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More than 30 publications, </a:t>
            </a:r>
            <a:r>
              <a:rPr lang="en-AU" b="0" baseline="0" dirty="0" smtClean="0">
                <a:solidFill>
                  <a:srgbClr val="FF0000"/>
                </a:solidFill>
              </a:rPr>
              <a:t>several</a:t>
            </a:r>
            <a:r>
              <a:rPr lang="en-AU" baseline="0" dirty="0" smtClean="0">
                <a:solidFill>
                  <a:srgbClr val="FF0000"/>
                </a:solidFill>
              </a:rPr>
              <a:t> faculty and 3 university awards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336435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 The </a:t>
            </a:r>
            <a:r>
              <a:rPr lang="en-AU" dirty="0" err="1" smtClean="0"/>
              <a:t>BComm</a:t>
            </a:r>
            <a:r>
              <a:rPr lang="en-AU" dirty="0" smtClean="0"/>
              <a:t> has the highest</a:t>
            </a:r>
            <a:r>
              <a:rPr lang="en-AU" baseline="0" dirty="0" smtClean="0"/>
              <a:t> no of students, and LSES students in the university. Very large cohorts, many international and non-traditional students, taught across campuses and online.</a:t>
            </a:r>
            <a:endParaRPr lang="en-AU" dirty="0" smtClean="0"/>
          </a:p>
          <a:p>
            <a:r>
              <a:rPr lang="en-AU" dirty="0" smtClean="0"/>
              <a:t>* Pre-2014, partners were working with unit chairs separately (leading to duplication, lack of sharing, unclear boundaries </a:t>
            </a:r>
            <a:r>
              <a:rPr lang="en-AU" dirty="0" err="1" smtClean="0"/>
              <a:t>eg</a:t>
            </a:r>
            <a:r>
              <a:rPr lang="en-AU" baseline="0" dirty="0" smtClean="0"/>
              <a:t> around referencing/researching skills</a:t>
            </a:r>
            <a:r>
              <a:rPr lang="en-AU" dirty="0" smtClean="0"/>
              <a:t>), but at least they had a relationship which enabled them to build a plan to address specific inclusivity issues in units</a:t>
            </a:r>
          </a:p>
          <a:p>
            <a:r>
              <a:rPr lang="en-AU" dirty="0" smtClean="0"/>
              <a:t>* 2014 – Collaborative partners approach begins, with receptive unit chairs only. Exploratory</a:t>
            </a:r>
            <a:r>
              <a:rPr lang="en-AU" baseline="0" dirty="0" smtClean="0"/>
              <a:t> phase in terms of methods, but a lot of work was done supporting academics in these units. Developed relationships with key </a:t>
            </a:r>
            <a:r>
              <a:rPr lang="en-AU" baseline="0" dirty="0" err="1" smtClean="0"/>
              <a:t>Bcomm</a:t>
            </a:r>
            <a:r>
              <a:rPr lang="en-AU" baseline="0" dirty="0" smtClean="0"/>
              <a:t> academics that led to ongoing involvement in later years.</a:t>
            </a:r>
            <a:endParaRPr lang="en-AU" dirty="0" smtClean="0"/>
          </a:p>
          <a:p>
            <a:r>
              <a:rPr lang="en-AU" dirty="0" smtClean="0"/>
              <a:t>* 2015 – Course review identified</a:t>
            </a:r>
            <a:r>
              <a:rPr lang="en-AU" baseline="0" dirty="0" smtClean="0"/>
              <a:t> big problems with meeting student needs for a relevant, authentic, motivating, cohesive course, and university/international accreditation requirements for students to graduate with Deakin GLOs, career readiness.</a:t>
            </a:r>
          </a:p>
          <a:p>
            <a:r>
              <a:rPr lang="en-AU" dirty="0" smtClean="0"/>
              <a:t>* Restructure</a:t>
            </a:r>
            <a:r>
              <a:rPr lang="en-AU" baseline="0" dirty="0" smtClean="0"/>
              <a:t> simplified major streams, introduced new</a:t>
            </a:r>
            <a:r>
              <a:rPr lang="en-AU" dirty="0" smtClean="0"/>
              <a:t> curriculum within units, new unit chairs.</a:t>
            </a:r>
          </a:p>
          <a:p>
            <a:r>
              <a:rPr lang="en-AU" dirty="0" smtClean="0"/>
              <a:t>* ICCB partners were involved significantly in the restructure (Faculty realised they needed to address the literacies in the 1</a:t>
            </a:r>
            <a:r>
              <a:rPr lang="en-AU" baseline="30000" dirty="0" smtClean="0"/>
              <a:t>st</a:t>
            </a:r>
            <a:r>
              <a:rPr lang="en-AU" dirty="0" smtClean="0"/>
              <a:t> year units</a:t>
            </a:r>
            <a:r>
              <a:rPr lang="en-AU" baseline="0" dirty="0" smtClean="0"/>
              <a:t> + </a:t>
            </a:r>
            <a:r>
              <a:rPr lang="en-AU" dirty="0" smtClean="0"/>
              <a:t>embed employability skills)</a:t>
            </a:r>
          </a:p>
          <a:p>
            <a:r>
              <a:rPr lang="en-AU" baseline="0" dirty="0" smtClean="0"/>
              <a:t>* Faculty and professional staff worked together on the changing units and learnt more about how to work effectively together.</a:t>
            </a:r>
            <a:r>
              <a:rPr lang="en-AU" dirty="0" smtClean="0"/>
              <a:t> </a:t>
            </a:r>
          </a:p>
          <a:p>
            <a:endParaRPr lang="en-AU" dirty="0"/>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302679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 Chronically low success rates</a:t>
            </a:r>
            <a:r>
              <a:rPr lang="en-AU" baseline="0" dirty="0" smtClean="0"/>
              <a:t> for LSES students</a:t>
            </a:r>
            <a:r>
              <a:rPr lang="en-AU" dirty="0" smtClean="0"/>
              <a:t> </a:t>
            </a:r>
          </a:p>
          <a:p>
            <a:r>
              <a:rPr lang="en-AU" dirty="0" smtClean="0"/>
              <a:t>* Unit</a:t>
            </a:r>
            <a:r>
              <a:rPr lang="en-AU" baseline="0" dirty="0" smtClean="0"/>
              <a:t> chair already searching for ways to improve outcomes for students who struggled, was already talking to experts in other faculties and central T/L group, reading, looking at needs for students in the demographic groups</a:t>
            </a:r>
          </a:p>
          <a:p>
            <a:r>
              <a:rPr lang="en-AU" baseline="0" dirty="0" smtClean="0"/>
              <a:t>* With review, each core unit focused on one of the ac literacies (ac, digital, maths, careers)</a:t>
            </a:r>
          </a:p>
          <a:p>
            <a:r>
              <a:rPr lang="en-AU" baseline="0" dirty="0" smtClean="0"/>
              <a:t>* This unit’s focus is dig lit. Created module with Library in Hype (using a model they re-used in other units) – authentic scenario based activity to help them learn how to find, evaluate and use relevant information - hurdle requirement to being able to access their first assignment </a:t>
            </a:r>
            <a:r>
              <a:rPr lang="en-AU" baseline="0" dirty="0" err="1" smtClean="0"/>
              <a:t>dropbox</a:t>
            </a: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 Emphasis on demystifying </a:t>
            </a:r>
            <a:r>
              <a:rPr lang="en-AU" baseline="0" dirty="0" err="1" smtClean="0"/>
              <a:t>uni</a:t>
            </a:r>
            <a:r>
              <a:rPr lang="en-AU" baseline="0" dirty="0" smtClean="0"/>
              <a:t> culture and expectations: reminder emails, FAQs, self-assessments</a:t>
            </a:r>
          </a:p>
          <a:p>
            <a:r>
              <a:rPr lang="en-AU" baseline="0" dirty="0" smtClean="0"/>
              <a:t>* Blended synchronous online, f2f lectures, seminars to improve flexibility - Team taught, emphasis on active learning, group learning, feedback</a:t>
            </a:r>
          </a:p>
          <a:p>
            <a:r>
              <a:rPr lang="en-AU" baseline="0" dirty="0" smtClean="0"/>
              <a:t>* Strong professional development for teaching team, time allocated for PD and meetings. </a:t>
            </a:r>
          </a:p>
          <a:p>
            <a:pPr marL="171450" indent="-171450">
              <a:buFont typeface="Arial" panose="020B0604020202020204" pitchFamily="34" charset="0"/>
              <a:buChar char="•"/>
            </a:pPr>
            <a:r>
              <a:rPr lang="en-AU" baseline="0" dirty="0" smtClean="0"/>
              <a:t>Outcomes: Establishing impact outcomes for LSES is very difficult –emphasis in this conference is on the change process</a:t>
            </a:r>
          </a:p>
          <a:p>
            <a:pPr marL="171450" indent="-171450">
              <a:buFont typeface="Arial" panose="020B0604020202020204" pitchFamily="34" charset="0"/>
              <a:buChar char="•"/>
            </a:pPr>
            <a:r>
              <a:rPr lang="en-AU" baseline="0" dirty="0" smtClean="0"/>
              <a:t>Comprehensive evaluation of the redeveloped unit in process</a:t>
            </a:r>
            <a:endParaRPr lang="en-AU" dirty="0"/>
          </a:p>
        </p:txBody>
      </p:sp>
      <p:sp>
        <p:nvSpPr>
          <p:cNvPr id="4" name="Slide Number Placeholder 3"/>
          <p:cNvSpPr>
            <a:spLocks noGrp="1"/>
          </p:cNvSpPr>
          <p:nvPr>
            <p:ph type="sldNum" sz="quarter" idx="10"/>
          </p:nvPr>
        </p:nvSpPr>
        <p:spPr/>
        <p:txBody>
          <a:bodyPr/>
          <a:lstStyle/>
          <a:p>
            <a:fld id="{6E6ECFD5-5184-48BD-B9D5-DD7D5D6A2FB0}"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360382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0" y="882000"/>
            <a:ext cx="7668000" cy="2088000"/>
          </a:xfrm>
        </p:spPr>
        <p:txBody>
          <a:bodyPr anchor="t" anchorCtr="0"/>
          <a:lstStyle>
            <a:lvl1pPr algn="l">
              <a:lnSpc>
                <a:spcPts val="8900"/>
              </a:lnSpc>
              <a:defRPr sz="10100"/>
            </a:lvl1pPr>
          </a:lstStyle>
          <a:p>
            <a:r>
              <a:rPr lang="en-US" dirty="0" smtClean="0"/>
              <a:t>Master title style</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462574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onal Boxes">
    <p:spTree>
      <p:nvGrpSpPr>
        <p:cNvPr id="1" name=""/>
        <p:cNvGrpSpPr/>
        <p:nvPr/>
      </p:nvGrpSpPr>
      <p:grpSpPr>
        <a:xfrm>
          <a:off x="0" y="0"/>
          <a:ext cx="0" cy="0"/>
          <a:chOff x="0" y="0"/>
          <a:chExt cx="0" cy="0"/>
        </a:xfrm>
      </p:grpSpPr>
      <p:sp>
        <p:nvSpPr>
          <p:cNvPr id="2" name="Title 1"/>
          <p:cNvSpPr>
            <a:spLocks noGrp="1"/>
          </p:cNvSpPr>
          <p:nvPr>
            <p:ph type="title"/>
          </p:nvPr>
        </p:nvSpPr>
        <p:spPr>
          <a:xfrm>
            <a:off x="648000" y="646354"/>
            <a:ext cx="7840800" cy="792000"/>
          </a:xfrm>
        </p:spPr>
        <p:txBody>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
        <p:nvSpPr>
          <p:cNvPr id="10" name="Bent-Up Arrow 9"/>
          <p:cNvSpPr/>
          <p:nvPr userDrawn="1"/>
        </p:nvSpPr>
        <p:spPr>
          <a:xfrm rot="5400000" flipH="1">
            <a:off x="2521800" y="2894240"/>
            <a:ext cx="428400" cy="1260000"/>
          </a:xfrm>
          <a:prstGeom prst="bentUpArrow">
            <a:avLst>
              <a:gd name="adj1" fmla="val 7000"/>
              <a:gd name="adj2" fmla="val 11976"/>
              <a:gd name="adj3" fmla="val 36968"/>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 Placeholder 4"/>
          <p:cNvSpPr>
            <a:spLocks noGrp="1"/>
          </p:cNvSpPr>
          <p:nvPr>
            <p:ph type="body" sz="quarter" idx="15"/>
          </p:nvPr>
        </p:nvSpPr>
        <p:spPr>
          <a:xfrm>
            <a:off x="1044000" y="3744000"/>
            <a:ext cx="2124000" cy="576000"/>
          </a:xfrm>
          <a:solidFill>
            <a:srgbClr val="C2C2C2"/>
          </a:solidFill>
          <a:ln w="19050">
            <a:solidFill>
              <a:schemeClr val="bg2"/>
            </a:solidFill>
          </a:ln>
        </p:spPr>
        <p:txBody>
          <a:bodyPr anchor="ctr" anchorCtr="0"/>
          <a:lstStyle>
            <a:lvl1pPr marL="0" algn="ctr">
              <a:defRPr b="1">
                <a:solidFill>
                  <a:schemeClr val="bg1"/>
                </a:solidFill>
              </a:defRPr>
            </a:lvl1pPr>
          </a:lstStyle>
          <a:p>
            <a:pPr lvl="0"/>
            <a:r>
              <a:rPr lang="en-US" dirty="0" smtClean="0"/>
              <a:t>Click to edit Master text styles</a:t>
            </a:r>
          </a:p>
        </p:txBody>
      </p:sp>
      <p:sp>
        <p:nvSpPr>
          <p:cNvPr id="14" name="Text Placeholder 13"/>
          <p:cNvSpPr>
            <a:spLocks noGrp="1"/>
          </p:cNvSpPr>
          <p:nvPr>
            <p:ph type="body" sz="quarter" idx="16"/>
          </p:nvPr>
        </p:nvSpPr>
        <p:spPr>
          <a:xfrm>
            <a:off x="1044000" y="4536000"/>
            <a:ext cx="2124000" cy="1087438"/>
          </a:xfrm>
        </p:spPr>
        <p:txBody>
          <a:bodyPr/>
          <a:lstStyle>
            <a:lvl1pPr marL="360000" indent="-171450">
              <a:spcAft>
                <a:spcPts val="0"/>
              </a:spcAft>
              <a:buFont typeface="Calibri" panose="020F0502020204030204" pitchFamily="34" charset="0"/>
              <a:buChar char="•"/>
              <a:defRPr>
                <a:solidFill>
                  <a:schemeClr val="tx1"/>
                </a:solidFill>
              </a:defRPr>
            </a:lvl1pPr>
            <a:lvl2pPr>
              <a:spcAft>
                <a:spcPts val="0"/>
              </a:spcAft>
              <a:defRPr>
                <a:solidFill>
                  <a:schemeClr val="tx1"/>
                </a:solidFill>
              </a:defRPr>
            </a:lvl2pPr>
            <a:lvl3pPr marL="360000" indent="-180468">
              <a:spcAft>
                <a:spcPts val="0"/>
              </a:spcAft>
              <a:buFont typeface="Calibri" panose="020F0502020204030204" pitchFamily="34" charset="0"/>
              <a:buChar char="•"/>
              <a:defRPr>
                <a:solidFill>
                  <a:schemeClr val="tx1"/>
                </a:solidFill>
              </a:defRPr>
            </a:lvl3pPr>
            <a:lvl4pPr marL="360000" indent="-180468">
              <a:spcAft>
                <a:spcPts val="0"/>
              </a:spcAft>
              <a:buFont typeface="Calibri" panose="020F0502020204030204" pitchFamily="34" charset="0"/>
              <a:buChar char="•"/>
              <a:defRPr>
                <a:solidFill>
                  <a:schemeClr val="tx1"/>
                </a:solidFill>
              </a:defRPr>
            </a:lvl4pPr>
            <a:lvl5pPr marL="360000" indent="-180468">
              <a:spcAft>
                <a:spcPts val="0"/>
              </a:spcAft>
              <a:buFont typeface="Calibri" panose="020F050202020403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4"/>
          <p:cNvSpPr>
            <a:spLocks noGrp="1"/>
          </p:cNvSpPr>
          <p:nvPr>
            <p:ph type="body" sz="quarter" idx="17"/>
          </p:nvPr>
        </p:nvSpPr>
        <p:spPr>
          <a:xfrm>
            <a:off x="3492000" y="3060000"/>
            <a:ext cx="2124000" cy="576000"/>
          </a:xfrm>
          <a:solidFill>
            <a:srgbClr val="5A5A59"/>
          </a:solidFill>
          <a:ln w="19050">
            <a:solidFill>
              <a:schemeClr val="bg2"/>
            </a:solidFill>
          </a:ln>
        </p:spPr>
        <p:txBody>
          <a:bodyPr anchor="ctr" anchorCtr="0"/>
          <a:lstStyle>
            <a:lvl1pPr marL="0" algn="ctr">
              <a:defRPr b="1">
                <a:solidFill>
                  <a:schemeClr val="bg1"/>
                </a:solidFill>
              </a:defRPr>
            </a:lvl1pPr>
          </a:lstStyle>
          <a:p>
            <a:pPr lvl="0"/>
            <a:r>
              <a:rPr lang="en-US" dirty="0" smtClean="0"/>
              <a:t>Click to edit Master text styles</a:t>
            </a:r>
          </a:p>
        </p:txBody>
      </p:sp>
      <p:sp>
        <p:nvSpPr>
          <p:cNvPr id="16" name="Text Placeholder 13"/>
          <p:cNvSpPr>
            <a:spLocks noGrp="1"/>
          </p:cNvSpPr>
          <p:nvPr>
            <p:ph type="body" sz="quarter" idx="18"/>
          </p:nvPr>
        </p:nvSpPr>
        <p:spPr>
          <a:xfrm>
            <a:off x="3492000" y="3816000"/>
            <a:ext cx="2124000" cy="1087438"/>
          </a:xfrm>
        </p:spPr>
        <p:txBody>
          <a:bodyPr/>
          <a:lstStyle>
            <a:lvl1pPr marL="360000" indent="-171450">
              <a:spcAft>
                <a:spcPts val="0"/>
              </a:spcAft>
              <a:buFont typeface="Calibri" panose="020F0502020204030204" pitchFamily="34" charset="0"/>
              <a:buChar char="•"/>
              <a:defRPr>
                <a:solidFill>
                  <a:schemeClr val="tx1"/>
                </a:solidFill>
              </a:defRPr>
            </a:lvl1pPr>
            <a:lvl2pPr>
              <a:spcAft>
                <a:spcPts val="0"/>
              </a:spcAft>
              <a:defRPr>
                <a:solidFill>
                  <a:schemeClr val="tx1"/>
                </a:solidFill>
              </a:defRPr>
            </a:lvl2pPr>
            <a:lvl3pPr marL="360000" indent="-180468">
              <a:spcAft>
                <a:spcPts val="0"/>
              </a:spcAft>
              <a:buFont typeface="Calibri" panose="020F0502020204030204" pitchFamily="34" charset="0"/>
              <a:buChar char="•"/>
              <a:defRPr>
                <a:solidFill>
                  <a:schemeClr val="tx1"/>
                </a:solidFill>
              </a:defRPr>
            </a:lvl3pPr>
            <a:lvl4pPr marL="360000" indent="-180468">
              <a:spcAft>
                <a:spcPts val="0"/>
              </a:spcAft>
              <a:buFont typeface="Calibri" panose="020F0502020204030204" pitchFamily="34" charset="0"/>
              <a:buChar char="•"/>
              <a:defRPr>
                <a:solidFill>
                  <a:schemeClr val="tx1"/>
                </a:solidFill>
              </a:defRPr>
            </a:lvl4pPr>
            <a:lvl5pPr marL="360000" indent="-180468">
              <a:spcAft>
                <a:spcPts val="0"/>
              </a:spcAft>
              <a:buFont typeface="Calibri" panose="020F050202020403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9" name="Text Placeholder 4"/>
          <p:cNvSpPr>
            <a:spLocks noGrp="1"/>
          </p:cNvSpPr>
          <p:nvPr>
            <p:ph type="body" sz="quarter" idx="19"/>
          </p:nvPr>
        </p:nvSpPr>
        <p:spPr>
          <a:xfrm>
            <a:off x="5832000" y="2340000"/>
            <a:ext cx="2124000" cy="576000"/>
          </a:xfrm>
          <a:solidFill>
            <a:schemeClr val="accent1"/>
          </a:solidFill>
          <a:ln w="19050">
            <a:solidFill>
              <a:schemeClr val="bg2"/>
            </a:solidFill>
          </a:ln>
        </p:spPr>
        <p:txBody>
          <a:bodyPr anchor="ctr" anchorCtr="0"/>
          <a:lstStyle>
            <a:lvl1pPr marL="0" algn="ctr">
              <a:defRPr b="1">
                <a:solidFill>
                  <a:schemeClr val="bg1"/>
                </a:solidFill>
              </a:defRPr>
            </a:lvl1pPr>
          </a:lstStyle>
          <a:p>
            <a:pPr lvl="0"/>
            <a:r>
              <a:rPr lang="en-US" dirty="0" smtClean="0"/>
              <a:t>Click to edit Master text styles</a:t>
            </a:r>
          </a:p>
        </p:txBody>
      </p:sp>
      <p:sp>
        <p:nvSpPr>
          <p:cNvPr id="20" name="Text Placeholder 13"/>
          <p:cNvSpPr>
            <a:spLocks noGrp="1"/>
          </p:cNvSpPr>
          <p:nvPr>
            <p:ph type="body" sz="quarter" idx="20"/>
          </p:nvPr>
        </p:nvSpPr>
        <p:spPr>
          <a:xfrm>
            <a:off x="5832000" y="3132000"/>
            <a:ext cx="2124000" cy="1087438"/>
          </a:xfrm>
        </p:spPr>
        <p:txBody>
          <a:bodyPr/>
          <a:lstStyle>
            <a:lvl1pPr marL="360000" indent="-171450">
              <a:spcAft>
                <a:spcPts val="0"/>
              </a:spcAft>
              <a:buFont typeface="Calibri" panose="020F0502020204030204" pitchFamily="34" charset="0"/>
              <a:buChar char="•"/>
              <a:defRPr>
                <a:solidFill>
                  <a:schemeClr val="tx1"/>
                </a:solidFill>
              </a:defRPr>
            </a:lvl1pPr>
            <a:lvl2pPr>
              <a:spcAft>
                <a:spcPts val="0"/>
              </a:spcAft>
              <a:defRPr>
                <a:solidFill>
                  <a:schemeClr val="tx1"/>
                </a:solidFill>
              </a:defRPr>
            </a:lvl2pPr>
            <a:lvl3pPr marL="360000" indent="-180468">
              <a:spcAft>
                <a:spcPts val="0"/>
              </a:spcAft>
              <a:buFont typeface="Calibri" panose="020F0502020204030204" pitchFamily="34" charset="0"/>
              <a:buChar char="•"/>
              <a:defRPr>
                <a:solidFill>
                  <a:schemeClr val="tx1"/>
                </a:solidFill>
              </a:defRPr>
            </a:lvl3pPr>
            <a:lvl4pPr marL="360000" indent="-180468">
              <a:spcAft>
                <a:spcPts val="0"/>
              </a:spcAft>
              <a:buFont typeface="Calibri" panose="020F0502020204030204" pitchFamily="34" charset="0"/>
              <a:buChar char="•"/>
              <a:defRPr>
                <a:solidFill>
                  <a:schemeClr val="tx1"/>
                </a:solidFill>
              </a:defRPr>
            </a:lvl4pPr>
            <a:lvl5pPr marL="360000" indent="-180468">
              <a:spcAft>
                <a:spcPts val="0"/>
              </a:spcAft>
              <a:buFont typeface="Calibri" panose="020F050202020403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1" name="Bent-Up Arrow 20"/>
          <p:cNvSpPr/>
          <p:nvPr userDrawn="1"/>
        </p:nvSpPr>
        <p:spPr>
          <a:xfrm rot="5400000" flipH="1">
            <a:off x="4969800" y="2215800"/>
            <a:ext cx="428400" cy="1260000"/>
          </a:xfrm>
          <a:prstGeom prst="bentUpArrow">
            <a:avLst>
              <a:gd name="adj1" fmla="val 7000"/>
              <a:gd name="adj2" fmla="val 11976"/>
              <a:gd name="adj3" fmla="val 36968"/>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 name="Text Placeholder 4"/>
          <p:cNvSpPr>
            <a:spLocks noGrp="1"/>
          </p:cNvSpPr>
          <p:nvPr>
            <p:ph type="body" sz="quarter" idx="21"/>
          </p:nvPr>
        </p:nvSpPr>
        <p:spPr>
          <a:xfrm>
            <a:off x="648000" y="1476000"/>
            <a:ext cx="2124000" cy="576000"/>
          </a:xfrm>
          <a:ln w="19050">
            <a:noFill/>
          </a:ln>
        </p:spPr>
        <p:txBody>
          <a:bodyPr anchor="t" anchorCtr="0"/>
          <a:lstStyle>
            <a:lvl1pPr marL="0" algn="l">
              <a:defRPr b="1">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7302759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oxes">
    <p:spTree>
      <p:nvGrpSpPr>
        <p:cNvPr id="1" name=""/>
        <p:cNvGrpSpPr/>
        <p:nvPr/>
      </p:nvGrpSpPr>
      <p:grpSpPr>
        <a:xfrm>
          <a:off x="0" y="0"/>
          <a:ext cx="0" cy="0"/>
          <a:chOff x="0" y="0"/>
          <a:chExt cx="0" cy="0"/>
        </a:xfrm>
      </p:grpSpPr>
      <p:sp>
        <p:nvSpPr>
          <p:cNvPr id="23" name="Rounded Rectangular Callout 22" descr="Call Out Shape" title="Call Out Shape"/>
          <p:cNvSpPr/>
          <p:nvPr userDrawn="1"/>
        </p:nvSpPr>
        <p:spPr>
          <a:xfrm>
            <a:off x="3348000" y="3240000"/>
            <a:ext cx="2664000" cy="2556000"/>
          </a:xfrm>
          <a:prstGeom prst="wedgeRoundRectCallout">
            <a:avLst>
              <a:gd name="adj1" fmla="val -37757"/>
              <a:gd name="adj2" fmla="val 5874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ounded Rectangular Callout 2" descr="Call Out Shape" title="Call Out Shape"/>
          <p:cNvSpPr/>
          <p:nvPr userDrawn="1"/>
        </p:nvSpPr>
        <p:spPr>
          <a:xfrm>
            <a:off x="792000" y="1569600"/>
            <a:ext cx="2304000" cy="2232000"/>
          </a:xfrm>
          <a:prstGeom prst="wedgeRoundRectCallout">
            <a:avLst>
              <a:gd name="adj1" fmla="val 37375"/>
              <a:gd name="adj2" fmla="val 5794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648000" y="646354"/>
            <a:ext cx="7840800" cy="792000"/>
          </a:xfrm>
        </p:spPr>
        <p:txBody>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
        <p:nvSpPr>
          <p:cNvPr id="5" name="Text Placeholder 4" descr="Call Out Shape" title="Call Out Shape"/>
          <p:cNvSpPr>
            <a:spLocks noGrp="1"/>
          </p:cNvSpPr>
          <p:nvPr>
            <p:ph type="body" sz="quarter" idx="15"/>
          </p:nvPr>
        </p:nvSpPr>
        <p:spPr>
          <a:xfrm>
            <a:off x="792000" y="1569600"/>
            <a:ext cx="2304000" cy="2232000"/>
          </a:xfrm>
          <a:ln w="19050">
            <a:noFill/>
          </a:ln>
        </p:spPr>
        <p:txBody>
          <a:bodyPr lIns="180000" tIns="180000" rIns="180000" bIns="180000" anchor="t" anchorCtr="0"/>
          <a:lstStyle>
            <a:lvl1pPr marL="0" algn="l">
              <a:defRPr b="0">
                <a:solidFill>
                  <a:schemeClr val="bg1"/>
                </a:solidFill>
              </a:defRPr>
            </a:lvl1pPr>
          </a:lstStyle>
          <a:p>
            <a:pPr lvl="0"/>
            <a:r>
              <a:rPr lang="en-US" dirty="0" smtClean="0"/>
              <a:t>Click to edit Master text styles</a:t>
            </a:r>
          </a:p>
        </p:txBody>
      </p:sp>
      <p:sp>
        <p:nvSpPr>
          <p:cNvPr id="17" name="Text Placeholder 4"/>
          <p:cNvSpPr>
            <a:spLocks noGrp="1"/>
          </p:cNvSpPr>
          <p:nvPr>
            <p:ph type="body" sz="quarter" idx="17"/>
          </p:nvPr>
        </p:nvSpPr>
        <p:spPr>
          <a:xfrm>
            <a:off x="3348000" y="3240000"/>
            <a:ext cx="2664000" cy="2556000"/>
          </a:xfrm>
          <a:ln w="19050">
            <a:noFill/>
          </a:ln>
        </p:spPr>
        <p:txBody>
          <a:bodyPr lIns="180000" tIns="180000" rIns="180000" bIns="180000" anchor="t" anchorCtr="0"/>
          <a:lstStyle>
            <a:lvl1pPr marL="0" algn="l">
              <a:defRPr b="0">
                <a:solidFill>
                  <a:schemeClr val="bg1"/>
                </a:solidFill>
              </a:defRPr>
            </a:lvl1pPr>
          </a:lstStyle>
          <a:p>
            <a:pPr lvl="0"/>
            <a:r>
              <a:rPr lang="en-US" dirty="0" smtClean="0"/>
              <a:t>Click to edit Master text styles</a:t>
            </a:r>
          </a:p>
        </p:txBody>
      </p:sp>
      <p:sp>
        <p:nvSpPr>
          <p:cNvPr id="18" name="Text Placeholder 4" descr="Call Out Shape" title="Call Out Shape"/>
          <p:cNvSpPr>
            <a:spLocks noGrp="1"/>
          </p:cNvSpPr>
          <p:nvPr>
            <p:ph type="body" sz="quarter" idx="18"/>
          </p:nvPr>
        </p:nvSpPr>
        <p:spPr>
          <a:xfrm>
            <a:off x="6264000" y="3416400"/>
            <a:ext cx="2124000" cy="1692000"/>
          </a:xfrm>
          <a:ln w="19050">
            <a:noFill/>
          </a:ln>
        </p:spPr>
        <p:txBody>
          <a:bodyPr lIns="180000" tIns="180000" rIns="180000" bIns="180000" anchor="t" anchorCtr="0"/>
          <a:lstStyle>
            <a:lvl1pPr marL="0" algn="l">
              <a:defRPr b="0">
                <a:solidFill>
                  <a:schemeClr val="accent1"/>
                </a:solidFill>
              </a:defRPr>
            </a:lvl1pPr>
          </a:lstStyle>
          <a:p>
            <a:pPr lvl="0"/>
            <a:r>
              <a:rPr lang="en-US" dirty="0" smtClean="0"/>
              <a:t>Click to edit Master text styles</a:t>
            </a:r>
          </a:p>
        </p:txBody>
      </p:sp>
      <p:sp>
        <p:nvSpPr>
          <p:cNvPr id="22" name="Text Placeholder 4" descr="Call Out Shape" title="Call Out Shape"/>
          <p:cNvSpPr>
            <a:spLocks noGrp="1"/>
          </p:cNvSpPr>
          <p:nvPr>
            <p:ph type="body" sz="quarter" idx="19"/>
          </p:nvPr>
        </p:nvSpPr>
        <p:spPr>
          <a:xfrm>
            <a:off x="3812480" y="1728000"/>
            <a:ext cx="3600000" cy="1224000"/>
          </a:xfrm>
          <a:ln w="19050">
            <a:noFill/>
          </a:ln>
        </p:spPr>
        <p:txBody>
          <a:bodyPr lIns="180000" tIns="180000" rIns="180000" bIns="180000" anchor="t" anchorCtr="0"/>
          <a:lstStyle>
            <a:lvl1pPr marL="0" algn="l">
              <a:defRPr b="0">
                <a:solidFill>
                  <a:schemeClr val="accent1"/>
                </a:solidFill>
              </a:defRPr>
            </a:lvl1pPr>
          </a:lstStyle>
          <a:p>
            <a:pPr lvl="0"/>
            <a:r>
              <a:rPr lang="en-US" dirty="0" smtClean="0"/>
              <a:t>Click to edit Master text styles</a:t>
            </a:r>
          </a:p>
        </p:txBody>
      </p:sp>
      <p:sp>
        <p:nvSpPr>
          <p:cNvPr id="25" name="Rounded Rectangular Callout 24"/>
          <p:cNvSpPr/>
          <p:nvPr userDrawn="1"/>
        </p:nvSpPr>
        <p:spPr>
          <a:xfrm>
            <a:off x="6264000" y="3416400"/>
            <a:ext cx="2124000" cy="1692000"/>
          </a:xfrm>
          <a:prstGeom prst="wedgeRoundRectCallout">
            <a:avLst>
              <a:gd name="adj1" fmla="val 44040"/>
              <a:gd name="adj2" fmla="val 67750"/>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sp>
        <p:nvSpPr>
          <p:cNvPr id="27" name="Rounded Rectangular Callout 26"/>
          <p:cNvSpPr/>
          <p:nvPr userDrawn="1"/>
        </p:nvSpPr>
        <p:spPr>
          <a:xfrm>
            <a:off x="3812480" y="1726354"/>
            <a:ext cx="3600000" cy="1225646"/>
          </a:xfrm>
          <a:prstGeom prst="wedgeRoundRectCallout">
            <a:avLst>
              <a:gd name="adj1" fmla="val -58407"/>
              <a:gd name="adj2" fmla="val 22158"/>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ular Callout 13"/>
          <p:cNvSpPr/>
          <p:nvPr userDrawn="1"/>
        </p:nvSpPr>
        <p:spPr>
          <a:xfrm>
            <a:off x="636524" y="4122000"/>
            <a:ext cx="2124000" cy="1476000"/>
          </a:xfrm>
          <a:prstGeom prst="wedgeRoundRectCallout">
            <a:avLst>
              <a:gd name="adj1" fmla="val 44040"/>
              <a:gd name="adj2" fmla="val 67750"/>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1"/>
              </a:solidFill>
            </a:endParaRPr>
          </a:p>
        </p:txBody>
      </p:sp>
      <p:sp>
        <p:nvSpPr>
          <p:cNvPr id="15" name="Text Placeholder 4" descr="Call Out Shape" title="Call Out Shape"/>
          <p:cNvSpPr>
            <a:spLocks noGrp="1"/>
          </p:cNvSpPr>
          <p:nvPr>
            <p:ph type="body" sz="quarter" idx="20"/>
          </p:nvPr>
        </p:nvSpPr>
        <p:spPr>
          <a:xfrm>
            <a:off x="636524" y="4122000"/>
            <a:ext cx="2124000" cy="1476000"/>
          </a:xfrm>
          <a:ln w="19050">
            <a:noFill/>
          </a:ln>
        </p:spPr>
        <p:txBody>
          <a:bodyPr lIns="180000" tIns="180000" rIns="180000" bIns="180000" anchor="t" anchorCtr="0"/>
          <a:lstStyle>
            <a:lvl1pPr marL="0" algn="l">
              <a:defRPr b="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5854754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Step">
    <p:spTree>
      <p:nvGrpSpPr>
        <p:cNvPr id="1" name=""/>
        <p:cNvGrpSpPr/>
        <p:nvPr/>
      </p:nvGrpSpPr>
      <p:grpSpPr>
        <a:xfrm>
          <a:off x="0" y="0"/>
          <a:ext cx="0" cy="0"/>
          <a:chOff x="0" y="0"/>
          <a:chExt cx="0" cy="0"/>
        </a:xfrm>
      </p:grpSpPr>
      <p:sp>
        <p:nvSpPr>
          <p:cNvPr id="2" name="Title 1"/>
          <p:cNvSpPr>
            <a:spLocks noGrp="1"/>
          </p:cNvSpPr>
          <p:nvPr>
            <p:ph type="title"/>
          </p:nvPr>
        </p:nvSpPr>
        <p:spPr>
          <a:xfrm>
            <a:off x="648000" y="648000"/>
            <a:ext cx="7830000" cy="7920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8000" y="1476000"/>
            <a:ext cx="3834000" cy="450000"/>
          </a:xfrm>
          <a:noFill/>
        </p:spPr>
        <p:txBody>
          <a:bodyPr anchor="ctr" anchorCtr="0"/>
          <a:lstStyle>
            <a:lvl1pPr marL="0" indent="0" algn="l">
              <a:lnSpc>
                <a:spcPct val="100000"/>
              </a:lnSpc>
              <a:spcAft>
                <a:spcPts val="0"/>
              </a:spcAft>
              <a:buNone/>
              <a:defRPr sz="1100" b="1" cap="none" baseline="0">
                <a:solidFill>
                  <a:schemeClr val="tx1"/>
                </a:solidFill>
              </a:defRPr>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en-US" dirty="0" smtClean="0"/>
              <a:t>Click to edit Master text styles</a:t>
            </a:r>
          </a:p>
        </p:txBody>
      </p:sp>
      <p:sp>
        <p:nvSpPr>
          <p:cNvPr id="4" name="Content Placeholder 3"/>
          <p:cNvSpPr>
            <a:spLocks noGrp="1"/>
          </p:cNvSpPr>
          <p:nvPr>
            <p:ph sz="half" idx="2"/>
          </p:nvPr>
        </p:nvSpPr>
        <p:spPr>
          <a:xfrm>
            <a:off x="1368000" y="4068000"/>
            <a:ext cx="1962000" cy="1459040"/>
          </a:xfrm>
          <a:noFill/>
        </p:spPr>
        <p:txBody>
          <a:bodyPr/>
          <a:lstStyle>
            <a:lvl1pPr algn="ctr">
              <a:defRPr b="1">
                <a:solidFill>
                  <a:schemeClr val="tx1"/>
                </a:solidFill>
              </a:defRPr>
            </a:lvl1pPr>
            <a:lvl2pPr marL="0" indent="-180000">
              <a:defRPr>
                <a:solidFill>
                  <a:schemeClr val="tx1"/>
                </a:solidFill>
              </a:defRPr>
            </a:lvl2pPr>
            <a:lvl3pPr marL="0" indent="-180000">
              <a:defRPr>
                <a:solidFill>
                  <a:schemeClr val="tx1"/>
                </a:solidFill>
              </a:defRPr>
            </a:lvl3pPr>
            <a:lvl4pPr marL="0" indent="-180000">
              <a:defRPr>
                <a:solidFill>
                  <a:schemeClr val="tx1"/>
                </a:solidFill>
              </a:defRPr>
            </a:lvl4pPr>
            <a:lvl5pPr marL="0" indent="-18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
        <p:nvSpPr>
          <p:cNvPr id="9" name="Content Placeholder 3"/>
          <p:cNvSpPr>
            <a:spLocks noGrp="1"/>
          </p:cNvSpPr>
          <p:nvPr>
            <p:ph sz="half" idx="12"/>
          </p:nvPr>
        </p:nvSpPr>
        <p:spPr>
          <a:xfrm>
            <a:off x="3672000" y="3168000"/>
            <a:ext cx="1962000" cy="1459040"/>
          </a:xfrm>
          <a:noFill/>
        </p:spPr>
        <p:txBody>
          <a:bodyPr/>
          <a:lstStyle>
            <a:lvl1pPr algn="ctr">
              <a:defRPr b="1">
                <a:solidFill>
                  <a:schemeClr val="tx1"/>
                </a:solidFill>
              </a:defRPr>
            </a:lvl1pPr>
            <a:lvl2pPr marL="0" indent="-180000">
              <a:defRPr>
                <a:solidFill>
                  <a:schemeClr val="tx1"/>
                </a:solidFill>
              </a:defRPr>
            </a:lvl2pPr>
            <a:lvl3pPr marL="0" indent="-180000">
              <a:defRPr>
                <a:solidFill>
                  <a:schemeClr val="tx1"/>
                </a:solidFill>
              </a:defRPr>
            </a:lvl3pPr>
            <a:lvl4pPr marL="0" indent="-180000">
              <a:defRPr>
                <a:solidFill>
                  <a:schemeClr val="tx1"/>
                </a:solidFill>
              </a:defRPr>
            </a:lvl4pPr>
            <a:lvl5pPr marL="0" indent="-18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3"/>
          </p:nvPr>
        </p:nvSpPr>
        <p:spPr>
          <a:xfrm>
            <a:off x="5940000" y="2293200"/>
            <a:ext cx="1962000" cy="1459040"/>
          </a:xfrm>
          <a:noFill/>
        </p:spPr>
        <p:txBody>
          <a:bodyPr/>
          <a:lstStyle>
            <a:lvl1pPr algn="ctr">
              <a:defRPr b="1">
                <a:solidFill>
                  <a:schemeClr val="tx1"/>
                </a:solidFill>
              </a:defRPr>
            </a:lvl1pPr>
            <a:lvl2pPr marL="0" indent="-180000">
              <a:defRPr>
                <a:solidFill>
                  <a:schemeClr val="tx1"/>
                </a:solidFill>
              </a:defRPr>
            </a:lvl2pPr>
            <a:lvl3pPr marL="0" indent="-180000">
              <a:defRPr>
                <a:solidFill>
                  <a:schemeClr val="tx1"/>
                </a:solidFill>
              </a:defRPr>
            </a:lvl3pPr>
            <a:lvl4pPr marL="0" indent="-180000">
              <a:defRPr>
                <a:solidFill>
                  <a:schemeClr val="tx1"/>
                </a:solidFill>
              </a:defRPr>
            </a:lvl4pPr>
            <a:lvl5pPr marL="0" indent="-18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rot="10800000" flipV="1">
            <a:off x="3459480" y="2042160"/>
            <a:ext cx="4546602" cy="883920"/>
          </a:xfrm>
          <a:prstGeom prst="bentConnector3">
            <a:avLst>
              <a:gd name="adj1"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15"/>
          <p:cNvCxnSpPr/>
          <p:nvPr userDrawn="1"/>
        </p:nvCxnSpPr>
        <p:spPr>
          <a:xfrm rot="10800000" flipV="1">
            <a:off x="1096560" y="2926079"/>
            <a:ext cx="2362921" cy="907773"/>
          </a:xfrm>
          <a:prstGeom prst="bentConnector3">
            <a:avLst>
              <a:gd name="adj1" fmla="val 467"/>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096559" y="3827757"/>
            <a:ext cx="6096" cy="137213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0229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648000" y="648000"/>
            <a:ext cx="7830000" cy="7920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8000" y="1476000"/>
            <a:ext cx="3834000" cy="450000"/>
          </a:xfrm>
          <a:solidFill>
            <a:schemeClr val="accent1"/>
          </a:solidFill>
        </p:spPr>
        <p:txBody>
          <a:bodyPr anchor="ctr" anchorCtr="0"/>
          <a:lstStyle>
            <a:lvl1pPr marL="0" indent="0" algn="ctr">
              <a:lnSpc>
                <a:spcPct val="100000"/>
              </a:lnSpc>
              <a:spcAft>
                <a:spcPts val="0"/>
              </a:spcAft>
              <a:buNone/>
              <a:defRPr sz="1900" b="1" cap="all" baseline="0">
                <a:solidFill>
                  <a:schemeClr val="bg1"/>
                </a:solidFill>
              </a:defRPr>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en-US" dirty="0" smtClean="0"/>
              <a:t>Click to edit Master text styles</a:t>
            </a:r>
          </a:p>
        </p:txBody>
      </p:sp>
      <p:sp>
        <p:nvSpPr>
          <p:cNvPr id="4" name="Content Placeholder 3"/>
          <p:cNvSpPr>
            <a:spLocks noGrp="1"/>
          </p:cNvSpPr>
          <p:nvPr>
            <p:ph sz="half" idx="2"/>
          </p:nvPr>
        </p:nvSpPr>
        <p:spPr>
          <a:xfrm>
            <a:off x="648000" y="1926000"/>
            <a:ext cx="3834000" cy="3708000"/>
          </a:xfrm>
          <a:solidFill>
            <a:srgbClr val="DADADA"/>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000" y="1476000"/>
            <a:ext cx="3834000" cy="450000"/>
          </a:xfrm>
          <a:solidFill>
            <a:schemeClr val="accent1"/>
          </a:solidFill>
        </p:spPr>
        <p:txBody>
          <a:bodyPr anchor="ctr" anchorCtr="0"/>
          <a:lstStyle>
            <a:lvl1pPr marL="0" indent="0" algn="ctr">
              <a:lnSpc>
                <a:spcPct val="100000"/>
              </a:lnSpc>
              <a:spcAft>
                <a:spcPts val="0"/>
              </a:spcAft>
              <a:buNone/>
              <a:defRPr sz="1900" b="1" cap="all" baseline="0">
                <a:solidFill>
                  <a:schemeClr val="bg1"/>
                </a:solidFill>
              </a:defRPr>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en-US" dirty="0" smtClean="0"/>
              <a:t>Click to edit Master text styles</a:t>
            </a:r>
          </a:p>
        </p:txBody>
      </p:sp>
      <p:sp>
        <p:nvSpPr>
          <p:cNvPr id="6" name="Content Placeholder 5"/>
          <p:cNvSpPr>
            <a:spLocks noGrp="1"/>
          </p:cNvSpPr>
          <p:nvPr>
            <p:ph sz="quarter" idx="4"/>
          </p:nvPr>
        </p:nvSpPr>
        <p:spPr>
          <a:xfrm>
            <a:off x="4644000" y="1926000"/>
            <a:ext cx="3834000" cy="3708000"/>
          </a:xfrm>
          <a:solidFill>
            <a:srgbClr val="DADADA"/>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Tree>
    <p:extLst>
      <p:ext uri="{BB962C8B-B14F-4D97-AF65-F5344CB8AC3E}">
        <p14:creationId xmlns:p14="http://schemas.microsoft.com/office/powerpoint/2010/main" val="19545630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48000" y="1615885"/>
            <a:ext cx="7848000" cy="4195635"/>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37287543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1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144001" y="6659805"/>
            <a:ext cx="3086100" cy="142950"/>
          </a:xfrm>
        </p:spPr>
        <p:txBody>
          <a:bodyPr/>
          <a:lstStyle/>
          <a:p>
            <a:r>
              <a:rPr lang="en-AU" smtClean="0"/>
              <a:t>Deakin University CRICOS Provider Code: 00113B</a:t>
            </a:r>
            <a:endParaRPr lang="en-AU"/>
          </a:p>
        </p:txBody>
      </p:sp>
      <p:sp>
        <p:nvSpPr>
          <p:cNvPr id="8" name="Table Placeholder 7"/>
          <p:cNvSpPr>
            <a:spLocks noGrp="1"/>
          </p:cNvSpPr>
          <p:nvPr>
            <p:ph type="tbl" sz="quarter" idx="13"/>
          </p:nvPr>
        </p:nvSpPr>
        <p:spPr>
          <a:xfrm>
            <a:off x="647700" y="1616075"/>
            <a:ext cx="7848600" cy="3951288"/>
          </a:xfrm>
        </p:spPr>
        <p:txBody>
          <a:bodyPr/>
          <a:lstStyle/>
          <a:p>
            <a:endParaRPr lang="en-AU"/>
          </a:p>
        </p:txBody>
      </p:sp>
    </p:spTree>
    <p:extLst>
      <p:ext uri="{BB962C8B-B14F-4D97-AF65-F5344CB8AC3E}">
        <p14:creationId xmlns:p14="http://schemas.microsoft.com/office/powerpoint/2010/main" val="37254733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1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144001" y="6659805"/>
            <a:ext cx="3086100" cy="142950"/>
          </a:xfrm>
        </p:spPr>
        <p:txBody>
          <a:bodyPr/>
          <a:lstStyle/>
          <a:p>
            <a:r>
              <a:rPr lang="en-AU" smtClean="0"/>
              <a:t>Deakin University CRICOS Provider Code: 00113B</a:t>
            </a:r>
            <a:endParaRPr lang="en-AU"/>
          </a:p>
        </p:txBody>
      </p:sp>
      <p:sp>
        <p:nvSpPr>
          <p:cNvPr id="10" name="Text Placeholder 9"/>
          <p:cNvSpPr>
            <a:spLocks noGrp="1"/>
          </p:cNvSpPr>
          <p:nvPr>
            <p:ph type="body" sz="quarter" idx="14" hasCustomPrompt="1"/>
          </p:nvPr>
        </p:nvSpPr>
        <p:spPr>
          <a:xfrm>
            <a:off x="144000" y="6400800"/>
            <a:ext cx="7658879" cy="180000"/>
          </a:xfrm>
        </p:spPr>
        <p:txBody>
          <a:bodyPr/>
          <a:lstStyle>
            <a:lvl1pPr marL="0">
              <a:lnSpc>
                <a:spcPts val="1080"/>
              </a:lnSpc>
              <a:spcAft>
                <a:spcPts val="0"/>
              </a:spcAft>
              <a:defRPr sz="900" baseline="0">
                <a:solidFill>
                  <a:srgbClr val="333333"/>
                </a:solidFill>
              </a:defRPr>
            </a:lvl1pPr>
          </a:lstStyle>
          <a:p>
            <a:pPr lvl="0"/>
            <a:r>
              <a:rPr lang="en-US" dirty="0" smtClean="0"/>
              <a:t>Click to Quote source descriptor</a:t>
            </a:r>
          </a:p>
        </p:txBody>
      </p:sp>
      <p:sp>
        <p:nvSpPr>
          <p:cNvPr id="4" name="Chart Placeholder 3"/>
          <p:cNvSpPr>
            <a:spLocks noGrp="1"/>
          </p:cNvSpPr>
          <p:nvPr>
            <p:ph type="chart" sz="quarter" idx="15"/>
          </p:nvPr>
        </p:nvSpPr>
        <p:spPr>
          <a:xfrm>
            <a:off x="647700" y="1616075"/>
            <a:ext cx="7848300" cy="3951288"/>
          </a:xfrm>
        </p:spPr>
        <p:txBody>
          <a:bodyPr/>
          <a:lstStyle/>
          <a:p>
            <a:endParaRPr lang="en-AU"/>
          </a:p>
        </p:txBody>
      </p:sp>
    </p:spTree>
    <p:extLst>
      <p:ext uri="{BB962C8B-B14F-4D97-AF65-F5344CB8AC3E}">
        <p14:creationId xmlns:p14="http://schemas.microsoft.com/office/powerpoint/2010/main" val="34818228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144001" y="6659805"/>
            <a:ext cx="3086100" cy="142950"/>
          </a:xfrm>
        </p:spPr>
        <p:txBody>
          <a:bodyPr/>
          <a:lstStyle/>
          <a:p>
            <a:r>
              <a:rPr lang="en-AU" smtClean="0"/>
              <a:t>Deakin University CRICOS Provider Code: 00113B</a:t>
            </a:r>
            <a:endParaRPr lang="en-AU"/>
          </a:p>
        </p:txBody>
      </p:sp>
      <p:sp>
        <p:nvSpPr>
          <p:cNvPr id="10" name="Text Placeholder 9"/>
          <p:cNvSpPr>
            <a:spLocks noGrp="1"/>
          </p:cNvSpPr>
          <p:nvPr>
            <p:ph type="body" sz="quarter" idx="14" hasCustomPrompt="1"/>
          </p:nvPr>
        </p:nvSpPr>
        <p:spPr>
          <a:xfrm>
            <a:off x="144000" y="6400800"/>
            <a:ext cx="7658879" cy="180000"/>
          </a:xfrm>
        </p:spPr>
        <p:txBody>
          <a:bodyPr/>
          <a:lstStyle>
            <a:lvl1pPr marL="0">
              <a:lnSpc>
                <a:spcPts val="1080"/>
              </a:lnSpc>
              <a:spcAft>
                <a:spcPts val="0"/>
              </a:spcAft>
              <a:defRPr sz="900" baseline="0">
                <a:solidFill>
                  <a:srgbClr val="333333"/>
                </a:solidFill>
              </a:defRPr>
            </a:lvl1pPr>
          </a:lstStyle>
          <a:p>
            <a:pPr lvl="0"/>
            <a:r>
              <a:rPr lang="en-US" dirty="0" smtClean="0"/>
              <a:t>Click to Quote source descriptor</a:t>
            </a:r>
          </a:p>
        </p:txBody>
      </p:sp>
      <p:sp>
        <p:nvSpPr>
          <p:cNvPr id="4" name="Chart Placeholder 3"/>
          <p:cNvSpPr>
            <a:spLocks noGrp="1"/>
          </p:cNvSpPr>
          <p:nvPr>
            <p:ph type="chart" sz="quarter" idx="15"/>
          </p:nvPr>
        </p:nvSpPr>
        <p:spPr>
          <a:xfrm>
            <a:off x="4663440" y="1616075"/>
            <a:ext cx="3832560" cy="3951288"/>
          </a:xfrm>
        </p:spPr>
        <p:txBody>
          <a:bodyPr/>
          <a:lstStyle/>
          <a:p>
            <a:endParaRPr lang="en-AU"/>
          </a:p>
        </p:txBody>
      </p:sp>
      <p:sp>
        <p:nvSpPr>
          <p:cNvPr id="6" name="Chart Placeholder 3"/>
          <p:cNvSpPr>
            <a:spLocks noGrp="1"/>
          </p:cNvSpPr>
          <p:nvPr>
            <p:ph type="chart" sz="quarter" idx="16"/>
          </p:nvPr>
        </p:nvSpPr>
        <p:spPr>
          <a:xfrm>
            <a:off x="647700" y="1616075"/>
            <a:ext cx="3834000" cy="3951288"/>
          </a:xfrm>
        </p:spPr>
        <p:txBody>
          <a:bodyPr/>
          <a:lstStyle/>
          <a:p>
            <a:endParaRPr lang="en-AU"/>
          </a:p>
        </p:txBody>
      </p:sp>
    </p:spTree>
    <p:extLst>
      <p:ext uri="{BB962C8B-B14F-4D97-AF65-F5344CB8AC3E}">
        <p14:creationId xmlns:p14="http://schemas.microsoft.com/office/powerpoint/2010/main" val="37411137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Tables, Images or Graphs">
    <p:spTree>
      <p:nvGrpSpPr>
        <p:cNvPr id="1" name=""/>
        <p:cNvGrpSpPr/>
        <p:nvPr/>
      </p:nvGrpSpPr>
      <p:grpSpPr>
        <a:xfrm>
          <a:off x="0" y="0"/>
          <a:ext cx="0" cy="0"/>
          <a:chOff x="0" y="0"/>
          <a:chExt cx="0" cy="0"/>
        </a:xfrm>
      </p:grpSpPr>
      <p:sp>
        <p:nvSpPr>
          <p:cNvPr id="2" name="Title 1"/>
          <p:cNvSpPr>
            <a:spLocks noGrp="1"/>
          </p:cNvSpPr>
          <p:nvPr>
            <p:ph type="title"/>
          </p:nvPr>
        </p:nvSpPr>
        <p:spPr>
          <a:xfrm>
            <a:off x="648000" y="646354"/>
            <a:ext cx="7840800" cy="79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8000" y="1630800"/>
            <a:ext cx="3834000" cy="41807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54800" y="1630800"/>
            <a:ext cx="3834000" cy="4180720"/>
          </a:xfrm>
        </p:spPr>
        <p:txBody>
          <a:bodyPr anchor="ctr" anchorCtr="0"/>
          <a:lstStyle>
            <a:lvl1pPr algn="ctr">
              <a:defRPr b="1" baseline="0">
                <a:solidFill>
                  <a:schemeClr val="bg1"/>
                </a:solidFill>
              </a:defRPr>
            </a:lvl1pPr>
          </a:lstStyle>
          <a:p>
            <a:pPr lvl="0"/>
            <a:r>
              <a:rPr lang="en-US" dirty="0" smtClean="0"/>
              <a:t>Image or Chart goes here</a:t>
            </a:r>
          </a:p>
        </p:txBody>
      </p:sp>
      <p:sp>
        <p:nvSpPr>
          <p:cNvPr id="6" name="Footer Placeholder 5"/>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904237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648000"/>
            <a:ext cx="7830000" cy="7920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8000" y="1476000"/>
            <a:ext cx="7830000" cy="450000"/>
          </a:xfrm>
          <a:noFill/>
        </p:spPr>
        <p:txBody>
          <a:bodyPr anchor="ctr" anchorCtr="0"/>
          <a:lstStyle>
            <a:lvl1pPr marL="0" indent="0" algn="l">
              <a:lnSpc>
                <a:spcPct val="100000"/>
              </a:lnSpc>
              <a:spcAft>
                <a:spcPts val="0"/>
              </a:spcAft>
              <a:buNone/>
              <a:defRPr sz="1100" b="1" cap="none" baseline="0">
                <a:solidFill>
                  <a:schemeClr val="tx1"/>
                </a:solidFill>
              </a:defRPr>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en-US" dirty="0" smtClean="0"/>
              <a:t>Click to edit Master text styles</a:t>
            </a:r>
          </a:p>
        </p:txBody>
      </p:sp>
      <p:sp>
        <p:nvSpPr>
          <p:cNvPr id="4" name="Content Placeholder 3"/>
          <p:cNvSpPr>
            <a:spLocks noGrp="1"/>
          </p:cNvSpPr>
          <p:nvPr>
            <p:ph sz="half" idx="2"/>
          </p:nvPr>
        </p:nvSpPr>
        <p:spPr>
          <a:xfrm>
            <a:off x="648000" y="1926000"/>
            <a:ext cx="7830000" cy="370800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solidFill>
                  <a:srgbClr val="333333"/>
                </a:solidFill>
              </a:defRPr>
            </a:lvl1pPr>
          </a:lstStyle>
          <a:p>
            <a:r>
              <a:rPr lang="en-AU" smtClean="0"/>
              <a:t>Deakin University CRICOS Provider Code: 00113B</a:t>
            </a:r>
            <a:endParaRPr lang="en-AU" dirty="0"/>
          </a:p>
        </p:txBody>
      </p:sp>
    </p:spTree>
    <p:extLst>
      <p:ext uri="{BB962C8B-B14F-4D97-AF65-F5344CB8AC3E}">
        <p14:creationId xmlns:p14="http://schemas.microsoft.com/office/powerpoint/2010/main" val="38349869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0" y="1069500"/>
            <a:ext cx="7668000" cy="792000"/>
          </a:xfrm>
        </p:spPr>
        <p:txBody>
          <a:bodyPr anchor="t" anchorCtr="0"/>
          <a:lstStyle>
            <a:lvl1pPr algn="l">
              <a:lnSpc>
                <a:spcPts val="8200"/>
              </a:lnSpc>
              <a:defRPr sz="6900"/>
            </a:lvl1pPr>
          </a:lstStyle>
          <a:p>
            <a:r>
              <a:rPr lang="en-US" dirty="0" smtClean="0"/>
              <a:t>Section title Here</a:t>
            </a:r>
            <a:endParaRPr lang="en-US" dirty="0"/>
          </a:p>
        </p:txBody>
      </p:sp>
      <p:sp>
        <p:nvSpPr>
          <p:cNvPr id="3" name="Subtitle 2"/>
          <p:cNvSpPr>
            <a:spLocks noGrp="1"/>
          </p:cNvSpPr>
          <p:nvPr>
            <p:ph type="subTitle" idx="1" hasCustomPrompt="1"/>
          </p:nvPr>
        </p:nvSpPr>
        <p:spPr>
          <a:xfrm>
            <a:off x="648000" y="2154360"/>
            <a:ext cx="7668000" cy="1655762"/>
          </a:xfrm>
        </p:spPr>
        <p:txBody>
          <a:bodyPr/>
          <a:lstStyle>
            <a:lvl1pPr marL="0" indent="0" algn="l">
              <a:lnSpc>
                <a:spcPts val="5400"/>
              </a:lnSpc>
              <a:spcAft>
                <a:spcPts val="0"/>
              </a:spcAft>
              <a:buNone/>
              <a:defRPr sz="4500" cap="all" baseline="0">
                <a:solidFill>
                  <a:schemeClr val="accent1"/>
                </a:solidFill>
              </a:defRPr>
            </a:lvl1pPr>
            <a:lvl2pPr marL="458389" indent="0" algn="ctr">
              <a:buNone/>
              <a:defRPr sz="2005"/>
            </a:lvl2pPr>
            <a:lvl3pPr marL="916777" indent="0" algn="ctr">
              <a:buNone/>
              <a:defRPr sz="1805"/>
            </a:lvl3pPr>
            <a:lvl4pPr marL="1375166" indent="0" algn="ctr">
              <a:buNone/>
              <a:defRPr sz="1604"/>
            </a:lvl4pPr>
            <a:lvl5pPr marL="1833555" indent="0" algn="ctr">
              <a:buNone/>
              <a:defRPr sz="1604"/>
            </a:lvl5pPr>
            <a:lvl6pPr marL="2291944" indent="0" algn="ctr">
              <a:buNone/>
              <a:defRPr sz="1604"/>
            </a:lvl6pPr>
            <a:lvl7pPr marL="2750332" indent="0" algn="ctr">
              <a:buNone/>
              <a:defRPr sz="1604"/>
            </a:lvl7pPr>
            <a:lvl8pPr marL="3208721" indent="0" algn="ctr">
              <a:buNone/>
              <a:defRPr sz="1604"/>
            </a:lvl8pPr>
            <a:lvl9pPr marL="3667110" indent="0" algn="ctr">
              <a:buNone/>
              <a:defRPr sz="1604"/>
            </a:lvl9pPr>
          </a:lstStyle>
          <a:p>
            <a:r>
              <a:rPr lang="en-US" dirty="0" smtClean="0"/>
              <a:t>SUBHEADING/HEADLINE HERE	</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31243443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648000" y="648000"/>
            <a:ext cx="7830000" cy="7920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8000" y="1476000"/>
            <a:ext cx="7830000" cy="450000"/>
          </a:xfrm>
          <a:noFill/>
        </p:spPr>
        <p:txBody>
          <a:bodyPr anchor="ctr" anchorCtr="0"/>
          <a:lstStyle>
            <a:lvl1pPr marL="0" indent="0" algn="l">
              <a:lnSpc>
                <a:spcPct val="100000"/>
              </a:lnSpc>
              <a:spcAft>
                <a:spcPts val="0"/>
              </a:spcAft>
              <a:buNone/>
              <a:defRPr sz="1100" b="1" cap="none" baseline="0">
                <a:solidFill>
                  <a:schemeClr val="tx1"/>
                </a:solidFill>
              </a:defRPr>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en-US" dirty="0" smtClean="0"/>
              <a:t>Click to edit Master text styles</a:t>
            </a:r>
          </a:p>
        </p:txBody>
      </p:sp>
      <p:sp>
        <p:nvSpPr>
          <p:cNvPr id="8" name="Footer Placeholder 7"/>
          <p:cNvSpPr>
            <a:spLocks noGrp="1"/>
          </p:cNvSpPr>
          <p:nvPr>
            <p:ph type="ftr" sz="quarter" idx="11"/>
          </p:nvPr>
        </p:nvSpPr>
        <p:spPr/>
        <p:txBody>
          <a:bodyPr/>
          <a:lstStyle>
            <a:lvl1pPr>
              <a:defRPr>
                <a:solidFill>
                  <a:srgbClr val="333333"/>
                </a:solidFill>
              </a:defRPr>
            </a:lvl1pPr>
          </a:lstStyle>
          <a:p>
            <a:r>
              <a:rPr lang="en-AU" smtClean="0"/>
              <a:t>Deakin University CRICOS Provider Code: 00113B</a:t>
            </a:r>
            <a:endParaRPr lang="en-AU" dirty="0"/>
          </a:p>
        </p:txBody>
      </p:sp>
      <p:grpSp>
        <p:nvGrpSpPr>
          <p:cNvPr id="11" name="Group 10"/>
          <p:cNvGrpSpPr/>
          <p:nvPr userDrawn="1"/>
        </p:nvGrpSpPr>
        <p:grpSpPr>
          <a:xfrm>
            <a:off x="919880" y="2678728"/>
            <a:ext cx="7067199" cy="301626"/>
            <a:chOff x="1384917" y="4598633"/>
            <a:chExt cx="6578353" cy="435006"/>
          </a:xfrm>
        </p:grpSpPr>
        <p:cxnSp>
          <p:nvCxnSpPr>
            <p:cNvPr id="6" name="Elbow Connector 5"/>
            <p:cNvCxnSpPr/>
            <p:nvPr userDrawn="1"/>
          </p:nvCxnSpPr>
          <p:spPr>
            <a:xfrm flipV="1">
              <a:off x="1384917" y="4598633"/>
              <a:ext cx="6578353" cy="435006"/>
            </a:xfrm>
            <a:prstGeom prst="bentConnector3">
              <a:avLst>
                <a:gd name="adj1" fmla="val 67"/>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7963270" y="4598633"/>
              <a:ext cx="0" cy="435006"/>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 11"/>
          <p:cNvGrpSpPr/>
          <p:nvPr userDrawn="1"/>
        </p:nvGrpSpPr>
        <p:grpSpPr>
          <a:xfrm>
            <a:off x="925582" y="3815659"/>
            <a:ext cx="7061497" cy="253525"/>
            <a:chOff x="1384917" y="4598633"/>
            <a:chExt cx="6578353" cy="435006"/>
          </a:xfrm>
        </p:grpSpPr>
        <p:cxnSp>
          <p:nvCxnSpPr>
            <p:cNvPr id="13" name="Elbow Connector 12"/>
            <p:cNvCxnSpPr/>
            <p:nvPr userDrawn="1"/>
          </p:nvCxnSpPr>
          <p:spPr>
            <a:xfrm flipV="1">
              <a:off x="1384917" y="4598633"/>
              <a:ext cx="6578353" cy="435006"/>
            </a:xfrm>
            <a:prstGeom prst="bentConnector3">
              <a:avLst>
                <a:gd name="adj1" fmla="val 67"/>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7963270" y="4598633"/>
              <a:ext cx="0" cy="435006"/>
            </a:xfrm>
            <a:prstGeom prst="line">
              <a:avLst/>
            </a:prstGeom>
          </p:spPr>
          <p:style>
            <a:lnRef idx="1">
              <a:schemeClr val="dk1"/>
            </a:lnRef>
            <a:fillRef idx="0">
              <a:schemeClr val="dk1"/>
            </a:fillRef>
            <a:effectRef idx="0">
              <a:schemeClr val="dk1"/>
            </a:effectRef>
            <a:fontRef idx="minor">
              <a:schemeClr val="tx1"/>
            </a:fontRef>
          </p:style>
        </p:cxnSp>
      </p:grpSp>
      <p:cxnSp>
        <p:nvCxnSpPr>
          <p:cNvPr id="16" name="Straight Connector 15"/>
          <p:cNvCxnSpPr>
            <a:endCxn id="46" idx="3"/>
          </p:cNvCxnSpPr>
          <p:nvPr userDrawn="1"/>
        </p:nvCxnSpPr>
        <p:spPr>
          <a:xfrm flipV="1">
            <a:off x="925583" y="4953253"/>
            <a:ext cx="7061497" cy="591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5" name="Table 44"/>
          <p:cNvGraphicFramePr>
            <a:graphicFrameLocks noGrp="1"/>
          </p:cNvGraphicFramePr>
          <p:nvPr userDrawn="1">
            <p:extLst>
              <p:ext uri="{D42A27DB-BD31-4B8C-83A1-F6EECF244321}">
                <p14:modId xmlns:p14="http://schemas.microsoft.com/office/powerpoint/2010/main" val="518395486"/>
              </p:ext>
            </p:extLst>
          </p:nvPr>
        </p:nvGraphicFramePr>
        <p:xfrm>
          <a:off x="648000" y="5086072"/>
          <a:ext cx="7689600" cy="259080"/>
        </p:xfrm>
        <a:graphic>
          <a:graphicData uri="http://schemas.openxmlformats.org/drawingml/2006/table">
            <a:tbl>
              <a:tblPr firstRow="1" bandRow="1">
                <a:tableStyleId>{5C22544A-7EE6-4342-B048-85BDC9FD1C3A}</a:tableStyleId>
              </a:tblPr>
              <a:tblGrid>
                <a:gridCol w="640800"/>
                <a:gridCol w="591818"/>
                <a:gridCol w="689782"/>
                <a:gridCol w="640800"/>
                <a:gridCol w="640800"/>
                <a:gridCol w="640800"/>
                <a:gridCol w="640800"/>
                <a:gridCol w="640800"/>
                <a:gridCol w="640800"/>
                <a:gridCol w="640800"/>
                <a:gridCol w="640800"/>
                <a:gridCol w="640800"/>
              </a:tblGrid>
              <a:tr h="119442">
                <a:tc>
                  <a:txBody>
                    <a:bodyPr/>
                    <a:lstStyle/>
                    <a:p>
                      <a:pPr algn="ctr"/>
                      <a:r>
                        <a:rPr lang="en-AU" sz="1100" b="0" dirty="0" smtClean="0">
                          <a:solidFill>
                            <a:schemeClr val="tx1"/>
                          </a:solidFill>
                        </a:rPr>
                        <a:t>Jan</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Feb </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Mar</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Apr</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May</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Jun</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Jul</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Aug</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Sept</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Oct</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Nov</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1100" b="0" dirty="0" smtClean="0">
                          <a:solidFill>
                            <a:schemeClr val="tx1"/>
                          </a:solidFill>
                        </a:rPr>
                        <a:t>Dec</a:t>
                      </a:r>
                      <a:endParaRPr lang="en-AU"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6" name="Table 45"/>
          <p:cNvGraphicFramePr>
            <a:graphicFrameLocks noGrp="1"/>
          </p:cNvGraphicFramePr>
          <p:nvPr userDrawn="1">
            <p:extLst>
              <p:ext uri="{D42A27DB-BD31-4B8C-83A1-F6EECF244321}">
                <p14:modId xmlns:p14="http://schemas.microsoft.com/office/powerpoint/2010/main" val="1278872577"/>
              </p:ext>
            </p:extLst>
          </p:nvPr>
        </p:nvGraphicFramePr>
        <p:xfrm>
          <a:off x="297480" y="4861813"/>
          <a:ext cx="7689600" cy="182880"/>
        </p:xfrm>
        <a:graphic>
          <a:graphicData uri="http://schemas.openxmlformats.org/drawingml/2006/table">
            <a:tbl>
              <a:tblPr firstRow="1" bandRow="1">
                <a:tableStyleId>{5C22544A-7EE6-4342-B048-85BDC9FD1C3A}</a:tableStyleId>
              </a:tblPr>
              <a:tblGrid>
                <a:gridCol w="640800"/>
                <a:gridCol w="640800"/>
                <a:gridCol w="640800"/>
                <a:gridCol w="640800"/>
                <a:gridCol w="640800"/>
                <a:gridCol w="640800"/>
                <a:gridCol w="640800"/>
                <a:gridCol w="640800"/>
                <a:gridCol w="640800"/>
                <a:gridCol w="640800"/>
                <a:gridCol w="640800"/>
                <a:gridCol w="640800"/>
              </a:tblGrid>
              <a:tr h="119442">
                <a:tc>
                  <a:txBody>
                    <a:bodyPr/>
                    <a:lstStyle/>
                    <a:p>
                      <a:endParaRPr lang="en-AU" sz="600" dirty="0"/>
                    </a:p>
                  </a:txBody>
                  <a:tcPr>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r>
            </a:tbl>
          </a:graphicData>
        </a:graphic>
      </p:graphicFrame>
      <p:sp>
        <p:nvSpPr>
          <p:cNvPr id="9" name="Text Placeholder 8"/>
          <p:cNvSpPr>
            <a:spLocks noGrp="1"/>
          </p:cNvSpPr>
          <p:nvPr>
            <p:ph type="body" sz="quarter" idx="12" hasCustomPrompt="1"/>
          </p:nvPr>
        </p:nvSpPr>
        <p:spPr>
          <a:xfrm>
            <a:off x="988377"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40" name="Text Placeholder 8"/>
          <p:cNvSpPr>
            <a:spLocks noGrp="1"/>
          </p:cNvSpPr>
          <p:nvPr>
            <p:ph type="body" sz="quarter" idx="13" hasCustomPrompt="1"/>
          </p:nvPr>
        </p:nvSpPr>
        <p:spPr>
          <a:xfrm>
            <a:off x="1590588"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41" name="Text Placeholder 8"/>
          <p:cNvSpPr>
            <a:spLocks noGrp="1"/>
          </p:cNvSpPr>
          <p:nvPr>
            <p:ph type="body" sz="quarter" idx="14" hasCustomPrompt="1"/>
          </p:nvPr>
        </p:nvSpPr>
        <p:spPr>
          <a:xfrm>
            <a:off x="2192799"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42" name="Text Placeholder 8"/>
          <p:cNvSpPr>
            <a:spLocks noGrp="1"/>
          </p:cNvSpPr>
          <p:nvPr>
            <p:ph type="body" sz="quarter" idx="15" hasCustomPrompt="1"/>
          </p:nvPr>
        </p:nvSpPr>
        <p:spPr>
          <a:xfrm>
            <a:off x="2795010"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43" name="Text Placeholder 8"/>
          <p:cNvSpPr>
            <a:spLocks noGrp="1"/>
          </p:cNvSpPr>
          <p:nvPr>
            <p:ph type="body" sz="quarter" idx="16" hasCustomPrompt="1"/>
          </p:nvPr>
        </p:nvSpPr>
        <p:spPr>
          <a:xfrm>
            <a:off x="3397221"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44" name="Text Placeholder 8"/>
          <p:cNvSpPr>
            <a:spLocks noGrp="1"/>
          </p:cNvSpPr>
          <p:nvPr>
            <p:ph type="body" sz="quarter" idx="17" hasCustomPrompt="1"/>
          </p:nvPr>
        </p:nvSpPr>
        <p:spPr>
          <a:xfrm>
            <a:off x="3999432"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47" name="Text Placeholder 8"/>
          <p:cNvSpPr>
            <a:spLocks noGrp="1"/>
          </p:cNvSpPr>
          <p:nvPr>
            <p:ph type="body" sz="quarter" idx="18" hasCustomPrompt="1"/>
          </p:nvPr>
        </p:nvSpPr>
        <p:spPr>
          <a:xfrm>
            <a:off x="4601643"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48" name="Text Placeholder 8"/>
          <p:cNvSpPr>
            <a:spLocks noGrp="1"/>
          </p:cNvSpPr>
          <p:nvPr>
            <p:ph type="body" sz="quarter" idx="19" hasCustomPrompt="1"/>
          </p:nvPr>
        </p:nvSpPr>
        <p:spPr>
          <a:xfrm>
            <a:off x="5203854"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49" name="Text Placeholder 8"/>
          <p:cNvSpPr>
            <a:spLocks noGrp="1"/>
          </p:cNvSpPr>
          <p:nvPr>
            <p:ph type="body" sz="quarter" idx="20" hasCustomPrompt="1"/>
          </p:nvPr>
        </p:nvSpPr>
        <p:spPr>
          <a:xfrm>
            <a:off x="5806065"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0" name="Text Placeholder 8"/>
          <p:cNvSpPr>
            <a:spLocks noGrp="1"/>
          </p:cNvSpPr>
          <p:nvPr>
            <p:ph type="body" sz="quarter" idx="21" hasCustomPrompt="1"/>
          </p:nvPr>
        </p:nvSpPr>
        <p:spPr>
          <a:xfrm>
            <a:off x="6408276"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1" name="Text Placeholder 8"/>
          <p:cNvSpPr>
            <a:spLocks noGrp="1"/>
          </p:cNvSpPr>
          <p:nvPr>
            <p:ph type="body" sz="quarter" idx="22" hasCustomPrompt="1"/>
          </p:nvPr>
        </p:nvSpPr>
        <p:spPr>
          <a:xfrm>
            <a:off x="7010487"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2" name="Text Placeholder 8"/>
          <p:cNvSpPr>
            <a:spLocks noGrp="1"/>
          </p:cNvSpPr>
          <p:nvPr>
            <p:ph type="body" sz="quarter" idx="23" hasCustomPrompt="1"/>
          </p:nvPr>
        </p:nvSpPr>
        <p:spPr>
          <a:xfrm>
            <a:off x="7612697" y="2438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3" name="Text Placeholder 8"/>
          <p:cNvSpPr>
            <a:spLocks noGrp="1"/>
          </p:cNvSpPr>
          <p:nvPr>
            <p:ph type="body" sz="quarter" idx="24" hasCustomPrompt="1"/>
          </p:nvPr>
        </p:nvSpPr>
        <p:spPr>
          <a:xfrm>
            <a:off x="993457"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4" name="Text Placeholder 8"/>
          <p:cNvSpPr>
            <a:spLocks noGrp="1"/>
          </p:cNvSpPr>
          <p:nvPr>
            <p:ph type="body" sz="quarter" idx="25" hasCustomPrompt="1"/>
          </p:nvPr>
        </p:nvSpPr>
        <p:spPr>
          <a:xfrm>
            <a:off x="1595668"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5" name="Text Placeholder 8"/>
          <p:cNvSpPr>
            <a:spLocks noGrp="1"/>
          </p:cNvSpPr>
          <p:nvPr>
            <p:ph type="body" sz="quarter" idx="26" hasCustomPrompt="1"/>
          </p:nvPr>
        </p:nvSpPr>
        <p:spPr>
          <a:xfrm>
            <a:off x="2197879"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6" name="Text Placeholder 8"/>
          <p:cNvSpPr>
            <a:spLocks noGrp="1"/>
          </p:cNvSpPr>
          <p:nvPr>
            <p:ph type="body" sz="quarter" idx="27" hasCustomPrompt="1"/>
          </p:nvPr>
        </p:nvSpPr>
        <p:spPr>
          <a:xfrm>
            <a:off x="2800090"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7" name="Text Placeholder 8"/>
          <p:cNvSpPr>
            <a:spLocks noGrp="1"/>
          </p:cNvSpPr>
          <p:nvPr>
            <p:ph type="body" sz="quarter" idx="28" hasCustomPrompt="1"/>
          </p:nvPr>
        </p:nvSpPr>
        <p:spPr>
          <a:xfrm>
            <a:off x="3402301"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8" name="Text Placeholder 8"/>
          <p:cNvSpPr>
            <a:spLocks noGrp="1"/>
          </p:cNvSpPr>
          <p:nvPr>
            <p:ph type="body" sz="quarter" idx="29" hasCustomPrompt="1"/>
          </p:nvPr>
        </p:nvSpPr>
        <p:spPr>
          <a:xfrm>
            <a:off x="4004512"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59" name="Text Placeholder 8"/>
          <p:cNvSpPr>
            <a:spLocks noGrp="1"/>
          </p:cNvSpPr>
          <p:nvPr>
            <p:ph type="body" sz="quarter" idx="30" hasCustomPrompt="1"/>
          </p:nvPr>
        </p:nvSpPr>
        <p:spPr>
          <a:xfrm>
            <a:off x="4606723"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60" name="Text Placeholder 8"/>
          <p:cNvSpPr>
            <a:spLocks noGrp="1"/>
          </p:cNvSpPr>
          <p:nvPr>
            <p:ph type="body" sz="quarter" idx="31" hasCustomPrompt="1"/>
          </p:nvPr>
        </p:nvSpPr>
        <p:spPr>
          <a:xfrm>
            <a:off x="5208934"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61" name="Text Placeholder 8"/>
          <p:cNvSpPr>
            <a:spLocks noGrp="1"/>
          </p:cNvSpPr>
          <p:nvPr>
            <p:ph type="body" sz="quarter" idx="32" hasCustomPrompt="1"/>
          </p:nvPr>
        </p:nvSpPr>
        <p:spPr>
          <a:xfrm>
            <a:off x="5811145"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62" name="Text Placeholder 8"/>
          <p:cNvSpPr>
            <a:spLocks noGrp="1"/>
          </p:cNvSpPr>
          <p:nvPr>
            <p:ph type="body" sz="quarter" idx="33" hasCustomPrompt="1"/>
          </p:nvPr>
        </p:nvSpPr>
        <p:spPr>
          <a:xfrm>
            <a:off x="6413356"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63" name="Text Placeholder 8"/>
          <p:cNvSpPr>
            <a:spLocks noGrp="1"/>
          </p:cNvSpPr>
          <p:nvPr>
            <p:ph type="body" sz="quarter" idx="34" hasCustomPrompt="1"/>
          </p:nvPr>
        </p:nvSpPr>
        <p:spPr>
          <a:xfrm>
            <a:off x="7015567"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
        <p:nvSpPr>
          <p:cNvPr id="64" name="Text Placeholder 8"/>
          <p:cNvSpPr>
            <a:spLocks noGrp="1"/>
          </p:cNvSpPr>
          <p:nvPr>
            <p:ph type="body" sz="quarter" idx="35" hasCustomPrompt="1"/>
          </p:nvPr>
        </p:nvSpPr>
        <p:spPr>
          <a:xfrm>
            <a:off x="7617777" y="3581400"/>
            <a:ext cx="324000" cy="151325"/>
          </a:xfrm>
        </p:spPr>
        <p:txBody>
          <a:bodyPr/>
          <a:lstStyle>
            <a:lvl1pPr marL="0" indent="0" algn="ctr">
              <a:lnSpc>
                <a:spcPct val="100000"/>
              </a:lnSpc>
              <a:spcAft>
                <a:spcPts val="0"/>
              </a:spcAft>
              <a:buFont typeface="Calibri" panose="020F0502020204030204" pitchFamily="34" charset="0"/>
              <a:buChar char="﻿"/>
              <a:defRPr sz="1100"/>
            </a:lvl1pPr>
          </a:lstStyle>
          <a:p>
            <a:pPr lvl="0"/>
            <a:r>
              <a:rPr lang="en-US" dirty="0" smtClean="0"/>
              <a:t>Edit</a:t>
            </a:r>
          </a:p>
        </p:txBody>
      </p:sp>
    </p:spTree>
    <p:extLst>
      <p:ext uri="{BB962C8B-B14F-4D97-AF65-F5344CB8AC3E}">
        <p14:creationId xmlns:p14="http://schemas.microsoft.com/office/powerpoint/2010/main" val="26078412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antt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648000" y="648000"/>
            <a:ext cx="7830000" cy="553524"/>
          </a:xfrm>
        </p:spPr>
        <p:txBody>
          <a:bodyPr/>
          <a:lstStyle/>
          <a:p>
            <a:r>
              <a:rPr lang="en-US" dirty="0" smtClean="0"/>
              <a:t>Click to edit Master title style</a:t>
            </a:r>
            <a:endParaRPr lang="en-US" dirty="0"/>
          </a:p>
        </p:txBody>
      </p:sp>
      <p:sp>
        <p:nvSpPr>
          <p:cNvPr id="8" name="Footer Placeholder 7"/>
          <p:cNvSpPr>
            <a:spLocks noGrp="1"/>
          </p:cNvSpPr>
          <p:nvPr>
            <p:ph type="ftr" sz="quarter" idx="11"/>
          </p:nvPr>
        </p:nvSpPr>
        <p:spPr/>
        <p:txBody>
          <a:bodyPr/>
          <a:lstStyle>
            <a:lvl1pPr>
              <a:defRPr>
                <a:solidFill>
                  <a:srgbClr val="333333"/>
                </a:solidFill>
              </a:defRPr>
            </a:lvl1pPr>
          </a:lstStyle>
          <a:p>
            <a:r>
              <a:rPr lang="en-AU" smtClean="0"/>
              <a:t>Deakin University CRICOS Provider Code: 00113B</a:t>
            </a:r>
            <a:endParaRPr lang="en-AU" dirty="0"/>
          </a:p>
        </p:txBody>
      </p:sp>
      <p:graphicFrame>
        <p:nvGraphicFramePr>
          <p:cNvPr id="5" name="Table 4"/>
          <p:cNvGraphicFramePr>
            <a:graphicFrameLocks noGrp="1"/>
          </p:cNvGraphicFramePr>
          <p:nvPr userDrawn="1">
            <p:extLst>
              <p:ext uri="{D42A27DB-BD31-4B8C-83A1-F6EECF244321}">
                <p14:modId xmlns:p14="http://schemas.microsoft.com/office/powerpoint/2010/main" val="236824079"/>
              </p:ext>
            </p:extLst>
          </p:nvPr>
        </p:nvGraphicFramePr>
        <p:xfrm>
          <a:off x="648002" y="1297760"/>
          <a:ext cx="7829996" cy="4237005"/>
        </p:xfrm>
        <a:graphic>
          <a:graphicData uri="http://schemas.openxmlformats.org/drawingml/2006/table">
            <a:tbl>
              <a:tblPr>
                <a:tableStyleId>{8799B23B-EC83-4686-B30A-512413B5E67A}</a:tableStyleId>
              </a:tblPr>
              <a:tblGrid>
                <a:gridCol w="1326236"/>
                <a:gridCol w="650376"/>
                <a:gridCol w="650376"/>
                <a:gridCol w="650376"/>
                <a:gridCol w="650376"/>
                <a:gridCol w="650376"/>
                <a:gridCol w="650376"/>
                <a:gridCol w="650376"/>
                <a:gridCol w="650376"/>
                <a:gridCol w="650376"/>
                <a:gridCol w="650376"/>
              </a:tblGrid>
              <a:tr h="282467">
                <a:tc>
                  <a:txBody>
                    <a:bodyPr/>
                    <a:lstStyle/>
                    <a:p>
                      <a:r>
                        <a:rPr lang="en-AU" sz="1200" dirty="0" smtClean="0"/>
                        <a:t>Week</a:t>
                      </a:r>
                      <a:endParaRPr lang="en-AU" sz="1200" dirty="0"/>
                    </a:p>
                  </a:txBody>
                  <a:tcPr marL="36000" marR="36000" marT="36000" marB="36000">
                    <a:lnL w="12700" cap="flat" cmpd="sng" algn="ctr">
                      <a:noFill/>
                      <a:prstDash val="solid"/>
                      <a:round/>
                      <a:headEnd type="none" w="med" len="med"/>
                      <a:tailEnd type="none" w="med" len="med"/>
                    </a:lnL>
                  </a:tcPr>
                </a:tc>
                <a:tc>
                  <a:txBody>
                    <a:bodyPr/>
                    <a:lstStyle/>
                    <a:p>
                      <a:endParaRPr lang="en-AU" sz="1200" dirty="0"/>
                    </a:p>
                  </a:txBody>
                  <a:tcPr marL="36000" marR="36000" marT="36000" marB="36000">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mpd="sng">
                      <a:noFill/>
                    </a:lnR>
                    <a:lnB w="12700" cap="flat" cmpd="sng" algn="ctr">
                      <a:solidFill>
                        <a:schemeClr val="bg2"/>
                      </a:solidFill>
                      <a:prstDash val="solid"/>
                      <a:round/>
                      <a:headEnd type="none" w="med" len="med"/>
                      <a:tailEnd type="none" w="med" len="med"/>
                    </a:lnB>
                    <a:solidFill>
                      <a:srgbClr val="9D9D9C"/>
                    </a:solidFill>
                  </a:tcPr>
                </a:tc>
              </a:tr>
              <a:tr h="282467">
                <a:tc>
                  <a:txBody>
                    <a:bodyPr/>
                    <a:lstStyle/>
                    <a:p>
                      <a:r>
                        <a:rPr lang="en-AU" sz="1200" dirty="0" smtClean="0"/>
                        <a:t>Starts on</a:t>
                      </a:r>
                      <a:endParaRPr lang="en-AU" sz="1200" dirty="0"/>
                    </a:p>
                  </a:txBody>
                  <a:tcPr marL="36000" marR="36000" marT="36000" marB="36000">
                    <a:lnL w="12700" cap="flat" cmpd="sng" algn="ctr">
                      <a:noFill/>
                      <a:prstDash val="solid"/>
                      <a:round/>
                      <a:headEnd type="none" w="med" len="med"/>
                      <a:tailEnd type="none" w="med" len="med"/>
                    </a:lnL>
                  </a:tcPr>
                </a:tc>
                <a:tc>
                  <a:txBody>
                    <a:bodyPr/>
                    <a:lstStyle/>
                    <a:p>
                      <a:endParaRPr lang="en-AU" sz="1200" dirty="0"/>
                    </a:p>
                  </a:txBody>
                  <a:tcPr marL="36000" marR="36000" marT="36000" marB="3600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200" dirty="0"/>
                    </a:p>
                  </a:txBody>
                  <a:tcPr marL="36000" marR="36000" marT="36000" marB="36000">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solidFill>
                      <a:srgbClr val="9D9D9C"/>
                    </a:solidFill>
                  </a:tcPr>
                </a:tc>
              </a:tr>
              <a:tr h="282467">
                <a:tc gridSpan="11">
                  <a:txBody>
                    <a:bodyPr/>
                    <a:lstStyle/>
                    <a:p>
                      <a:r>
                        <a:rPr lang="en-AU" sz="1200" b="1" dirty="0" smtClean="0"/>
                        <a:t>Phase 1</a:t>
                      </a:r>
                      <a:endParaRPr lang="en-AU" sz="1200" b="1" dirty="0"/>
                    </a:p>
                  </a:txBody>
                  <a:tcPr marL="36000" marR="36000" marT="36000" marB="36000">
                    <a:lnL w="12700" cap="flat" cmpd="sng" algn="ctr">
                      <a:noFill/>
                      <a:prstDash val="solid"/>
                      <a:round/>
                      <a:headEnd type="none" w="med" len="med"/>
                      <a:tailEnd type="none" w="med" len="med"/>
                    </a:lnL>
                    <a:lnR w="12700" cmpd="sng">
                      <a:noFill/>
                    </a:lnR>
                  </a:tcPr>
                </a:tc>
                <a:tc hMerge="1">
                  <a:txBody>
                    <a:bodyPr/>
                    <a:lstStyle/>
                    <a:p>
                      <a:endParaRPr lang="en-AU" sz="1200"/>
                    </a:p>
                  </a:txBody>
                  <a:tcPr marL="36000" marR="36000" marT="36000" marB="36000"/>
                </a:tc>
                <a:tc hMerge="1">
                  <a:txBody>
                    <a:bodyPr/>
                    <a:lstStyle/>
                    <a:p>
                      <a:endParaRPr lang="en-AU" sz="1200"/>
                    </a:p>
                  </a:txBody>
                  <a:tcPr marL="36000" marR="36000" marT="36000" marB="36000"/>
                </a:tc>
                <a:tc hMerge="1">
                  <a:txBody>
                    <a:bodyPr/>
                    <a:lstStyle/>
                    <a:p>
                      <a:endParaRPr lang="en-AU" sz="120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lnR w="12700" cmpd="sng">
                      <a:noFill/>
                    </a:lnR>
                  </a:tcPr>
                </a:tc>
              </a:tr>
              <a:tr h="282467">
                <a:tc>
                  <a:txBody>
                    <a:bodyPr/>
                    <a:lstStyle/>
                    <a:p>
                      <a:endParaRPr lang="en-AU" sz="1200" dirty="0"/>
                    </a:p>
                  </a:txBody>
                  <a:tcPr marL="36000" marR="36000" marT="36000" marB="36000">
                    <a:lnL w="12700" cap="flat" cmpd="sng" algn="ctr">
                      <a:noFill/>
                      <a:prstDash val="solid"/>
                      <a:round/>
                      <a:headEnd type="none" w="med" len="med"/>
                      <a:tailEnd type="none" w="med" len="med"/>
                    </a:lnL>
                  </a:tcPr>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dirty="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lnR w="12700" cmpd="sng">
                      <a:noFill/>
                    </a:lnR>
                  </a:tcPr>
                </a:tc>
              </a:tr>
              <a:tr h="282467">
                <a:tc>
                  <a:txBody>
                    <a:bodyPr/>
                    <a:lstStyle/>
                    <a:p>
                      <a:endParaRPr lang="en-AU" sz="1200" dirty="0"/>
                    </a:p>
                  </a:txBody>
                  <a:tcPr marL="36000" marR="36000" marT="36000" marB="36000">
                    <a:lnL w="12700" cap="flat" cmpd="sng" algn="ctr">
                      <a:noFill/>
                      <a:prstDash val="solid"/>
                      <a:round/>
                      <a:headEnd type="none" w="med" len="med"/>
                      <a:tailEnd type="none" w="med" len="med"/>
                    </a:lnL>
                  </a:tcPr>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lnR w="12700" cmpd="sng">
                      <a:noFill/>
                    </a:lnR>
                  </a:tcPr>
                </a:tc>
              </a:tr>
              <a:tr h="282467">
                <a:tc>
                  <a:txBody>
                    <a:bodyPr/>
                    <a:lstStyle/>
                    <a:p>
                      <a:endParaRPr lang="en-AU" sz="1200" dirty="0"/>
                    </a:p>
                  </a:txBody>
                  <a:tcPr marL="36000" marR="36000" marT="36000" marB="36000">
                    <a:lnL w="12700" cap="flat" cmpd="sng" algn="ctr">
                      <a:noFill/>
                      <a:prstDash val="solid"/>
                      <a:round/>
                      <a:headEnd type="none" w="med" len="med"/>
                      <a:tailEnd type="none" w="med" len="med"/>
                    </a:lnL>
                  </a:tcPr>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lnR w="12700" cmpd="sng">
                      <a:noFill/>
                    </a:lnR>
                  </a:tcPr>
                </a:tc>
              </a:tr>
              <a:tr h="282467">
                <a:tc gridSpan="11">
                  <a:txBody>
                    <a:bodyPr/>
                    <a:lstStyle/>
                    <a:p>
                      <a:pPr marL="0" marR="0" indent="0" algn="l" defTabSz="916777" rtl="0" eaLnBrk="1" fontAlgn="auto" latinLnBrk="0" hangingPunct="1">
                        <a:lnSpc>
                          <a:spcPct val="100000"/>
                        </a:lnSpc>
                        <a:spcBef>
                          <a:spcPts val="0"/>
                        </a:spcBef>
                        <a:spcAft>
                          <a:spcPts val="0"/>
                        </a:spcAft>
                        <a:buClrTx/>
                        <a:buSzTx/>
                        <a:buFontTx/>
                        <a:buNone/>
                        <a:tabLst/>
                        <a:defRPr/>
                      </a:pPr>
                      <a:r>
                        <a:rPr lang="en-AU" sz="1200" b="1" dirty="0" smtClean="0"/>
                        <a:t>Phase 2</a:t>
                      </a:r>
                    </a:p>
                  </a:txBody>
                  <a:tcPr marL="36000" marR="36000" marT="36000" marB="36000">
                    <a:lnL w="12700" cap="flat" cmpd="sng" algn="ctr">
                      <a:noFill/>
                      <a:prstDash val="solid"/>
                      <a:round/>
                      <a:headEnd type="none" w="med" len="med"/>
                      <a:tailEnd type="none" w="med" len="med"/>
                    </a:lnL>
                    <a:lnR w="12700" cmpd="sng">
                      <a:noFill/>
                    </a:lnR>
                  </a:tcPr>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lnR w="12700" cmpd="sng">
                      <a:noFill/>
                    </a:lnR>
                  </a:tcPr>
                </a:tc>
              </a:tr>
              <a:tr h="282467">
                <a:tc>
                  <a:txBody>
                    <a:bodyPr/>
                    <a:lstStyle/>
                    <a:p>
                      <a:endParaRPr lang="en-AU" sz="1200"/>
                    </a:p>
                  </a:txBody>
                  <a:tcPr marL="36000" marR="36000" marT="36000" marB="36000">
                    <a:lnL w="12700" cap="flat" cmpd="sng" algn="ctr">
                      <a:noFill/>
                      <a:prstDash val="solid"/>
                      <a:round/>
                      <a:headEnd type="none" w="med" len="med"/>
                      <a:tailEnd type="none" w="med" len="med"/>
                    </a:lnL>
                  </a:tcPr>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dirty="0"/>
                    </a:p>
                  </a:txBody>
                  <a:tcPr marL="36000" marR="36000" marT="36000" marB="36000"/>
                </a:tc>
                <a:tc>
                  <a:txBody>
                    <a:bodyPr/>
                    <a:lstStyle/>
                    <a:p>
                      <a:endParaRPr lang="en-AU" sz="1200" dirty="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lnR w="12700" cmpd="sng">
                      <a:noFill/>
                    </a:lnR>
                  </a:tcPr>
                </a:tc>
              </a:tr>
              <a:tr h="282467">
                <a:tc>
                  <a:txBody>
                    <a:bodyPr/>
                    <a:lstStyle/>
                    <a:p>
                      <a:endParaRPr lang="en-AU" sz="1200" dirty="0"/>
                    </a:p>
                  </a:txBody>
                  <a:tcPr marL="36000" marR="36000" marT="36000" marB="36000">
                    <a:lnL w="12700" cap="flat" cmpd="sng" algn="ctr">
                      <a:noFill/>
                      <a:prstDash val="solid"/>
                      <a:round/>
                      <a:headEnd type="none" w="med" len="med"/>
                      <a:tailEnd type="none" w="med" len="med"/>
                    </a:lnL>
                  </a:tcPr>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dirty="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lnR w="12700" cmpd="sng">
                      <a:noFill/>
                    </a:lnR>
                  </a:tcPr>
                </a:tc>
              </a:tr>
              <a:tr h="282467">
                <a:tc gridSpan="11">
                  <a:txBody>
                    <a:bodyPr/>
                    <a:lstStyle/>
                    <a:p>
                      <a:pPr marL="0" marR="0" indent="0" algn="l" defTabSz="916777" rtl="0" eaLnBrk="1" fontAlgn="auto" latinLnBrk="0" hangingPunct="1">
                        <a:lnSpc>
                          <a:spcPct val="100000"/>
                        </a:lnSpc>
                        <a:spcBef>
                          <a:spcPts val="0"/>
                        </a:spcBef>
                        <a:spcAft>
                          <a:spcPts val="0"/>
                        </a:spcAft>
                        <a:buClrTx/>
                        <a:buSzTx/>
                        <a:buFontTx/>
                        <a:buNone/>
                        <a:tabLst/>
                        <a:defRPr/>
                      </a:pPr>
                      <a:r>
                        <a:rPr lang="en-AU" sz="1200" b="1" dirty="0" smtClean="0"/>
                        <a:t>Phase 3</a:t>
                      </a:r>
                    </a:p>
                  </a:txBody>
                  <a:tcPr marL="36000" marR="36000" marT="36000" marB="36000">
                    <a:lnL w="12700" cap="flat" cmpd="sng" algn="ctr">
                      <a:noFill/>
                      <a:prstDash val="solid"/>
                      <a:round/>
                      <a:headEnd type="none" w="med" len="med"/>
                      <a:tailEnd type="none" w="med" len="med"/>
                    </a:lnL>
                    <a:lnR w="12700" cmpd="sng">
                      <a:noFill/>
                    </a:lnR>
                  </a:tcPr>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lnR w="12700" cmpd="sng">
                      <a:noFill/>
                    </a:lnR>
                  </a:tcPr>
                </a:tc>
              </a:tr>
              <a:tr h="282467">
                <a:tc>
                  <a:txBody>
                    <a:bodyPr/>
                    <a:lstStyle/>
                    <a:p>
                      <a:endParaRPr lang="en-AU" sz="1200"/>
                    </a:p>
                  </a:txBody>
                  <a:tcPr marL="36000" marR="36000" marT="36000" marB="36000">
                    <a:lnL w="12700" cap="flat" cmpd="sng" algn="ctr">
                      <a:noFill/>
                      <a:prstDash val="solid"/>
                      <a:round/>
                      <a:headEnd type="none" w="med" len="med"/>
                      <a:tailEnd type="none" w="med" len="med"/>
                    </a:lnL>
                  </a:tcPr>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dirty="0"/>
                    </a:p>
                  </a:txBody>
                  <a:tcPr marL="36000" marR="36000" marT="36000" marB="36000"/>
                </a:tc>
                <a:tc>
                  <a:txBody>
                    <a:bodyPr/>
                    <a:lstStyle/>
                    <a:p>
                      <a:endParaRPr lang="en-AU" sz="1200" dirty="0"/>
                    </a:p>
                  </a:txBody>
                  <a:tcPr marL="36000" marR="36000" marT="36000" marB="36000"/>
                </a:tc>
                <a:tc>
                  <a:txBody>
                    <a:bodyPr/>
                    <a:lstStyle/>
                    <a:p>
                      <a:endParaRPr lang="en-AU" sz="1200"/>
                    </a:p>
                  </a:txBody>
                  <a:tcPr marL="36000" marR="36000" marT="36000" marB="36000">
                    <a:lnR w="12700" cmpd="sng">
                      <a:noFill/>
                    </a:lnR>
                  </a:tcPr>
                </a:tc>
              </a:tr>
              <a:tr h="282467">
                <a:tc>
                  <a:txBody>
                    <a:bodyPr/>
                    <a:lstStyle/>
                    <a:p>
                      <a:endParaRPr lang="en-AU" sz="1200"/>
                    </a:p>
                  </a:txBody>
                  <a:tcPr marL="36000" marR="36000" marT="36000" marB="36000">
                    <a:lnL w="12700" cap="flat" cmpd="sng" algn="ctr">
                      <a:noFill/>
                      <a:prstDash val="solid"/>
                      <a:round/>
                      <a:headEnd type="none" w="med" len="med"/>
                      <a:tailEnd type="none" w="med" len="med"/>
                    </a:lnL>
                  </a:tcPr>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dirty="0"/>
                    </a:p>
                  </a:txBody>
                  <a:tcPr marL="36000" marR="36000" marT="36000" marB="36000"/>
                </a:tc>
                <a:tc>
                  <a:txBody>
                    <a:bodyPr/>
                    <a:lstStyle/>
                    <a:p>
                      <a:endParaRPr lang="en-AU" sz="1200"/>
                    </a:p>
                  </a:txBody>
                  <a:tcPr marL="36000" marR="36000" marT="36000" marB="36000">
                    <a:lnR w="12700" cmpd="sng">
                      <a:noFill/>
                    </a:lnR>
                  </a:tcPr>
                </a:tc>
              </a:tr>
              <a:tr h="282467">
                <a:tc>
                  <a:txBody>
                    <a:bodyPr/>
                    <a:lstStyle/>
                    <a:p>
                      <a:endParaRPr lang="en-AU" sz="1200"/>
                    </a:p>
                  </a:txBody>
                  <a:tcPr marL="36000" marR="36000" marT="36000" marB="36000">
                    <a:lnL w="12700" cap="flat" cmpd="sng" algn="ctr">
                      <a:noFill/>
                      <a:prstDash val="solid"/>
                      <a:round/>
                      <a:headEnd type="none" w="med" len="med"/>
                      <a:tailEnd type="none" w="med" len="med"/>
                    </a:lnL>
                  </a:tcPr>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dirty="0"/>
                    </a:p>
                  </a:txBody>
                  <a:tcPr marL="36000" marR="36000" marT="36000" marB="36000"/>
                </a:tc>
                <a:tc>
                  <a:txBody>
                    <a:bodyPr/>
                    <a:lstStyle/>
                    <a:p>
                      <a:endParaRPr lang="en-AU" sz="1200"/>
                    </a:p>
                  </a:txBody>
                  <a:tcPr marL="36000" marR="36000" marT="36000" marB="36000">
                    <a:lnR w="12700" cmpd="sng">
                      <a:noFill/>
                    </a:lnR>
                  </a:tcPr>
                </a:tc>
              </a:tr>
              <a:tr h="282467">
                <a:tc gridSpan="11">
                  <a:txBody>
                    <a:bodyPr/>
                    <a:lstStyle/>
                    <a:p>
                      <a:pPr marL="0" marR="0" indent="0" algn="l" defTabSz="916777" rtl="0" eaLnBrk="1" fontAlgn="auto" latinLnBrk="0" hangingPunct="1">
                        <a:lnSpc>
                          <a:spcPct val="100000"/>
                        </a:lnSpc>
                        <a:spcBef>
                          <a:spcPts val="0"/>
                        </a:spcBef>
                        <a:spcAft>
                          <a:spcPts val="0"/>
                        </a:spcAft>
                        <a:buClrTx/>
                        <a:buSzTx/>
                        <a:buFontTx/>
                        <a:buNone/>
                        <a:tabLst/>
                        <a:defRPr/>
                      </a:pPr>
                      <a:r>
                        <a:rPr lang="en-AU" sz="1200" b="1" dirty="0" smtClean="0"/>
                        <a:t>Phase 4</a:t>
                      </a:r>
                    </a:p>
                  </a:txBody>
                  <a:tcPr marL="36000" marR="36000" marT="36000" marB="36000">
                    <a:lnL w="12700" cap="flat" cmpd="sng" algn="ctr">
                      <a:noFill/>
                      <a:prstDash val="solid"/>
                      <a:round/>
                      <a:headEnd type="none" w="med" len="med"/>
                      <a:tailEnd type="none" w="med" len="med"/>
                    </a:lnL>
                    <a:lnR w="12700" cmpd="sng">
                      <a:noFill/>
                    </a:lnR>
                  </a:tcPr>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lnR w="12700" cmpd="sng">
                      <a:noFill/>
                    </a:lnR>
                  </a:tcPr>
                </a:tc>
              </a:tr>
              <a:tr h="282467">
                <a:tc>
                  <a:txBody>
                    <a:bodyPr/>
                    <a:lstStyle/>
                    <a:p>
                      <a:endParaRPr lang="en-AU" sz="1200" dirty="0"/>
                    </a:p>
                  </a:txBody>
                  <a:tcPr marL="36000" marR="36000" marT="36000" marB="36000">
                    <a:lnL w="12700" cap="flat" cmpd="sng" algn="ctr">
                      <a:noFill/>
                      <a:prstDash val="solid"/>
                      <a:round/>
                      <a:headEnd type="none" w="med" len="med"/>
                      <a:tailEnd type="none" w="med" len="med"/>
                    </a:lnL>
                  </a:tcPr>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a:p>
                  </a:txBody>
                  <a:tcPr marL="36000" marR="36000" marT="36000" marB="36000"/>
                </a:tc>
                <a:tc>
                  <a:txBody>
                    <a:bodyPr/>
                    <a:lstStyle/>
                    <a:p>
                      <a:endParaRPr lang="en-AU" sz="1200" dirty="0"/>
                    </a:p>
                  </a:txBody>
                  <a:tcPr marL="36000" marR="36000" marT="36000" marB="36000">
                    <a:lnR w="12700" cmpd="sng">
                      <a:noFill/>
                    </a:lnR>
                  </a:tcPr>
                </a:tc>
              </a:tr>
            </a:tbl>
          </a:graphicData>
        </a:graphic>
      </p:graphicFrame>
      <p:sp>
        <p:nvSpPr>
          <p:cNvPr id="7" name="Text Placeholder 6"/>
          <p:cNvSpPr>
            <a:spLocks noGrp="1"/>
          </p:cNvSpPr>
          <p:nvPr>
            <p:ph type="body" sz="quarter" idx="12" hasCustomPrompt="1"/>
          </p:nvPr>
        </p:nvSpPr>
        <p:spPr>
          <a:xfrm>
            <a:off x="647700" y="2143760"/>
            <a:ext cx="1323340" cy="254000"/>
          </a:xfrm>
        </p:spPr>
        <p:txBody>
          <a:bodyPr lIns="36000" tIns="36000" rIns="36000" bIns="36000"/>
          <a:lstStyle>
            <a:lvl1pPr marL="0" indent="-171450">
              <a:buFont typeface="Arial" panose="020B0604020202020204" pitchFamily="34" charset="0"/>
              <a:buChar char="•"/>
              <a:defRPr/>
            </a:lvl1pPr>
          </a:lstStyle>
          <a:p>
            <a:pPr lvl="0"/>
            <a:r>
              <a:rPr lang="en-US" dirty="0" smtClean="0"/>
              <a:t>Activity</a:t>
            </a:r>
          </a:p>
          <a:p>
            <a:pPr lvl="0"/>
            <a:endParaRPr lang="en-US" dirty="0" smtClean="0"/>
          </a:p>
        </p:txBody>
      </p:sp>
      <p:sp>
        <p:nvSpPr>
          <p:cNvPr id="9" name="Text Placeholder 6"/>
          <p:cNvSpPr>
            <a:spLocks noGrp="1"/>
          </p:cNvSpPr>
          <p:nvPr>
            <p:ph type="body" sz="quarter" idx="13" hasCustomPrompt="1"/>
          </p:nvPr>
        </p:nvSpPr>
        <p:spPr>
          <a:xfrm>
            <a:off x="647700" y="2448560"/>
            <a:ext cx="1323340" cy="254000"/>
          </a:xfrm>
        </p:spPr>
        <p:txBody>
          <a:bodyPr lIns="36000" tIns="36000" rIns="36000" bIns="36000"/>
          <a:lstStyle>
            <a:lvl1pPr marL="0" indent="-171450">
              <a:buFont typeface="Arial" panose="020B0604020202020204" pitchFamily="34" charset="0"/>
              <a:buChar char="•"/>
              <a:defRPr/>
            </a:lvl1pPr>
          </a:lstStyle>
          <a:p>
            <a:pPr lvl="0"/>
            <a:r>
              <a:rPr lang="en-US" dirty="0" smtClean="0"/>
              <a:t>Activity</a:t>
            </a:r>
          </a:p>
          <a:p>
            <a:pPr lvl="0"/>
            <a:endParaRPr lang="en-US" dirty="0" smtClean="0"/>
          </a:p>
        </p:txBody>
      </p:sp>
      <p:sp>
        <p:nvSpPr>
          <p:cNvPr id="10" name="Text Placeholder 6"/>
          <p:cNvSpPr>
            <a:spLocks noGrp="1"/>
          </p:cNvSpPr>
          <p:nvPr>
            <p:ph type="body" sz="quarter" idx="14" hasCustomPrompt="1"/>
          </p:nvPr>
        </p:nvSpPr>
        <p:spPr>
          <a:xfrm>
            <a:off x="647700" y="2722880"/>
            <a:ext cx="1323340" cy="254000"/>
          </a:xfrm>
        </p:spPr>
        <p:txBody>
          <a:bodyPr lIns="36000" tIns="36000" rIns="36000" bIns="36000"/>
          <a:lstStyle>
            <a:lvl1pPr marL="0" indent="-171450">
              <a:buFont typeface="Arial" panose="020B0604020202020204" pitchFamily="34" charset="0"/>
              <a:buChar char="•"/>
              <a:defRPr/>
            </a:lvl1pPr>
          </a:lstStyle>
          <a:p>
            <a:pPr lvl="0"/>
            <a:r>
              <a:rPr lang="en-US" dirty="0" smtClean="0"/>
              <a:t>Activity</a:t>
            </a:r>
          </a:p>
          <a:p>
            <a:pPr lvl="0"/>
            <a:endParaRPr lang="en-US" dirty="0" smtClean="0"/>
          </a:p>
        </p:txBody>
      </p:sp>
      <p:sp>
        <p:nvSpPr>
          <p:cNvPr id="13" name="Text Placeholder 6"/>
          <p:cNvSpPr>
            <a:spLocks noGrp="1"/>
          </p:cNvSpPr>
          <p:nvPr>
            <p:ph type="body" sz="quarter" idx="17" hasCustomPrompt="1"/>
          </p:nvPr>
        </p:nvSpPr>
        <p:spPr>
          <a:xfrm>
            <a:off x="647700" y="3291840"/>
            <a:ext cx="1323340" cy="254000"/>
          </a:xfrm>
        </p:spPr>
        <p:txBody>
          <a:bodyPr lIns="36000" tIns="36000" rIns="36000" bIns="36000"/>
          <a:lstStyle>
            <a:lvl1pPr marL="0" indent="-171450">
              <a:buFont typeface="Arial" panose="020B0604020202020204" pitchFamily="34" charset="0"/>
              <a:buChar char="•"/>
              <a:defRPr/>
            </a:lvl1pPr>
          </a:lstStyle>
          <a:p>
            <a:pPr lvl="0"/>
            <a:r>
              <a:rPr lang="en-US" dirty="0" smtClean="0"/>
              <a:t>Activity</a:t>
            </a:r>
          </a:p>
          <a:p>
            <a:pPr lvl="0"/>
            <a:endParaRPr lang="en-US" dirty="0" smtClean="0"/>
          </a:p>
        </p:txBody>
      </p:sp>
      <p:sp>
        <p:nvSpPr>
          <p:cNvPr id="14" name="Text Placeholder 6"/>
          <p:cNvSpPr>
            <a:spLocks noGrp="1"/>
          </p:cNvSpPr>
          <p:nvPr>
            <p:ph type="body" sz="quarter" idx="18" hasCustomPrompt="1"/>
          </p:nvPr>
        </p:nvSpPr>
        <p:spPr>
          <a:xfrm>
            <a:off x="647700" y="3576320"/>
            <a:ext cx="1323340" cy="254000"/>
          </a:xfrm>
        </p:spPr>
        <p:txBody>
          <a:bodyPr lIns="36000" tIns="36000" rIns="36000" bIns="36000"/>
          <a:lstStyle>
            <a:lvl1pPr marL="0" indent="-171450">
              <a:buFont typeface="Arial" panose="020B0604020202020204" pitchFamily="34" charset="0"/>
              <a:buChar char="•"/>
              <a:defRPr/>
            </a:lvl1pPr>
          </a:lstStyle>
          <a:p>
            <a:pPr lvl="0"/>
            <a:r>
              <a:rPr lang="en-US" dirty="0" smtClean="0"/>
              <a:t>Activity</a:t>
            </a:r>
          </a:p>
          <a:p>
            <a:pPr lvl="0"/>
            <a:endParaRPr lang="en-US" dirty="0" smtClean="0"/>
          </a:p>
        </p:txBody>
      </p:sp>
      <p:sp>
        <p:nvSpPr>
          <p:cNvPr id="15" name="Text Placeholder 6"/>
          <p:cNvSpPr>
            <a:spLocks noGrp="1"/>
          </p:cNvSpPr>
          <p:nvPr>
            <p:ph type="body" sz="quarter" idx="19" hasCustomPrompt="1"/>
          </p:nvPr>
        </p:nvSpPr>
        <p:spPr>
          <a:xfrm>
            <a:off x="647700" y="4135120"/>
            <a:ext cx="1323340" cy="254000"/>
          </a:xfrm>
        </p:spPr>
        <p:txBody>
          <a:bodyPr lIns="36000" tIns="36000" rIns="36000" bIns="36000"/>
          <a:lstStyle>
            <a:lvl1pPr marL="0" indent="-171450">
              <a:buFont typeface="Arial" panose="020B0604020202020204" pitchFamily="34" charset="0"/>
              <a:buChar char="•"/>
              <a:defRPr/>
            </a:lvl1pPr>
          </a:lstStyle>
          <a:p>
            <a:pPr lvl="0"/>
            <a:r>
              <a:rPr lang="en-US" dirty="0" smtClean="0"/>
              <a:t>Activity</a:t>
            </a:r>
          </a:p>
          <a:p>
            <a:pPr lvl="0"/>
            <a:endParaRPr lang="en-US" dirty="0" smtClean="0"/>
          </a:p>
        </p:txBody>
      </p:sp>
      <p:sp>
        <p:nvSpPr>
          <p:cNvPr id="16" name="Text Placeholder 6"/>
          <p:cNvSpPr>
            <a:spLocks noGrp="1"/>
          </p:cNvSpPr>
          <p:nvPr>
            <p:ph type="body" sz="quarter" idx="20" hasCustomPrompt="1"/>
          </p:nvPr>
        </p:nvSpPr>
        <p:spPr>
          <a:xfrm>
            <a:off x="647700" y="4419600"/>
            <a:ext cx="1323340" cy="254000"/>
          </a:xfrm>
        </p:spPr>
        <p:txBody>
          <a:bodyPr lIns="36000" tIns="36000" rIns="36000" bIns="36000"/>
          <a:lstStyle>
            <a:lvl1pPr marL="0" indent="-171450">
              <a:buFont typeface="Arial" panose="020B0604020202020204" pitchFamily="34" charset="0"/>
              <a:buChar char="•"/>
              <a:defRPr/>
            </a:lvl1pPr>
          </a:lstStyle>
          <a:p>
            <a:pPr lvl="0"/>
            <a:r>
              <a:rPr lang="en-US" dirty="0" smtClean="0"/>
              <a:t>Activity</a:t>
            </a:r>
          </a:p>
          <a:p>
            <a:pPr lvl="0"/>
            <a:endParaRPr lang="en-US" dirty="0" smtClean="0"/>
          </a:p>
        </p:txBody>
      </p:sp>
      <p:sp>
        <p:nvSpPr>
          <p:cNvPr id="17" name="Text Placeholder 6"/>
          <p:cNvSpPr>
            <a:spLocks noGrp="1"/>
          </p:cNvSpPr>
          <p:nvPr>
            <p:ph type="body" sz="quarter" idx="21" hasCustomPrompt="1"/>
          </p:nvPr>
        </p:nvSpPr>
        <p:spPr>
          <a:xfrm>
            <a:off x="647700" y="4704080"/>
            <a:ext cx="1323340" cy="254000"/>
          </a:xfrm>
        </p:spPr>
        <p:txBody>
          <a:bodyPr lIns="36000" tIns="36000" rIns="36000" bIns="36000"/>
          <a:lstStyle>
            <a:lvl1pPr marL="0" indent="-171450">
              <a:buFont typeface="Arial" panose="020B0604020202020204" pitchFamily="34" charset="0"/>
              <a:buChar char="•"/>
              <a:defRPr/>
            </a:lvl1pPr>
          </a:lstStyle>
          <a:p>
            <a:pPr lvl="0"/>
            <a:r>
              <a:rPr lang="en-US" dirty="0" smtClean="0"/>
              <a:t>Activity</a:t>
            </a:r>
          </a:p>
          <a:p>
            <a:pPr lvl="0"/>
            <a:endParaRPr lang="en-US" dirty="0" smtClean="0"/>
          </a:p>
        </p:txBody>
      </p:sp>
      <p:sp>
        <p:nvSpPr>
          <p:cNvPr id="18" name="Text Placeholder 6"/>
          <p:cNvSpPr>
            <a:spLocks noGrp="1"/>
          </p:cNvSpPr>
          <p:nvPr>
            <p:ph type="body" sz="quarter" idx="22" hasCustomPrompt="1"/>
          </p:nvPr>
        </p:nvSpPr>
        <p:spPr>
          <a:xfrm>
            <a:off x="647700" y="5262880"/>
            <a:ext cx="1323340" cy="254000"/>
          </a:xfrm>
        </p:spPr>
        <p:txBody>
          <a:bodyPr lIns="36000" tIns="36000" rIns="36000" bIns="36000"/>
          <a:lstStyle>
            <a:lvl1pPr marL="0" indent="-171450">
              <a:buFont typeface="Arial" panose="020B0604020202020204" pitchFamily="34" charset="0"/>
              <a:buChar char="•"/>
              <a:defRPr/>
            </a:lvl1pPr>
          </a:lstStyle>
          <a:p>
            <a:pPr lvl="0"/>
            <a:r>
              <a:rPr lang="en-US" dirty="0" smtClean="0"/>
              <a:t>Activity</a:t>
            </a:r>
          </a:p>
          <a:p>
            <a:pPr lvl="0"/>
            <a:endParaRPr lang="en-US" dirty="0" smtClean="0"/>
          </a:p>
        </p:txBody>
      </p:sp>
      <p:sp>
        <p:nvSpPr>
          <p:cNvPr id="19" name="Text Placeholder 6"/>
          <p:cNvSpPr>
            <a:spLocks noGrp="1"/>
          </p:cNvSpPr>
          <p:nvPr>
            <p:ph type="body" sz="quarter" idx="23" hasCustomPrompt="1"/>
          </p:nvPr>
        </p:nvSpPr>
        <p:spPr>
          <a:xfrm>
            <a:off x="1981200"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0" name="Text Placeholder 6"/>
          <p:cNvSpPr>
            <a:spLocks noGrp="1"/>
          </p:cNvSpPr>
          <p:nvPr>
            <p:ph type="body" sz="quarter" idx="24" hasCustomPrompt="1"/>
          </p:nvPr>
        </p:nvSpPr>
        <p:spPr>
          <a:xfrm>
            <a:off x="7840458"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2" name="Text Placeholder 6"/>
          <p:cNvSpPr>
            <a:spLocks noGrp="1"/>
          </p:cNvSpPr>
          <p:nvPr>
            <p:ph type="body" sz="quarter" idx="26" hasCustomPrompt="1"/>
          </p:nvPr>
        </p:nvSpPr>
        <p:spPr>
          <a:xfrm>
            <a:off x="2628263"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3" name="Text Placeholder 6"/>
          <p:cNvSpPr>
            <a:spLocks noGrp="1"/>
          </p:cNvSpPr>
          <p:nvPr>
            <p:ph type="body" sz="quarter" idx="27" hasCustomPrompt="1"/>
          </p:nvPr>
        </p:nvSpPr>
        <p:spPr>
          <a:xfrm>
            <a:off x="3275326"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4" name="Text Placeholder 6"/>
          <p:cNvSpPr>
            <a:spLocks noGrp="1"/>
          </p:cNvSpPr>
          <p:nvPr>
            <p:ph type="body" sz="quarter" idx="28" hasCustomPrompt="1"/>
          </p:nvPr>
        </p:nvSpPr>
        <p:spPr>
          <a:xfrm>
            <a:off x="3940677"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5" name="Text Placeholder 6"/>
          <p:cNvSpPr>
            <a:spLocks noGrp="1"/>
          </p:cNvSpPr>
          <p:nvPr>
            <p:ph type="body" sz="quarter" idx="29" hasCustomPrompt="1"/>
          </p:nvPr>
        </p:nvSpPr>
        <p:spPr>
          <a:xfrm>
            <a:off x="4581644"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6" name="Text Placeholder 6"/>
          <p:cNvSpPr>
            <a:spLocks noGrp="1"/>
          </p:cNvSpPr>
          <p:nvPr>
            <p:ph type="body" sz="quarter" idx="30" hasCustomPrompt="1"/>
          </p:nvPr>
        </p:nvSpPr>
        <p:spPr>
          <a:xfrm>
            <a:off x="5234803"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7" name="Text Placeholder 6"/>
          <p:cNvSpPr>
            <a:spLocks noGrp="1"/>
          </p:cNvSpPr>
          <p:nvPr>
            <p:ph type="body" sz="quarter" idx="31" hasCustomPrompt="1"/>
          </p:nvPr>
        </p:nvSpPr>
        <p:spPr>
          <a:xfrm>
            <a:off x="5881866"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8" name="Text Placeholder 6"/>
          <p:cNvSpPr>
            <a:spLocks noGrp="1"/>
          </p:cNvSpPr>
          <p:nvPr>
            <p:ph type="body" sz="quarter" idx="32" hasCustomPrompt="1"/>
          </p:nvPr>
        </p:nvSpPr>
        <p:spPr>
          <a:xfrm>
            <a:off x="7175105"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9" name="Text Placeholder 6"/>
          <p:cNvSpPr>
            <a:spLocks noGrp="1"/>
          </p:cNvSpPr>
          <p:nvPr>
            <p:ph type="body" sz="quarter" idx="33" hasCustomPrompt="1"/>
          </p:nvPr>
        </p:nvSpPr>
        <p:spPr>
          <a:xfrm>
            <a:off x="6535027" y="1297760"/>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0" name="Text Placeholder 6"/>
          <p:cNvSpPr>
            <a:spLocks noGrp="1"/>
          </p:cNvSpPr>
          <p:nvPr>
            <p:ph type="body" sz="quarter" idx="34" hasCustomPrompt="1"/>
          </p:nvPr>
        </p:nvSpPr>
        <p:spPr>
          <a:xfrm>
            <a:off x="1981200"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1" name="Text Placeholder 6"/>
          <p:cNvSpPr>
            <a:spLocks noGrp="1"/>
          </p:cNvSpPr>
          <p:nvPr>
            <p:ph type="body" sz="quarter" idx="35" hasCustomPrompt="1"/>
          </p:nvPr>
        </p:nvSpPr>
        <p:spPr>
          <a:xfrm>
            <a:off x="7840458"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2" name="Text Placeholder 6"/>
          <p:cNvSpPr>
            <a:spLocks noGrp="1"/>
          </p:cNvSpPr>
          <p:nvPr>
            <p:ph type="body" sz="quarter" idx="36" hasCustomPrompt="1"/>
          </p:nvPr>
        </p:nvSpPr>
        <p:spPr>
          <a:xfrm>
            <a:off x="2628263"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3" name="Text Placeholder 6"/>
          <p:cNvSpPr>
            <a:spLocks noGrp="1"/>
          </p:cNvSpPr>
          <p:nvPr>
            <p:ph type="body" sz="quarter" idx="37" hasCustomPrompt="1"/>
          </p:nvPr>
        </p:nvSpPr>
        <p:spPr>
          <a:xfrm>
            <a:off x="3275326"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4" name="Text Placeholder 6"/>
          <p:cNvSpPr>
            <a:spLocks noGrp="1"/>
          </p:cNvSpPr>
          <p:nvPr>
            <p:ph type="body" sz="quarter" idx="38" hasCustomPrompt="1"/>
          </p:nvPr>
        </p:nvSpPr>
        <p:spPr>
          <a:xfrm>
            <a:off x="3940677"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5" name="Text Placeholder 6"/>
          <p:cNvSpPr>
            <a:spLocks noGrp="1"/>
          </p:cNvSpPr>
          <p:nvPr>
            <p:ph type="body" sz="quarter" idx="39" hasCustomPrompt="1"/>
          </p:nvPr>
        </p:nvSpPr>
        <p:spPr>
          <a:xfrm>
            <a:off x="4581644"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6" name="Text Placeholder 6"/>
          <p:cNvSpPr>
            <a:spLocks noGrp="1"/>
          </p:cNvSpPr>
          <p:nvPr>
            <p:ph type="body" sz="quarter" idx="40" hasCustomPrompt="1"/>
          </p:nvPr>
        </p:nvSpPr>
        <p:spPr>
          <a:xfrm>
            <a:off x="5234803"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7" name="Text Placeholder 6"/>
          <p:cNvSpPr>
            <a:spLocks noGrp="1"/>
          </p:cNvSpPr>
          <p:nvPr>
            <p:ph type="body" sz="quarter" idx="41" hasCustomPrompt="1"/>
          </p:nvPr>
        </p:nvSpPr>
        <p:spPr>
          <a:xfrm>
            <a:off x="5881866"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8" name="Text Placeholder 6"/>
          <p:cNvSpPr>
            <a:spLocks noGrp="1"/>
          </p:cNvSpPr>
          <p:nvPr>
            <p:ph type="body" sz="quarter" idx="42" hasCustomPrompt="1"/>
          </p:nvPr>
        </p:nvSpPr>
        <p:spPr>
          <a:xfrm>
            <a:off x="7175105"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9" name="Text Placeholder 6"/>
          <p:cNvSpPr>
            <a:spLocks noGrp="1"/>
          </p:cNvSpPr>
          <p:nvPr>
            <p:ph type="body" sz="quarter" idx="43" hasCustomPrompt="1"/>
          </p:nvPr>
        </p:nvSpPr>
        <p:spPr>
          <a:xfrm>
            <a:off x="6535027" y="1590368"/>
            <a:ext cx="637540" cy="26688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53" name="Text Placeholder 6"/>
          <p:cNvSpPr>
            <a:spLocks noGrp="1"/>
          </p:cNvSpPr>
          <p:nvPr>
            <p:ph type="body" sz="quarter" idx="44" hasCustomPrompt="1"/>
          </p:nvPr>
        </p:nvSpPr>
        <p:spPr>
          <a:xfrm>
            <a:off x="2305239" y="5625810"/>
            <a:ext cx="743247" cy="278520"/>
          </a:xfrm>
        </p:spPr>
        <p:txBody>
          <a:bodyPr lIns="36000" tIns="36000" rIns="36000" bIns="36000"/>
          <a:lstStyle>
            <a:lvl1pPr marL="0" indent="0" algn="ctr">
              <a:spcAft>
                <a:spcPts val="0"/>
              </a:spcAft>
              <a:buFont typeface="Calibri" panose="020F0502020204030204" pitchFamily="34" charset="0"/>
              <a:buChar char="﻿"/>
              <a:defRPr b="0">
                <a:solidFill>
                  <a:schemeClr val="tx1"/>
                </a:solidFill>
              </a:defRPr>
            </a:lvl1pPr>
          </a:lstStyle>
          <a:p>
            <a:pPr lvl="0"/>
            <a:r>
              <a:rPr lang="en-US" dirty="0" smtClean="0"/>
              <a:t>Milestone</a:t>
            </a:r>
          </a:p>
          <a:p>
            <a:pPr lvl="0"/>
            <a:endParaRPr lang="en-US" dirty="0" smtClean="0"/>
          </a:p>
        </p:txBody>
      </p:sp>
      <p:sp>
        <p:nvSpPr>
          <p:cNvPr id="54" name="Text Placeholder 6"/>
          <p:cNvSpPr>
            <a:spLocks noGrp="1"/>
          </p:cNvSpPr>
          <p:nvPr>
            <p:ph type="body" sz="quarter" idx="45" hasCustomPrompt="1"/>
          </p:nvPr>
        </p:nvSpPr>
        <p:spPr>
          <a:xfrm>
            <a:off x="4050219" y="5625810"/>
            <a:ext cx="743247" cy="278520"/>
          </a:xfrm>
        </p:spPr>
        <p:txBody>
          <a:bodyPr lIns="36000" tIns="36000" rIns="36000" bIns="36000"/>
          <a:lstStyle>
            <a:lvl1pPr marL="0" indent="0" algn="ctr">
              <a:spcAft>
                <a:spcPts val="0"/>
              </a:spcAft>
              <a:buFont typeface="Calibri" panose="020F0502020204030204" pitchFamily="34" charset="0"/>
              <a:buChar char="﻿"/>
              <a:defRPr b="0">
                <a:solidFill>
                  <a:schemeClr val="tx1"/>
                </a:solidFill>
              </a:defRPr>
            </a:lvl1pPr>
          </a:lstStyle>
          <a:p>
            <a:pPr lvl="0"/>
            <a:r>
              <a:rPr lang="en-US" dirty="0" smtClean="0"/>
              <a:t>Milestone</a:t>
            </a:r>
          </a:p>
          <a:p>
            <a:pPr lvl="0"/>
            <a:endParaRPr lang="en-US" dirty="0" smtClean="0"/>
          </a:p>
        </p:txBody>
      </p:sp>
      <p:sp>
        <p:nvSpPr>
          <p:cNvPr id="55" name="Text Placeholder 6"/>
          <p:cNvSpPr>
            <a:spLocks noGrp="1"/>
          </p:cNvSpPr>
          <p:nvPr>
            <p:ph type="body" sz="quarter" idx="46" hasCustomPrompt="1"/>
          </p:nvPr>
        </p:nvSpPr>
        <p:spPr>
          <a:xfrm>
            <a:off x="5421819" y="5625810"/>
            <a:ext cx="743247" cy="278520"/>
          </a:xfrm>
        </p:spPr>
        <p:txBody>
          <a:bodyPr lIns="36000" tIns="36000" rIns="36000" bIns="36000"/>
          <a:lstStyle>
            <a:lvl1pPr marL="0" indent="0" algn="ctr">
              <a:spcAft>
                <a:spcPts val="0"/>
              </a:spcAft>
              <a:buFont typeface="Calibri" panose="020F0502020204030204" pitchFamily="34" charset="0"/>
              <a:buChar char="﻿"/>
              <a:defRPr b="0">
                <a:solidFill>
                  <a:schemeClr val="tx1"/>
                </a:solidFill>
              </a:defRPr>
            </a:lvl1pPr>
          </a:lstStyle>
          <a:p>
            <a:pPr lvl="0"/>
            <a:r>
              <a:rPr lang="en-US" dirty="0" smtClean="0"/>
              <a:t>Milestone</a:t>
            </a:r>
          </a:p>
          <a:p>
            <a:pPr lvl="0"/>
            <a:endParaRPr lang="en-US" dirty="0" smtClean="0"/>
          </a:p>
        </p:txBody>
      </p:sp>
      <p:sp>
        <p:nvSpPr>
          <p:cNvPr id="56" name="Text Placeholder 6"/>
          <p:cNvSpPr>
            <a:spLocks noGrp="1"/>
          </p:cNvSpPr>
          <p:nvPr>
            <p:ph type="body" sz="quarter" idx="47" hasCustomPrompt="1"/>
          </p:nvPr>
        </p:nvSpPr>
        <p:spPr>
          <a:xfrm>
            <a:off x="7840458" y="5625810"/>
            <a:ext cx="743247" cy="278520"/>
          </a:xfrm>
        </p:spPr>
        <p:txBody>
          <a:bodyPr lIns="36000" tIns="36000" rIns="36000" bIns="36000"/>
          <a:lstStyle>
            <a:lvl1pPr marL="0" indent="0" algn="ctr">
              <a:spcAft>
                <a:spcPts val="0"/>
              </a:spcAft>
              <a:buFont typeface="Calibri" panose="020F0502020204030204" pitchFamily="34" charset="0"/>
              <a:buChar char="﻿"/>
              <a:defRPr b="0">
                <a:solidFill>
                  <a:schemeClr val="tx1"/>
                </a:solidFill>
              </a:defRPr>
            </a:lvl1pPr>
          </a:lstStyle>
          <a:p>
            <a:pPr lvl="0"/>
            <a:r>
              <a:rPr lang="en-US" dirty="0" smtClean="0"/>
              <a:t>Milestone</a:t>
            </a:r>
          </a:p>
          <a:p>
            <a:pPr lvl="0"/>
            <a:endParaRPr lang="en-US" dirty="0" smtClean="0"/>
          </a:p>
        </p:txBody>
      </p:sp>
    </p:spTree>
    <p:extLst>
      <p:ext uri="{BB962C8B-B14F-4D97-AF65-F5344CB8AC3E}">
        <p14:creationId xmlns:p14="http://schemas.microsoft.com/office/powerpoint/2010/main" val="31684566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0846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26118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13929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63413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14215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57854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5985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8260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la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0" y="1260000"/>
            <a:ext cx="7668000" cy="792000"/>
          </a:xfrm>
        </p:spPr>
        <p:txBody>
          <a:bodyPr anchor="t" anchorCtr="0"/>
          <a:lstStyle>
            <a:lvl1pPr algn="l">
              <a:lnSpc>
                <a:spcPts val="8200"/>
              </a:lnSpc>
              <a:defRPr sz="6900"/>
            </a:lvl1pPr>
          </a:lstStyle>
          <a:p>
            <a:r>
              <a:rPr lang="en-US" dirty="0" smtClean="0"/>
              <a:t>Master title style</a:t>
            </a:r>
            <a:endParaRPr lang="en-US" dirty="0"/>
          </a:p>
        </p:txBody>
      </p:sp>
      <p:sp>
        <p:nvSpPr>
          <p:cNvPr id="3" name="Subtitle 2"/>
          <p:cNvSpPr>
            <a:spLocks noGrp="1"/>
          </p:cNvSpPr>
          <p:nvPr>
            <p:ph type="subTitle" idx="1" hasCustomPrompt="1"/>
          </p:nvPr>
        </p:nvSpPr>
        <p:spPr>
          <a:xfrm>
            <a:off x="648000" y="2322000"/>
            <a:ext cx="7668000" cy="1655762"/>
          </a:xfrm>
        </p:spPr>
        <p:txBody>
          <a:bodyPr/>
          <a:lstStyle>
            <a:lvl1pPr marL="0" indent="0" algn="l">
              <a:lnSpc>
                <a:spcPts val="5400"/>
              </a:lnSpc>
              <a:spcAft>
                <a:spcPts val="0"/>
              </a:spcAft>
              <a:buNone/>
              <a:defRPr sz="4500" cap="all" baseline="0">
                <a:solidFill>
                  <a:schemeClr val="accent1"/>
                </a:solidFill>
              </a:defRPr>
            </a:lvl1pPr>
            <a:lvl2pPr marL="458389" indent="0" algn="ctr">
              <a:buNone/>
              <a:defRPr sz="2005"/>
            </a:lvl2pPr>
            <a:lvl3pPr marL="916777" indent="0" algn="ctr">
              <a:buNone/>
              <a:defRPr sz="1805"/>
            </a:lvl3pPr>
            <a:lvl4pPr marL="1375166" indent="0" algn="ctr">
              <a:buNone/>
              <a:defRPr sz="1604"/>
            </a:lvl4pPr>
            <a:lvl5pPr marL="1833555" indent="0" algn="ctr">
              <a:buNone/>
              <a:defRPr sz="1604"/>
            </a:lvl5pPr>
            <a:lvl6pPr marL="2291944" indent="0" algn="ctr">
              <a:buNone/>
              <a:defRPr sz="1604"/>
            </a:lvl6pPr>
            <a:lvl7pPr marL="2750332" indent="0" algn="ctr">
              <a:buNone/>
              <a:defRPr sz="1604"/>
            </a:lvl7pPr>
            <a:lvl8pPr marL="3208721" indent="0" algn="ctr">
              <a:buNone/>
              <a:defRPr sz="1604"/>
            </a:lvl8pPr>
            <a:lvl9pPr marL="3667110" indent="0" algn="ctr">
              <a:buNone/>
              <a:defRPr sz="1604"/>
            </a:lvl9pPr>
          </a:lstStyle>
          <a:p>
            <a:r>
              <a:rPr lang="en-US" dirty="0" smtClean="0"/>
              <a:t>Master subtitle style	</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15507983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28049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74738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778C2A3-B716-4572-9C9A-82B285BC5161}" type="datetimeFigureOut">
              <a:rPr lang="en-AU" smtClean="0">
                <a:solidFill>
                  <a:prstClr val="black">
                    <a:tint val="75000"/>
                  </a:prstClr>
                </a:solidFill>
              </a:rPr>
              <a:pPr/>
              <a:t>24/07/2017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91FEE11-863A-492E-BFA2-EAA613F2654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8988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00" y="1728000"/>
            <a:ext cx="7848000" cy="3849840"/>
          </a:xfrm>
        </p:spPr>
        <p:txBody>
          <a:bodyPr/>
          <a:lstStyle>
            <a:lvl1pPr marL="360000" indent="-360000">
              <a:lnSpc>
                <a:spcPts val="3560"/>
              </a:lnSpc>
              <a:spcAft>
                <a:spcPts val="0"/>
              </a:spcAft>
              <a:buFont typeface="Wingdings 2" panose="05020102010507070707" pitchFamily="18" charset="2"/>
              <a:buChar char=""/>
              <a:defRPr sz="2300"/>
            </a:lvl1pPr>
            <a:lvl2pPr marL="360000" indent="-360000">
              <a:lnSpc>
                <a:spcPts val="3560"/>
              </a:lnSpc>
              <a:spcAft>
                <a:spcPts val="0"/>
              </a:spcAft>
              <a:buFont typeface="Wingdings 2" panose="05020102010507070707" pitchFamily="18" charset="2"/>
              <a:buChar char=""/>
              <a:defRPr sz="2300"/>
            </a:lvl2pPr>
            <a:lvl3pPr marL="360000" indent="-360000">
              <a:lnSpc>
                <a:spcPts val="3560"/>
              </a:lnSpc>
              <a:spcAft>
                <a:spcPts val="0"/>
              </a:spcAft>
              <a:buFont typeface="Wingdings 2" panose="05020102010507070707" pitchFamily="18" charset="2"/>
              <a:buChar char=""/>
              <a:defRPr sz="2300"/>
            </a:lvl3pPr>
            <a:lvl4pPr marL="360000" indent="-360000">
              <a:lnSpc>
                <a:spcPts val="3560"/>
              </a:lnSpc>
              <a:spcAft>
                <a:spcPts val="0"/>
              </a:spcAft>
              <a:buFont typeface="Wingdings 2" panose="05020102010507070707" pitchFamily="18" charset="2"/>
              <a:buChar char=""/>
              <a:defRPr sz="2300"/>
            </a:lvl4pPr>
            <a:lvl5pPr marL="360000" indent="-360000">
              <a:lnSpc>
                <a:spcPts val="3560"/>
              </a:lnSpc>
              <a:spcAft>
                <a:spcPts val="0"/>
              </a:spcAft>
              <a:buFont typeface="Wingdings 2" panose="05020102010507070707" pitchFamily="18" charset="2"/>
              <a:buChar cha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
        <p:nvSpPr>
          <p:cNvPr id="7" name="TextBox 6"/>
          <p:cNvSpPr txBox="1"/>
          <p:nvPr userDrawn="1"/>
        </p:nvSpPr>
        <p:spPr>
          <a:xfrm>
            <a:off x="648970" y="648609"/>
            <a:ext cx="5559760" cy="954107"/>
          </a:xfrm>
          <a:prstGeom prst="rect">
            <a:avLst/>
          </a:prstGeom>
          <a:noFill/>
        </p:spPr>
        <p:txBody>
          <a:bodyPr wrap="square" lIns="0" tIns="0" rIns="0" bIns="0" rtlCol="0">
            <a:spAutoFit/>
          </a:bodyPr>
          <a:lstStyle/>
          <a:p>
            <a:r>
              <a:rPr lang="en-AU" sz="6200" b="1" kern="1200" cap="all" baseline="0" dirty="0" smtClean="0">
                <a:solidFill>
                  <a:schemeClr val="accent1"/>
                </a:solidFill>
                <a:latin typeface="+mj-lt"/>
                <a:ea typeface="+mj-ea"/>
                <a:cs typeface="+mj-cs"/>
              </a:rPr>
              <a:t>Contents</a:t>
            </a:r>
            <a:endParaRPr lang="en-AU" sz="6200" b="1" kern="1200" cap="all" baseline="0" dirty="0">
              <a:solidFill>
                <a:schemeClr val="accent1"/>
              </a:solidFill>
              <a:latin typeface="+mj-lt"/>
              <a:ea typeface="+mj-ea"/>
              <a:cs typeface="+mj-cs"/>
            </a:endParaRPr>
          </a:p>
        </p:txBody>
      </p:sp>
    </p:spTree>
    <p:extLst>
      <p:ext uri="{BB962C8B-B14F-4D97-AF65-F5344CB8AC3E}">
        <p14:creationId xmlns:p14="http://schemas.microsoft.com/office/powerpoint/2010/main" val="32507593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1004400"/>
            <a:ext cx="7830000" cy="702000"/>
          </a:xfrm>
        </p:spPr>
        <p:txBody>
          <a:bodyPr/>
          <a:lstStyle>
            <a:lvl1pPr>
              <a:lnSpc>
                <a:spcPts val="5600"/>
              </a:lnSpc>
              <a:defRPr sz="4700"/>
            </a:lvl1pPr>
          </a:lstStyle>
          <a:p>
            <a:r>
              <a:rPr lang="en-US" dirty="0" smtClean="0"/>
              <a:t>Click to edit Master title</a:t>
            </a:r>
            <a:endParaRPr lang="en-US" dirty="0"/>
          </a:p>
        </p:txBody>
      </p:sp>
      <p:sp>
        <p:nvSpPr>
          <p:cNvPr id="3" name="Text Placeholder 2"/>
          <p:cNvSpPr>
            <a:spLocks noGrp="1"/>
          </p:cNvSpPr>
          <p:nvPr>
            <p:ph type="body" idx="1"/>
          </p:nvPr>
        </p:nvSpPr>
        <p:spPr>
          <a:xfrm>
            <a:off x="648000" y="1710000"/>
            <a:ext cx="7830000" cy="450000"/>
          </a:xfrm>
          <a:noFill/>
        </p:spPr>
        <p:txBody>
          <a:bodyPr anchor="t" anchorCtr="0"/>
          <a:lstStyle>
            <a:lvl1pPr marL="0" indent="0" algn="l">
              <a:lnSpc>
                <a:spcPts val="3840"/>
              </a:lnSpc>
              <a:spcAft>
                <a:spcPts val="0"/>
              </a:spcAft>
              <a:buNone/>
              <a:defRPr sz="3200" b="0" cap="none" baseline="0">
                <a:solidFill>
                  <a:schemeClr val="accent1"/>
                </a:solidFill>
              </a:defRPr>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en-US" dirty="0" smtClean="0"/>
              <a:t>Click to edit Master text styles</a:t>
            </a:r>
          </a:p>
        </p:txBody>
      </p:sp>
      <p:sp>
        <p:nvSpPr>
          <p:cNvPr id="4" name="Content Placeholder 3"/>
          <p:cNvSpPr>
            <a:spLocks noGrp="1"/>
          </p:cNvSpPr>
          <p:nvPr>
            <p:ph sz="half" idx="2"/>
          </p:nvPr>
        </p:nvSpPr>
        <p:spPr>
          <a:xfrm>
            <a:off x="648000" y="2808000"/>
            <a:ext cx="3834000" cy="2780000"/>
          </a:xfrm>
          <a:noFill/>
        </p:spPr>
        <p:txBody>
          <a:bodyPr/>
          <a:lstStyle>
            <a:lvl1pPr marL="360000" indent="-360000">
              <a:lnSpc>
                <a:spcPts val="2400"/>
              </a:lnSpc>
              <a:buFont typeface="Arial" panose="020B0604020202020204" pitchFamily="34" charset="0"/>
              <a:buChar char="•"/>
              <a:defRPr sz="2000"/>
            </a:lvl1pPr>
            <a:lvl2pPr marL="360000" indent="-360000">
              <a:lnSpc>
                <a:spcPts val="2400"/>
              </a:lnSpc>
              <a:buFont typeface="Calibri" panose="020F0502020204030204" pitchFamily="34" charset="0"/>
              <a:buChar char="•"/>
              <a:defRPr sz="2000"/>
            </a:lvl2pPr>
            <a:lvl3pPr marL="360000" indent="-360000">
              <a:lnSpc>
                <a:spcPts val="2400"/>
              </a:lnSpc>
              <a:spcBef>
                <a:spcPts val="0"/>
              </a:spcBef>
              <a:buFont typeface="Calibri" panose="020F0502020204030204" pitchFamily="34" charset="0"/>
              <a:buChar char="•"/>
              <a:defRPr sz="2000"/>
            </a:lvl3pPr>
            <a:lvl4pPr marL="360000" indent="-360000">
              <a:lnSpc>
                <a:spcPts val="2400"/>
              </a:lnSpc>
              <a:buFont typeface="Calibri" panose="020F0502020204030204" pitchFamily="34" charset="0"/>
              <a:buChar char="•"/>
              <a:defRPr sz="2000"/>
            </a:lvl4pPr>
            <a:lvl5pPr marL="360000" indent="-360000">
              <a:lnSpc>
                <a:spcPts val="2400"/>
              </a:lnSpc>
              <a:buFont typeface="Calibri" panose="020F0502020204030204"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4000" y="2808000"/>
            <a:ext cx="3834000" cy="2780000"/>
          </a:xfrm>
          <a:noFill/>
        </p:spPr>
        <p:txBody>
          <a:bodyPr/>
          <a:lstStyle>
            <a:lvl1pPr marL="360000" indent="-360000">
              <a:lnSpc>
                <a:spcPts val="2400"/>
              </a:lnSpc>
              <a:buFont typeface="Calibri" panose="020F0502020204030204" pitchFamily="34" charset="0"/>
              <a:buChar char="•"/>
              <a:defRPr sz="2000"/>
            </a:lvl1pPr>
            <a:lvl2pPr marL="360000" indent="-360000">
              <a:lnSpc>
                <a:spcPts val="2400"/>
              </a:lnSpc>
              <a:defRPr sz="2000"/>
            </a:lvl2pPr>
            <a:lvl3pPr marL="360000" indent="-360000">
              <a:lnSpc>
                <a:spcPts val="2400"/>
              </a:lnSpc>
              <a:defRPr sz="2000"/>
            </a:lvl3pPr>
            <a:lvl4pPr marL="360000" indent="-360000">
              <a:lnSpc>
                <a:spcPts val="2400"/>
              </a:lnSpc>
              <a:defRPr sz="2000"/>
            </a:lvl4pPr>
            <a:lvl5pPr marL="360000" indent="-360000">
              <a:lnSpc>
                <a:spcPts val="2400"/>
              </a:lnSpc>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Tree>
    <p:extLst>
      <p:ext uri="{BB962C8B-B14F-4D97-AF65-F5344CB8AC3E}">
        <p14:creationId xmlns:p14="http://schemas.microsoft.com/office/powerpoint/2010/main" val="2378951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B9EF6D1-F19D-4D2C-8CE4-E5298A92C57F}" type="datetimeFigureOut">
              <a:rPr lang="en-AU" smtClean="0"/>
              <a:t>24/07/2017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D5617CD-82BE-46F3-9EEE-7D62603A5674}" type="slidenum">
              <a:rPr lang="en-AU" smtClean="0"/>
              <a:t>‹#›</a:t>
            </a:fld>
            <a:endParaRPr lang="en-AU"/>
          </a:p>
        </p:txBody>
      </p:sp>
    </p:spTree>
    <p:extLst>
      <p:ext uri="{BB962C8B-B14F-4D97-AF65-F5344CB8AC3E}">
        <p14:creationId xmlns:p14="http://schemas.microsoft.com/office/powerpoint/2010/main" val="136750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42749434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ext and Image/Chart">
    <p:spTree>
      <p:nvGrpSpPr>
        <p:cNvPr id="1" name=""/>
        <p:cNvGrpSpPr/>
        <p:nvPr/>
      </p:nvGrpSpPr>
      <p:grpSpPr>
        <a:xfrm>
          <a:off x="0" y="0"/>
          <a:ext cx="0" cy="0"/>
          <a:chOff x="0" y="0"/>
          <a:chExt cx="0" cy="0"/>
        </a:xfrm>
      </p:grpSpPr>
      <p:sp>
        <p:nvSpPr>
          <p:cNvPr id="2" name="Title 1"/>
          <p:cNvSpPr>
            <a:spLocks noGrp="1"/>
          </p:cNvSpPr>
          <p:nvPr>
            <p:ph type="title"/>
          </p:nvPr>
        </p:nvSpPr>
        <p:spPr>
          <a:xfrm>
            <a:off x="648000" y="646354"/>
            <a:ext cx="7840800" cy="79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8000" y="1630800"/>
            <a:ext cx="38340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54800" y="1630800"/>
            <a:ext cx="3834000" cy="3960000"/>
          </a:xfrm>
          <a:ln w="12700">
            <a:solidFill>
              <a:schemeClr val="bg1"/>
            </a:solidFill>
          </a:ln>
        </p:spPr>
        <p:txBody>
          <a:bodyPr anchor="ctr" anchorCtr="0"/>
          <a:lstStyle>
            <a:lvl1pPr algn="ctr">
              <a:defRPr b="1" baseline="0">
                <a:solidFill>
                  <a:schemeClr val="tx1"/>
                </a:solidFill>
              </a:defRPr>
            </a:lvl1pPr>
          </a:lstStyle>
          <a:p>
            <a:pPr lvl="0"/>
            <a:r>
              <a:rPr lang="en-US" dirty="0" smtClean="0"/>
              <a:t>Image or Chart goes here</a:t>
            </a:r>
          </a:p>
        </p:txBody>
      </p:sp>
      <p:sp>
        <p:nvSpPr>
          <p:cNvPr id="6" name="Footer Placeholder 5"/>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40988519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locks Sequences">
    <p:spTree>
      <p:nvGrpSpPr>
        <p:cNvPr id="1" name=""/>
        <p:cNvGrpSpPr/>
        <p:nvPr/>
      </p:nvGrpSpPr>
      <p:grpSpPr>
        <a:xfrm>
          <a:off x="0" y="0"/>
          <a:ext cx="0" cy="0"/>
          <a:chOff x="0" y="0"/>
          <a:chExt cx="0" cy="0"/>
        </a:xfrm>
      </p:grpSpPr>
      <p:sp>
        <p:nvSpPr>
          <p:cNvPr id="2" name="Title 1"/>
          <p:cNvSpPr>
            <a:spLocks noGrp="1"/>
          </p:cNvSpPr>
          <p:nvPr>
            <p:ph type="title"/>
          </p:nvPr>
        </p:nvSpPr>
        <p:spPr>
          <a:xfrm>
            <a:off x="648000" y="646354"/>
            <a:ext cx="7840800" cy="79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200" y="1548000"/>
            <a:ext cx="3456000" cy="594000"/>
          </a:xfrm>
          <a:solidFill>
            <a:schemeClr val="bg1"/>
          </a:solidFill>
          <a:ln>
            <a:solidFill>
              <a:schemeClr val="accent1"/>
            </a:solidFill>
          </a:ln>
        </p:spPr>
        <p:txBody>
          <a:bodyPr tIns="108000" bIns="108000"/>
          <a:lstStyle>
            <a:lvl1pPr marL="360000" indent="-180000">
              <a:spcAft>
                <a:spcPts val="0"/>
              </a:spcAft>
              <a:buFont typeface="Calibri" panose="020F0502020204030204" pitchFamily="34" charset="0"/>
              <a:buChar char="•"/>
              <a:defRPr>
                <a:solidFill>
                  <a:srgbClr val="00687B"/>
                </a:solidFill>
              </a:defRPr>
            </a:lvl1pPr>
            <a:lvl2pPr marL="720000">
              <a:spcAft>
                <a:spcPts val="0"/>
              </a:spcAft>
              <a:defRPr>
                <a:solidFill>
                  <a:srgbClr val="00687B"/>
                </a:solidFill>
              </a:defRPr>
            </a:lvl2pPr>
            <a:lvl3pPr marL="720000">
              <a:defRPr>
                <a:solidFill>
                  <a:srgbClr val="00687B"/>
                </a:solidFill>
              </a:defRPr>
            </a:lvl3pPr>
            <a:lvl4pPr marL="900000">
              <a:defRPr>
                <a:solidFill>
                  <a:srgbClr val="00687B"/>
                </a:solidFill>
              </a:defRPr>
            </a:lvl4pPr>
            <a:lvl5pPr marL="1080000">
              <a:defRPr>
                <a:solidFill>
                  <a:srgbClr val="00687B"/>
                </a:solidFill>
              </a:defRPr>
            </a:lvl5pPr>
          </a:lstStyle>
          <a:p>
            <a:pPr lvl="0"/>
            <a:r>
              <a:rPr lang="en-US" dirty="0" smtClean="0"/>
              <a:t>Click to edit Master text styles</a:t>
            </a:r>
          </a:p>
          <a:p>
            <a:pPr lvl="1"/>
            <a:r>
              <a:rPr lang="en-US" dirty="0" smtClean="0"/>
              <a:t>Second level</a:t>
            </a: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AU" dirty="0" smtClean="0"/>
              <a:t>Deakin University CRICOS Provider Code: 00113B</a:t>
            </a:r>
            <a:endParaRPr lang="en-AU" dirty="0"/>
          </a:p>
        </p:txBody>
      </p:sp>
      <p:sp>
        <p:nvSpPr>
          <p:cNvPr id="7" name="Content Placeholder 2"/>
          <p:cNvSpPr>
            <a:spLocks noGrp="1"/>
          </p:cNvSpPr>
          <p:nvPr>
            <p:ph sz="half" idx="12"/>
          </p:nvPr>
        </p:nvSpPr>
        <p:spPr>
          <a:xfrm>
            <a:off x="2052000" y="2592000"/>
            <a:ext cx="3456000" cy="594000"/>
          </a:xfrm>
          <a:solidFill>
            <a:schemeClr val="bg1"/>
          </a:solidFill>
          <a:ln>
            <a:solidFill>
              <a:schemeClr val="accent1"/>
            </a:solidFill>
          </a:ln>
        </p:spPr>
        <p:txBody>
          <a:bodyPr tIns="108000" bIns="108000"/>
          <a:lstStyle>
            <a:lvl1pPr marL="360000" indent="-180000">
              <a:spcAft>
                <a:spcPts val="0"/>
              </a:spcAft>
              <a:buFont typeface="Calibri" panose="020F0502020204030204" pitchFamily="34" charset="0"/>
              <a:buChar char="•"/>
              <a:defRPr>
                <a:solidFill>
                  <a:srgbClr val="00687B"/>
                </a:solidFill>
              </a:defRPr>
            </a:lvl1pPr>
            <a:lvl2pPr marL="720000">
              <a:spcAft>
                <a:spcPts val="0"/>
              </a:spcAft>
              <a:defRPr>
                <a:solidFill>
                  <a:srgbClr val="00687B"/>
                </a:solidFill>
              </a:defRPr>
            </a:lvl2pPr>
            <a:lvl3pPr marL="720000">
              <a:defRPr>
                <a:solidFill>
                  <a:srgbClr val="00687B"/>
                </a:solidFill>
              </a:defRPr>
            </a:lvl3pPr>
            <a:lvl4pPr marL="900000">
              <a:defRPr>
                <a:solidFill>
                  <a:srgbClr val="00687B"/>
                </a:solidFill>
              </a:defRPr>
            </a:lvl4pPr>
            <a:lvl5pPr marL="1080000">
              <a:defRPr>
                <a:solidFill>
                  <a:srgbClr val="00687B"/>
                </a:solidFill>
              </a:defRPr>
            </a:lvl5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half" idx="13"/>
          </p:nvPr>
        </p:nvSpPr>
        <p:spPr>
          <a:xfrm>
            <a:off x="3445200" y="3654000"/>
            <a:ext cx="3456000" cy="594000"/>
          </a:xfrm>
          <a:solidFill>
            <a:schemeClr val="bg1"/>
          </a:solidFill>
          <a:ln>
            <a:solidFill>
              <a:schemeClr val="accent1"/>
            </a:solidFill>
          </a:ln>
        </p:spPr>
        <p:txBody>
          <a:bodyPr tIns="108000" bIns="108000"/>
          <a:lstStyle>
            <a:lvl1pPr marL="360000" indent="-180000">
              <a:spcAft>
                <a:spcPts val="0"/>
              </a:spcAft>
              <a:buFont typeface="Calibri" panose="020F0502020204030204" pitchFamily="34" charset="0"/>
              <a:buChar char="•"/>
              <a:defRPr>
                <a:solidFill>
                  <a:srgbClr val="00687B"/>
                </a:solidFill>
              </a:defRPr>
            </a:lvl1pPr>
            <a:lvl2pPr marL="720000">
              <a:spcAft>
                <a:spcPts val="0"/>
              </a:spcAft>
              <a:defRPr>
                <a:solidFill>
                  <a:srgbClr val="00687B"/>
                </a:solidFill>
              </a:defRPr>
            </a:lvl2pPr>
            <a:lvl3pPr marL="720000">
              <a:defRPr>
                <a:solidFill>
                  <a:srgbClr val="00687B"/>
                </a:solidFill>
              </a:defRPr>
            </a:lvl3pPr>
            <a:lvl4pPr marL="900000">
              <a:defRPr>
                <a:solidFill>
                  <a:srgbClr val="00687B"/>
                </a:solidFill>
              </a:defRPr>
            </a:lvl4pPr>
            <a:lvl5pPr marL="1080000">
              <a:defRPr>
                <a:solidFill>
                  <a:srgbClr val="00687B"/>
                </a:solidFill>
              </a:defRPr>
            </a:lvl5pPr>
          </a:lstStyle>
          <a:p>
            <a:pPr lvl="0"/>
            <a:r>
              <a:rPr lang="en-US" dirty="0" smtClean="0"/>
              <a:t>Click to edit Master text styles</a:t>
            </a:r>
          </a:p>
          <a:p>
            <a:pPr lvl="1"/>
            <a:r>
              <a:rPr lang="en-US" dirty="0" smtClean="0"/>
              <a:t>Second level</a:t>
            </a:r>
          </a:p>
        </p:txBody>
      </p:sp>
      <p:sp>
        <p:nvSpPr>
          <p:cNvPr id="9" name="Content Placeholder 2"/>
          <p:cNvSpPr>
            <a:spLocks noGrp="1"/>
          </p:cNvSpPr>
          <p:nvPr>
            <p:ph sz="half" idx="14"/>
          </p:nvPr>
        </p:nvSpPr>
        <p:spPr>
          <a:xfrm>
            <a:off x="4824000" y="4680000"/>
            <a:ext cx="3456000" cy="594000"/>
          </a:xfrm>
          <a:solidFill>
            <a:schemeClr val="bg1"/>
          </a:solidFill>
          <a:ln>
            <a:solidFill>
              <a:schemeClr val="accent1"/>
            </a:solidFill>
          </a:ln>
        </p:spPr>
        <p:txBody>
          <a:bodyPr tIns="108000" bIns="108000"/>
          <a:lstStyle>
            <a:lvl1pPr marL="360000" indent="-180000">
              <a:spcAft>
                <a:spcPts val="0"/>
              </a:spcAft>
              <a:buFont typeface="Calibri" panose="020F0502020204030204" pitchFamily="34" charset="0"/>
              <a:buChar char="•"/>
              <a:defRPr>
                <a:solidFill>
                  <a:srgbClr val="00687B"/>
                </a:solidFill>
              </a:defRPr>
            </a:lvl1pPr>
            <a:lvl2pPr marL="720000">
              <a:spcAft>
                <a:spcPts val="0"/>
              </a:spcAft>
              <a:defRPr>
                <a:solidFill>
                  <a:srgbClr val="00687B"/>
                </a:solidFill>
              </a:defRPr>
            </a:lvl2pPr>
            <a:lvl3pPr marL="720000">
              <a:defRPr>
                <a:solidFill>
                  <a:srgbClr val="00687B"/>
                </a:solidFill>
              </a:defRPr>
            </a:lvl3pPr>
            <a:lvl4pPr marL="900000">
              <a:defRPr>
                <a:solidFill>
                  <a:srgbClr val="00687B"/>
                </a:solidFill>
              </a:defRPr>
            </a:lvl4pPr>
            <a:lvl5pPr marL="1080000">
              <a:defRPr>
                <a:solidFill>
                  <a:srgbClr val="00687B"/>
                </a:solidFill>
              </a:defRPr>
            </a:lvl5pPr>
          </a:lstStyle>
          <a:p>
            <a:pPr lvl="0"/>
            <a:r>
              <a:rPr lang="en-US" dirty="0" smtClean="0"/>
              <a:t>Click to edit Master text styles</a:t>
            </a:r>
          </a:p>
          <a:p>
            <a:pPr lvl="1"/>
            <a:r>
              <a:rPr lang="en-US" dirty="0" smtClean="0"/>
              <a:t>Second level</a:t>
            </a:r>
          </a:p>
        </p:txBody>
      </p:sp>
      <p:sp>
        <p:nvSpPr>
          <p:cNvPr id="10" name="Bent-Up Arrow 9"/>
          <p:cNvSpPr/>
          <p:nvPr userDrawn="1"/>
        </p:nvSpPr>
        <p:spPr>
          <a:xfrm rot="5400000">
            <a:off x="1152000" y="2476800"/>
            <a:ext cx="504000" cy="576000"/>
          </a:xfrm>
          <a:prstGeom prst="bentUpArrow">
            <a:avLst>
              <a:gd name="adj1" fmla="val 7000"/>
              <a:gd name="adj2" fmla="val 11976"/>
              <a:gd name="adj3" fmla="val 41000"/>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Bent-Up Arrow 10"/>
          <p:cNvSpPr/>
          <p:nvPr userDrawn="1"/>
        </p:nvSpPr>
        <p:spPr>
          <a:xfrm rot="5400000">
            <a:off x="2520000" y="3528000"/>
            <a:ext cx="504000" cy="576000"/>
          </a:xfrm>
          <a:prstGeom prst="bentUpArrow">
            <a:avLst>
              <a:gd name="adj1" fmla="val 7000"/>
              <a:gd name="adj2" fmla="val 11976"/>
              <a:gd name="adj3" fmla="val 41000"/>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Bent-Up Arrow 11"/>
          <p:cNvSpPr/>
          <p:nvPr userDrawn="1"/>
        </p:nvSpPr>
        <p:spPr>
          <a:xfrm rot="5400000">
            <a:off x="3906000" y="4572000"/>
            <a:ext cx="504000" cy="576000"/>
          </a:xfrm>
          <a:prstGeom prst="bentUpArrow">
            <a:avLst>
              <a:gd name="adj1" fmla="val 7000"/>
              <a:gd name="adj2" fmla="val 11976"/>
              <a:gd name="adj3" fmla="val 41000"/>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315099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864000"/>
            <a:ext cx="7848000" cy="2160000"/>
          </a:xfrm>
          <a:prstGeom prst="rect">
            <a:avLst/>
          </a:prstGeom>
        </p:spPr>
        <p:txBody>
          <a:bodyPr vert="horz" lIns="0" tIns="0" rIns="0" bIns="0" rtlCol="0" anchor="t" anchorCtr="0">
            <a:noAutofit/>
          </a:bodyPr>
          <a:lstStyle/>
          <a:p>
            <a:r>
              <a:rPr lang="en-US" dirty="0" smtClean="0"/>
              <a:t>Click to edit Master title</a:t>
            </a:r>
            <a:endParaRPr lang="en-US" dirty="0"/>
          </a:p>
        </p:txBody>
      </p:sp>
      <p:sp>
        <p:nvSpPr>
          <p:cNvPr id="5" name="Footer Placeholder 4" title="Footer"/>
          <p:cNvSpPr>
            <a:spLocks noGrp="1"/>
          </p:cNvSpPr>
          <p:nvPr>
            <p:ph type="ftr" sz="quarter" idx="3"/>
          </p:nvPr>
        </p:nvSpPr>
        <p:spPr>
          <a:xfrm>
            <a:off x="144001" y="6659805"/>
            <a:ext cx="3086100" cy="142950"/>
          </a:xfrm>
          <a:prstGeom prst="rect">
            <a:avLst/>
          </a:prstGeom>
        </p:spPr>
        <p:txBody>
          <a:bodyPr vert="horz" lIns="0" tIns="0" rIns="0" bIns="0" rtlCol="0" anchor="t" anchorCtr="0"/>
          <a:lstStyle>
            <a:lvl1pPr algn="l">
              <a:defRPr sz="702">
                <a:solidFill>
                  <a:schemeClr val="tx1"/>
                </a:solidFill>
              </a:defRPr>
            </a:lvl1pPr>
          </a:lstStyle>
          <a:p>
            <a:r>
              <a:rPr lang="en-AU" dirty="0" smtClean="0"/>
              <a:t>Deakin University CRICOS Provider Code: 00113B</a:t>
            </a:r>
            <a:endParaRPr lang="en-AU" dirty="0"/>
          </a:p>
        </p:txBody>
      </p:sp>
      <p:pic>
        <p:nvPicPr>
          <p:cNvPr id="8" name="Picture 7" descr="Deakin University Logo" title="Deakin University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000" y="5821200"/>
            <a:ext cx="943200" cy="943200"/>
          </a:xfrm>
          <a:prstGeom prst="rect">
            <a:avLst/>
          </a:prstGeom>
        </p:spPr>
      </p:pic>
    </p:spTree>
    <p:extLst>
      <p:ext uri="{BB962C8B-B14F-4D97-AF65-F5344CB8AC3E}">
        <p14:creationId xmlns:p14="http://schemas.microsoft.com/office/powerpoint/2010/main" val="1557652474"/>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hf sldNum="0" hdr="0" dt="0"/>
  <p:txStyles>
    <p:titleStyle>
      <a:lvl1pPr algn="l" defTabSz="916777" rtl="0" eaLnBrk="1" latinLnBrk="0" hangingPunct="1">
        <a:lnSpc>
          <a:spcPts val="8900"/>
        </a:lnSpc>
        <a:spcBef>
          <a:spcPct val="0"/>
        </a:spcBef>
        <a:buNone/>
        <a:defRPr sz="10100" b="1" kern="1200" cap="all" baseline="0">
          <a:solidFill>
            <a:schemeClr val="accent1"/>
          </a:solidFill>
          <a:latin typeface="+mj-lt"/>
          <a:ea typeface="+mj-ea"/>
          <a:cs typeface="+mj-cs"/>
        </a:defRPr>
      </a:lvl1pPr>
    </p:titleStyle>
    <p:bodyStyle>
      <a:lvl1pPr marL="180468" indent="0" algn="l" defTabSz="916777" rtl="0" eaLnBrk="1" latinLnBrk="0" hangingPunct="1">
        <a:lnSpc>
          <a:spcPts val="1520"/>
        </a:lnSpc>
        <a:spcBef>
          <a:spcPts val="0"/>
        </a:spcBef>
        <a:spcAft>
          <a:spcPts val="565"/>
        </a:spcAft>
        <a:buFont typeface="Calibri" panose="020F0502020204030204" pitchFamily="34" charset="0"/>
        <a:buChar char="﻿"/>
        <a:defRPr sz="1200" b="0" i="0" kern="1200" cap="none" baseline="0">
          <a:solidFill>
            <a:schemeClr val="bg1"/>
          </a:solidFill>
          <a:latin typeface="+mn-lt"/>
          <a:ea typeface="+mn-ea"/>
          <a:cs typeface="+mn-cs"/>
        </a:defRPr>
      </a:lvl1pPr>
      <a:lvl2pPr marL="360000" indent="-180000" algn="l" defTabSz="916777" rtl="0" eaLnBrk="1" latinLnBrk="0" hangingPunct="1">
        <a:lnSpc>
          <a:spcPts val="1520"/>
        </a:lnSpc>
        <a:spcBef>
          <a:spcPts val="0"/>
        </a:spcBef>
        <a:spcAft>
          <a:spcPts val="565"/>
        </a:spcAft>
        <a:buFont typeface="Calibri" panose="020F0502020204030204" pitchFamily="34" charset="0"/>
        <a:buChar char="•"/>
        <a:defRPr sz="1200" kern="1200">
          <a:solidFill>
            <a:schemeClr val="bg1"/>
          </a:solidFill>
          <a:latin typeface="+mn-lt"/>
          <a:ea typeface="+mn-ea"/>
          <a:cs typeface="+mn-cs"/>
        </a:defRPr>
      </a:lvl2pPr>
      <a:lvl3pPr marL="54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3pPr>
      <a:lvl4pPr marL="72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4pPr>
      <a:lvl5pPr marL="90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5pPr>
      <a:lvl6pPr marL="108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6pPr>
      <a:lvl7pPr marL="126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7pPr>
      <a:lvl8pPr marL="144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8pPr>
      <a:lvl9pPr marL="162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9pPr>
    </p:bodyStyle>
    <p:otherStyle>
      <a:defPPr>
        <a:defRPr lang="en-US"/>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1069200"/>
            <a:ext cx="7848000" cy="792000"/>
          </a:xfrm>
          <a:prstGeom prst="rect">
            <a:avLst/>
          </a:prstGeom>
        </p:spPr>
        <p:txBody>
          <a:bodyPr vert="horz" lIns="0" tIns="0" rIns="0" bIns="0" rtlCol="0" anchor="t" anchorCtr="0">
            <a:noAutofit/>
          </a:bodyPr>
          <a:lstStyle/>
          <a:p>
            <a:r>
              <a:rPr lang="en-US" dirty="0" smtClean="0"/>
              <a:t>edit Master title </a:t>
            </a:r>
            <a:endParaRPr lang="en-US" dirty="0"/>
          </a:p>
        </p:txBody>
      </p:sp>
      <p:sp>
        <p:nvSpPr>
          <p:cNvPr id="3" name="Text Placeholder 2" title="Content"/>
          <p:cNvSpPr>
            <a:spLocks noGrp="1"/>
          </p:cNvSpPr>
          <p:nvPr>
            <p:ph type="body" idx="1"/>
          </p:nvPr>
        </p:nvSpPr>
        <p:spPr>
          <a:xfrm>
            <a:off x="647999" y="2152800"/>
            <a:ext cx="7848000" cy="4351338"/>
          </a:xfrm>
          <a:prstGeom prst="rect">
            <a:avLst/>
          </a:prstGeom>
        </p:spPr>
        <p:txBody>
          <a:bodyPr vert="horz" lIns="0" tIns="0" rIns="0" bIns="0" rtlCol="0">
            <a:noAutofit/>
          </a:bodyPr>
          <a:lstStyle/>
          <a:p>
            <a:pPr lvl="0"/>
            <a:r>
              <a:rPr lang="en-US" dirty="0" smtClean="0"/>
              <a:t>Click to edit Master text styles</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6659805"/>
            <a:ext cx="3086100" cy="142950"/>
          </a:xfrm>
          <a:prstGeom prst="rect">
            <a:avLst/>
          </a:prstGeom>
        </p:spPr>
        <p:txBody>
          <a:bodyPr vert="horz" lIns="0" tIns="0" rIns="0" bIns="0" rtlCol="0" anchor="t" anchorCtr="0"/>
          <a:lstStyle>
            <a:lvl1pPr algn="l">
              <a:defRPr sz="702">
                <a:solidFill>
                  <a:schemeClr val="tx1"/>
                </a:solidFill>
              </a:defRPr>
            </a:lvl1pPr>
          </a:lstStyle>
          <a:p>
            <a:r>
              <a:rPr lang="en-AU" smtClean="0"/>
              <a:t>Deakin University CRICOS Provider Code: 00113B</a:t>
            </a:r>
            <a:endParaRPr lang="en-AU" dirty="0"/>
          </a:p>
        </p:txBody>
      </p:sp>
      <p:pic>
        <p:nvPicPr>
          <p:cNvPr id="8" name="Picture 7" descr="Deakin University Logo" title="Deakin University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000" y="5821200"/>
            <a:ext cx="943200" cy="943200"/>
          </a:xfrm>
          <a:prstGeom prst="rect">
            <a:avLst/>
          </a:prstGeom>
        </p:spPr>
      </p:pic>
    </p:spTree>
    <p:extLst>
      <p:ext uri="{BB962C8B-B14F-4D97-AF65-F5344CB8AC3E}">
        <p14:creationId xmlns:p14="http://schemas.microsoft.com/office/powerpoint/2010/main" val="25768854"/>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hf sldNum="0" hdr="0" dt="0"/>
  <p:txStyles>
    <p:titleStyle>
      <a:lvl1pPr algn="l" defTabSz="916777" rtl="0" eaLnBrk="1" latinLnBrk="0" hangingPunct="1">
        <a:lnSpc>
          <a:spcPts val="8280"/>
        </a:lnSpc>
        <a:spcBef>
          <a:spcPct val="0"/>
        </a:spcBef>
        <a:buNone/>
        <a:defRPr sz="6900" b="1" kern="1200" cap="all" baseline="0">
          <a:solidFill>
            <a:schemeClr val="accent1"/>
          </a:solidFill>
          <a:latin typeface="+mj-lt"/>
          <a:ea typeface="+mj-ea"/>
          <a:cs typeface="+mj-cs"/>
        </a:defRPr>
      </a:lvl1pPr>
    </p:titleStyle>
    <p:bodyStyle>
      <a:lvl1pPr marL="0" indent="0" algn="l" defTabSz="916777" rtl="0" eaLnBrk="1" latinLnBrk="0" hangingPunct="1">
        <a:lnSpc>
          <a:spcPts val="5400"/>
        </a:lnSpc>
        <a:spcBef>
          <a:spcPts val="0"/>
        </a:spcBef>
        <a:spcAft>
          <a:spcPts val="0"/>
        </a:spcAft>
        <a:buFont typeface="Calibri" panose="020F0502020204030204" pitchFamily="34" charset="0"/>
        <a:buChar char="﻿"/>
        <a:defRPr sz="4500" b="0" i="0" kern="1200" cap="all" baseline="0">
          <a:solidFill>
            <a:schemeClr val="accent1"/>
          </a:solidFill>
          <a:latin typeface="+mn-lt"/>
          <a:ea typeface="+mn-ea"/>
          <a:cs typeface="+mn-cs"/>
        </a:defRPr>
      </a:lvl1pPr>
      <a:lvl2pPr marL="360000" indent="-180000" algn="l" defTabSz="916777" rtl="0" eaLnBrk="1" latinLnBrk="0" hangingPunct="1">
        <a:lnSpc>
          <a:spcPts val="1520"/>
        </a:lnSpc>
        <a:spcBef>
          <a:spcPts val="0"/>
        </a:spcBef>
        <a:spcAft>
          <a:spcPts val="565"/>
        </a:spcAft>
        <a:buFont typeface="Calibri" panose="020F0502020204030204" pitchFamily="34" charset="0"/>
        <a:buChar char="•"/>
        <a:defRPr sz="1200" kern="1200">
          <a:solidFill>
            <a:schemeClr val="bg1"/>
          </a:solidFill>
          <a:latin typeface="+mn-lt"/>
          <a:ea typeface="+mn-ea"/>
          <a:cs typeface="+mn-cs"/>
        </a:defRPr>
      </a:lvl2pPr>
      <a:lvl3pPr marL="54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3pPr>
      <a:lvl4pPr marL="72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4pPr>
      <a:lvl5pPr marL="900000" indent="-180468" algn="l" defTabSz="916777" rtl="0" eaLnBrk="1" latinLnBrk="0" hangingPunct="1">
        <a:lnSpc>
          <a:spcPts val="1520"/>
        </a:lnSpc>
        <a:spcBef>
          <a:spcPts val="0"/>
        </a:spcBef>
        <a:spcAft>
          <a:spcPts val="565"/>
        </a:spcAft>
        <a:buFont typeface="Arial" panose="020B0604020202020204" pitchFamily="34" charset="0"/>
        <a:buChar char="•"/>
        <a:defRPr sz="1200" kern="1200" cap="all">
          <a:solidFill>
            <a:schemeClr val="bg1"/>
          </a:solidFill>
          <a:latin typeface="+mn-lt"/>
          <a:ea typeface="+mn-ea"/>
          <a:cs typeface="+mn-cs"/>
        </a:defRPr>
      </a:lvl5pPr>
      <a:lvl6pPr marL="1080000" indent="-180000" algn="l" defTabSz="916777" rtl="0" eaLnBrk="1" latinLnBrk="0" hangingPunct="1">
        <a:lnSpc>
          <a:spcPts val="1520"/>
        </a:lnSpc>
        <a:spcBef>
          <a:spcPts val="0"/>
        </a:spcBef>
        <a:spcAft>
          <a:spcPts val="565"/>
        </a:spcAft>
        <a:buFont typeface="Arial" panose="020B0604020202020204" pitchFamily="34" charset="0"/>
        <a:buChar char="•"/>
        <a:defRPr sz="1200" kern="1200" cap="all">
          <a:solidFill>
            <a:schemeClr val="bg1"/>
          </a:solidFill>
          <a:latin typeface="+mn-lt"/>
          <a:ea typeface="+mn-ea"/>
          <a:cs typeface="+mn-cs"/>
        </a:defRPr>
      </a:lvl6pPr>
      <a:lvl7pPr marL="126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7pPr>
      <a:lvl8pPr marL="144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8pPr>
      <a:lvl9pPr marL="162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bg1"/>
          </a:solidFill>
          <a:latin typeface="+mn-lt"/>
          <a:ea typeface="+mn-ea"/>
          <a:cs typeface="+mn-cs"/>
        </a:defRPr>
      </a:lvl9pPr>
    </p:bodyStyle>
    <p:otherStyle>
      <a:defPPr>
        <a:defRPr lang="en-US"/>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646354"/>
            <a:ext cx="7848000" cy="792000"/>
          </a:xfrm>
          <a:prstGeom prst="rect">
            <a:avLst/>
          </a:prstGeom>
        </p:spPr>
        <p:txBody>
          <a:bodyPr vert="horz" lIns="0" tIns="0" rIns="0" bIns="0" rtlCol="0" anchor="t" anchorCtr="0">
            <a:noAutofit/>
          </a:bodyPr>
          <a:lstStyle/>
          <a:p>
            <a:r>
              <a:rPr lang="en-US" dirty="0" smtClean="0"/>
              <a:t>Master title style</a:t>
            </a:r>
            <a:endParaRPr lang="en-US" dirty="0"/>
          </a:p>
        </p:txBody>
      </p:sp>
      <p:sp>
        <p:nvSpPr>
          <p:cNvPr id="3" name="Text Placeholder 2" title="Content"/>
          <p:cNvSpPr>
            <a:spLocks noGrp="1"/>
          </p:cNvSpPr>
          <p:nvPr>
            <p:ph type="body" idx="1"/>
          </p:nvPr>
        </p:nvSpPr>
        <p:spPr>
          <a:xfrm>
            <a:off x="648000" y="1615885"/>
            <a:ext cx="7848000" cy="435133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6659805"/>
            <a:ext cx="3086100" cy="142950"/>
          </a:xfrm>
          <a:prstGeom prst="rect">
            <a:avLst/>
          </a:prstGeom>
        </p:spPr>
        <p:txBody>
          <a:bodyPr vert="horz" lIns="0" tIns="0" rIns="0" bIns="0" rtlCol="0" anchor="t" anchorCtr="0"/>
          <a:lstStyle>
            <a:lvl1pPr algn="l">
              <a:defRPr sz="702">
                <a:solidFill>
                  <a:schemeClr val="tx1"/>
                </a:solidFill>
              </a:defRPr>
            </a:lvl1pPr>
          </a:lstStyle>
          <a:p>
            <a:r>
              <a:rPr lang="en-AU" smtClean="0"/>
              <a:t>Deakin University CRICOS Provider Code: 00113B</a:t>
            </a:r>
            <a:endParaRPr lang="en-AU" dirty="0"/>
          </a:p>
        </p:txBody>
      </p:sp>
      <p:pic>
        <p:nvPicPr>
          <p:cNvPr id="6" name="Picture 5" descr="Deakin University Logo" title="Deakin University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4000" y="5821200"/>
            <a:ext cx="943200" cy="943200"/>
          </a:xfrm>
          <a:prstGeom prst="rect">
            <a:avLst/>
          </a:prstGeom>
        </p:spPr>
      </p:pic>
    </p:spTree>
    <p:extLst>
      <p:ext uri="{BB962C8B-B14F-4D97-AF65-F5344CB8AC3E}">
        <p14:creationId xmlns:p14="http://schemas.microsoft.com/office/powerpoint/2010/main" val="36268690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3" r:id="rId3"/>
    <p:sldLayoutId id="2147483717" r:id="rId4"/>
  </p:sldLayoutIdLst>
  <p:timing>
    <p:tnLst>
      <p:par>
        <p:cTn id="1" dur="indefinite" restart="never" nodeType="tmRoot"/>
      </p:par>
    </p:tnLst>
  </p:timing>
  <p:hf sldNum="0" hdr="0" dt="0"/>
  <p:txStyles>
    <p:titleStyle>
      <a:lvl1pPr algn="l" defTabSz="916777" rtl="0" eaLnBrk="1" latinLnBrk="0" hangingPunct="1">
        <a:lnSpc>
          <a:spcPts val="7400"/>
        </a:lnSpc>
        <a:spcBef>
          <a:spcPct val="0"/>
        </a:spcBef>
        <a:buNone/>
        <a:defRPr sz="6200" b="1" kern="1200" cap="all" baseline="0">
          <a:solidFill>
            <a:schemeClr val="accent1"/>
          </a:solidFill>
          <a:latin typeface="+mj-lt"/>
          <a:ea typeface="+mj-ea"/>
          <a:cs typeface="+mj-cs"/>
        </a:defRPr>
      </a:lvl1pPr>
    </p:titleStyle>
    <p:bodyStyle>
      <a:lvl1pPr marL="180468" indent="0" algn="l" defTabSz="916777" rtl="0" eaLnBrk="1" latinLnBrk="0" hangingPunct="1">
        <a:lnSpc>
          <a:spcPts val="1520"/>
        </a:lnSpc>
        <a:spcBef>
          <a:spcPts val="0"/>
        </a:spcBef>
        <a:spcAft>
          <a:spcPts val="565"/>
        </a:spcAft>
        <a:buFont typeface="Calibri" panose="020F0502020204030204" pitchFamily="34" charset="0"/>
        <a:buChar char="﻿"/>
        <a:defRPr sz="1200" b="0" i="0" kern="1200" cap="none" baseline="0">
          <a:solidFill>
            <a:schemeClr val="accent1"/>
          </a:solidFill>
          <a:latin typeface="+mn-lt"/>
          <a:ea typeface="+mn-ea"/>
          <a:cs typeface="+mn-cs"/>
        </a:defRPr>
      </a:lvl1pPr>
      <a:lvl2pPr marL="360000" indent="-180000" algn="l" defTabSz="916777" rtl="0" eaLnBrk="1" latinLnBrk="0" hangingPunct="1">
        <a:lnSpc>
          <a:spcPts val="1520"/>
        </a:lnSpc>
        <a:spcBef>
          <a:spcPts val="0"/>
        </a:spcBef>
        <a:spcAft>
          <a:spcPts val="565"/>
        </a:spcAft>
        <a:buFont typeface="Calibri" panose="020F0502020204030204" pitchFamily="34" charset="0"/>
        <a:buChar char="•"/>
        <a:defRPr sz="1200" kern="1200">
          <a:solidFill>
            <a:schemeClr val="accent1"/>
          </a:solidFill>
          <a:latin typeface="+mn-lt"/>
          <a:ea typeface="+mn-ea"/>
          <a:cs typeface="+mn-cs"/>
        </a:defRPr>
      </a:lvl2pPr>
      <a:lvl3pPr marL="54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3pPr>
      <a:lvl4pPr marL="72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4pPr>
      <a:lvl5pPr marL="90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5pPr>
      <a:lvl6pPr marL="108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6pPr>
      <a:lvl7pPr marL="126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7pPr>
      <a:lvl8pPr marL="144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8pPr>
      <a:lvl9pPr marL="162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9pPr>
    </p:bodyStyle>
    <p:otherStyle>
      <a:defPPr>
        <a:defRPr lang="en-US"/>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646354"/>
            <a:ext cx="7848000" cy="792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title="Content"/>
          <p:cNvSpPr>
            <a:spLocks noGrp="1"/>
          </p:cNvSpPr>
          <p:nvPr>
            <p:ph type="body" idx="1"/>
          </p:nvPr>
        </p:nvSpPr>
        <p:spPr>
          <a:xfrm>
            <a:off x="648000" y="1615885"/>
            <a:ext cx="7848000" cy="435133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6659805"/>
            <a:ext cx="3086100" cy="142950"/>
          </a:xfrm>
          <a:prstGeom prst="rect">
            <a:avLst/>
          </a:prstGeom>
        </p:spPr>
        <p:txBody>
          <a:bodyPr vert="horz" lIns="0" tIns="0" rIns="0" bIns="0" rtlCol="0" anchor="t" anchorCtr="0"/>
          <a:lstStyle>
            <a:lvl1pPr algn="l">
              <a:defRPr sz="702">
                <a:solidFill>
                  <a:schemeClr val="tx1"/>
                </a:solidFill>
              </a:defRPr>
            </a:lvl1pPr>
          </a:lstStyle>
          <a:p>
            <a:r>
              <a:rPr lang="en-AU" smtClean="0"/>
              <a:t>Deakin University CRICOS Provider Code: 00113B</a:t>
            </a:r>
            <a:endParaRPr lang="en-AU" dirty="0"/>
          </a:p>
        </p:txBody>
      </p:sp>
      <p:pic>
        <p:nvPicPr>
          <p:cNvPr id="6" name="Picture 5" descr="Deakin University Logo" title="Deakin University 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64000" y="5821200"/>
            <a:ext cx="943200" cy="943200"/>
          </a:xfrm>
          <a:prstGeom prst="rect">
            <a:avLst/>
          </a:prstGeom>
        </p:spPr>
      </p:pic>
    </p:spTree>
    <p:extLst>
      <p:ext uri="{BB962C8B-B14F-4D97-AF65-F5344CB8AC3E}">
        <p14:creationId xmlns:p14="http://schemas.microsoft.com/office/powerpoint/2010/main" val="2204522871"/>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72" r:id="rId3"/>
    <p:sldLayoutId id="2147483674" r:id="rId4"/>
    <p:sldLayoutId id="2147483675" r:id="rId5"/>
    <p:sldLayoutId id="2147483673" r:id="rId6"/>
  </p:sldLayoutIdLst>
  <p:timing>
    <p:tnLst>
      <p:par>
        <p:cTn id="1" dur="indefinite" restart="never" nodeType="tmRoot"/>
      </p:par>
    </p:tnLst>
  </p:timing>
  <p:hf sldNum="0" hdr="0" dt="0"/>
  <p:txStyles>
    <p:titleStyle>
      <a:lvl1pPr algn="l" defTabSz="916777" rtl="0" eaLnBrk="1" latinLnBrk="0" hangingPunct="1">
        <a:lnSpc>
          <a:spcPts val="4440"/>
        </a:lnSpc>
        <a:spcBef>
          <a:spcPct val="0"/>
        </a:spcBef>
        <a:buNone/>
        <a:defRPr sz="3700" b="1" kern="1200" cap="all" baseline="0">
          <a:solidFill>
            <a:schemeClr val="accent1"/>
          </a:solidFill>
          <a:latin typeface="+mj-lt"/>
          <a:ea typeface="+mj-ea"/>
          <a:cs typeface="+mj-cs"/>
        </a:defRPr>
      </a:lvl1pPr>
    </p:titleStyle>
    <p:bodyStyle>
      <a:lvl1pPr marL="180468" indent="0" algn="l" defTabSz="916777" rtl="0" eaLnBrk="1" latinLnBrk="0" hangingPunct="1">
        <a:lnSpc>
          <a:spcPts val="1520"/>
        </a:lnSpc>
        <a:spcBef>
          <a:spcPts val="0"/>
        </a:spcBef>
        <a:spcAft>
          <a:spcPts val="565"/>
        </a:spcAft>
        <a:buFont typeface="Calibri" panose="020F0502020204030204" pitchFamily="34" charset="0"/>
        <a:buChar char="﻿"/>
        <a:defRPr sz="1200" b="0" i="0" kern="1200" cap="none" baseline="0">
          <a:solidFill>
            <a:schemeClr val="accent1"/>
          </a:solidFill>
          <a:latin typeface="+mn-lt"/>
          <a:ea typeface="+mn-ea"/>
          <a:cs typeface="+mn-cs"/>
        </a:defRPr>
      </a:lvl1pPr>
      <a:lvl2pPr marL="360000" indent="-180000" algn="l" defTabSz="916777" rtl="0" eaLnBrk="1" latinLnBrk="0" hangingPunct="1">
        <a:lnSpc>
          <a:spcPts val="1520"/>
        </a:lnSpc>
        <a:spcBef>
          <a:spcPts val="0"/>
        </a:spcBef>
        <a:spcAft>
          <a:spcPts val="565"/>
        </a:spcAft>
        <a:buFont typeface="Calibri" panose="020F0502020204030204" pitchFamily="34" charset="0"/>
        <a:buChar char="•"/>
        <a:defRPr sz="1200" kern="1200">
          <a:solidFill>
            <a:schemeClr val="accent1"/>
          </a:solidFill>
          <a:latin typeface="+mn-lt"/>
          <a:ea typeface="+mn-ea"/>
          <a:cs typeface="+mn-cs"/>
        </a:defRPr>
      </a:lvl2pPr>
      <a:lvl3pPr marL="54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3pPr>
      <a:lvl4pPr marL="72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4pPr>
      <a:lvl5pPr marL="90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5pPr>
      <a:lvl6pPr marL="108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6pPr>
      <a:lvl7pPr marL="126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7pPr>
      <a:lvl8pPr marL="144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8pPr>
      <a:lvl9pPr marL="162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accent1"/>
          </a:solidFill>
          <a:latin typeface="+mn-lt"/>
          <a:ea typeface="+mn-ea"/>
          <a:cs typeface="+mn-cs"/>
        </a:defRPr>
      </a:lvl9pPr>
    </p:bodyStyle>
    <p:otherStyle>
      <a:defPPr>
        <a:defRPr lang="en-US"/>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646354"/>
            <a:ext cx="7848000" cy="792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title="Content"/>
          <p:cNvSpPr>
            <a:spLocks noGrp="1"/>
          </p:cNvSpPr>
          <p:nvPr>
            <p:ph type="body" idx="1"/>
          </p:nvPr>
        </p:nvSpPr>
        <p:spPr>
          <a:xfrm>
            <a:off x="648000" y="1615885"/>
            <a:ext cx="7848000" cy="4351338"/>
          </a:xfrm>
          <a:prstGeom prst="rect">
            <a:avLst/>
          </a:prstGeom>
        </p:spPr>
        <p:txBody>
          <a:bodyPr vert="horz" lIns="0" tIns="1080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6659805"/>
            <a:ext cx="3086100" cy="142950"/>
          </a:xfrm>
          <a:prstGeom prst="rect">
            <a:avLst/>
          </a:prstGeom>
        </p:spPr>
        <p:txBody>
          <a:bodyPr vert="horz" lIns="0" tIns="0" rIns="0" bIns="0" rtlCol="0" anchor="t" anchorCtr="0"/>
          <a:lstStyle>
            <a:lvl1pPr algn="l">
              <a:defRPr sz="702">
                <a:solidFill>
                  <a:schemeClr val="tx1"/>
                </a:solidFill>
              </a:defRPr>
            </a:lvl1pPr>
          </a:lstStyle>
          <a:p>
            <a:r>
              <a:rPr lang="en-AU" smtClean="0"/>
              <a:t>Deakin University CRICOS Provider Code: 00113B</a:t>
            </a:r>
            <a:endParaRPr lang="en-AU" dirty="0"/>
          </a:p>
        </p:txBody>
      </p:sp>
      <p:pic>
        <p:nvPicPr>
          <p:cNvPr id="6" name="Picture 5" descr="Deakin University Logo" title="Deakin University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000" y="5821200"/>
            <a:ext cx="943200" cy="943200"/>
          </a:xfrm>
          <a:prstGeom prst="rect">
            <a:avLst/>
          </a:prstGeom>
        </p:spPr>
      </p:pic>
    </p:spTree>
    <p:extLst>
      <p:ext uri="{BB962C8B-B14F-4D97-AF65-F5344CB8AC3E}">
        <p14:creationId xmlns:p14="http://schemas.microsoft.com/office/powerpoint/2010/main" val="476788339"/>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par>
    </p:tnLst>
  </p:timing>
  <p:hf sldNum="0" hdr="0" dt="0"/>
  <p:txStyles>
    <p:titleStyle>
      <a:lvl1pPr algn="l" defTabSz="916777" rtl="0" eaLnBrk="1" latinLnBrk="0" hangingPunct="1">
        <a:lnSpc>
          <a:spcPts val="4440"/>
        </a:lnSpc>
        <a:spcBef>
          <a:spcPct val="0"/>
        </a:spcBef>
        <a:buNone/>
        <a:defRPr sz="3700" b="1" kern="1200" cap="all" baseline="0">
          <a:solidFill>
            <a:schemeClr val="accent1"/>
          </a:solidFill>
          <a:latin typeface="+mj-lt"/>
          <a:ea typeface="+mj-ea"/>
          <a:cs typeface="+mj-cs"/>
        </a:defRPr>
      </a:lvl1pPr>
    </p:titleStyle>
    <p:bodyStyle>
      <a:lvl1pPr marL="180468" indent="0" algn="l" defTabSz="916777" rtl="0" eaLnBrk="1" latinLnBrk="0" hangingPunct="1">
        <a:lnSpc>
          <a:spcPts val="1520"/>
        </a:lnSpc>
        <a:spcBef>
          <a:spcPts val="0"/>
        </a:spcBef>
        <a:spcAft>
          <a:spcPts val="565"/>
        </a:spcAft>
        <a:buFont typeface="Calibri" panose="020F0502020204030204" pitchFamily="34" charset="0"/>
        <a:buChar char="﻿"/>
        <a:defRPr sz="1200" b="0" i="0" kern="1200" cap="none" baseline="0">
          <a:solidFill>
            <a:schemeClr val="tx1"/>
          </a:solidFill>
          <a:latin typeface="+mn-lt"/>
          <a:ea typeface="+mn-ea"/>
          <a:cs typeface="+mn-cs"/>
        </a:defRPr>
      </a:lvl1pPr>
      <a:lvl2pPr marL="360000" indent="-180000" algn="l" defTabSz="916777" rtl="0" eaLnBrk="1" latinLnBrk="0" hangingPunct="1">
        <a:lnSpc>
          <a:spcPts val="1520"/>
        </a:lnSpc>
        <a:spcBef>
          <a:spcPts val="0"/>
        </a:spcBef>
        <a:spcAft>
          <a:spcPts val="565"/>
        </a:spcAft>
        <a:buFont typeface="Calibri" panose="020F0502020204030204" pitchFamily="34" charset="0"/>
        <a:buChar char="•"/>
        <a:defRPr sz="1200" kern="1200">
          <a:solidFill>
            <a:schemeClr val="tx1"/>
          </a:solidFill>
          <a:latin typeface="+mn-lt"/>
          <a:ea typeface="+mn-ea"/>
          <a:cs typeface="+mn-cs"/>
        </a:defRPr>
      </a:lvl2pPr>
      <a:lvl3pPr marL="54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3pPr>
      <a:lvl4pPr marL="72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4pPr>
      <a:lvl5pPr marL="90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5pPr>
      <a:lvl6pPr marL="108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6pPr>
      <a:lvl7pPr marL="126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7pPr>
      <a:lvl8pPr marL="144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8pPr>
      <a:lvl9pPr marL="162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646354"/>
            <a:ext cx="7848000" cy="792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title="Content"/>
          <p:cNvSpPr>
            <a:spLocks noGrp="1"/>
          </p:cNvSpPr>
          <p:nvPr>
            <p:ph type="body" idx="1"/>
          </p:nvPr>
        </p:nvSpPr>
        <p:spPr>
          <a:xfrm>
            <a:off x="648000" y="1615885"/>
            <a:ext cx="7848000" cy="420531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6659805"/>
            <a:ext cx="3086100" cy="142950"/>
          </a:xfrm>
          <a:prstGeom prst="rect">
            <a:avLst/>
          </a:prstGeom>
        </p:spPr>
        <p:txBody>
          <a:bodyPr vert="horz" lIns="0" tIns="0" rIns="0" bIns="0" rtlCol="0" anchor="t" anchorCtr="0"/>
          <a:lstStyle>
            <a:lvl1pPr algn="l">
              <a:defRPr sz="702">
                <a:solidFill>
                  <a:srgbClr val="333333"/>
                </a:solidFill>
              </a:defRPr>
            </a:lvl1pPr>
          </a:lstStyle>
          <a:p>
            <a:r>
              <a:rPr lang="en-AU" smtClean="0"/>
              <a:t>Deakin University CRICOS Provider Code: 00113B</a:t>
            </a:r>
            <a:endParaRPr lang="en-AU" dirty="0"/>
          </a:p>
        </p:txBody>
      </p:sp>
      <p:pic>
        <p:nvPicPr>
          <p:cNvPr id="7" name="Picture 6" descr="Deakin University Logo" title="Deakin University Logo"/>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67600" y="5821200"/>
            <a:ext cx="943200" cy="943200"/>
          </a:xfrm>
          <a:prstGeom prst="rect">
            <a:avLst/>
          </a:prstGeom>
        </p:spPr>
      </p:pic>
    </p:spTree>
    <p:extLst>
      <p:ext uri="{BB962C8B-B14F-4D97-AF65-F5344CB8AC3E}">
        <p14:creationId xmlns:p14="http://schemas.microsoft.com/office/powerpoint/2010/main" val="550150090"/>
      </p:ext>
    </p:extLst>
  </p:cSld>
  <p:clrMap bg1="lt1" tx1="dk1" bg2="lt2" tx2="dk2" accent1="accent1" accent2="accent2" accent3="accent3" accent4="accent4" accent5="accent5" accent6="accent6" hlink="hlink" folHlink="folHlink"/>
  <p:sldLayoutIdLst>
    <p:sldLayoutId id="2147483678" r:id="rId1"/>
    <p:sldLayoutId id="2147483692" r:id="rId2"/>
    <p:sldLayoutId id="2147483693" r:id="rId3"/>
    <p:sldLayoutId id="2147483694" r:id="rId4"/>
    <p:sldLayoutId id="2147483680" r:id="rId5"/>
    <p:sldLayoutId id="2147483684" r:id="rId6"/>
    <p:sldLayoutId id="2147483708" r:id="rId7"/>
    <p:sldLayoutId id="2147483709" r:id="rId8"/>
  </p:sldLayoutIdLst>
  <p:timing>
    <p:tnLst>
      <p:par>
        <p:cTn id="1" dur="indefinite" restart="never" nodeType="tmRoot"/>
      </p:par>
    </p:tnLst>
  </p:timing>
  <p:hf sldNum="0" hdr="0" dt="0"/>
  <p:txStyles>
    <p:titleStyle>
      <a:lvl1pPr algn="l" defTabSz="916777" rtl="0" eaLnBrk="1" latinLnBrk="0" hangingPunct="1">
        <a:lnSpc>
          <a:spcPts val="4440"/>
        </a:lnSpc>
        <a:spcBef>
          <a:spcPct val="0"/>
        </a:spcBef>
        <a:buNone/>
        <a:defRPr sz="3700" b="1" kern="1200" cap="all" baseline="0">
          <a:solidFill>
            <a:schemeClr val="accent1"/>
          </a:solidFill>
          <a:latin typeface="+mj-lt"/>
          <a:ea typeface="+mj-ea"/>
          <a:cs typeface="+mj-cs"/>
        </a:defRPr>
      </a:lvl1pPr>
    </p:titleStyle>
    <p:bodyStyle>
      <a:lvl1pPr marL="180468" indent="0" algn="l" defTabSz="916777" rtl="0" eaLnBrk="1" latinLnBrk="0" hangingPunct="1">
        <a:lnSpc>
          <a:spcPts val="1520"/>
        </a:lnSpc>
        <a:spcBef>
          <a:spcPts val="0"/>
        </a:spcBef>
        <a:spcAft>
          <a:spcPts val="565"/>
        </a:spcAft>
        <a:buFont typeface="Calibri" panose="020F0502020204030204" pitchFamily="34" charset="0"/>
        <a:buChar char="﻿"/>
        <a:defRPr sz="1200" b="0" i="0" kern="1200" cap="none" baseline="0">
          <a:solidFill>
            <a:schemeClr val="tx1"/>
          </a:solidFill>
          <a:latin typeface="+mn-lt"/>
          <a:ea typeface="+mn-ea"/>
          <a:cs typeface="+mn-cs"/>
        </a:defRPr>
      </a:lvl1pPr>
      <a:lvl2pPr marL="360000" indent="-180000" algn="l" defTabSz="916777" rtl="0" eaLnBrk="1" latinLnBrk="0" hangingPunct="1">
        <a:lnSpc>
          <a:spcPts val="1520"/>
        </a:lnSpc>
        <a:spcBef>
          <a:spcPts val="0"/>
        </a:spcBef>
        <a:spcAft>
          <a:spcPts val="565"/>
        </a:spcAft>
        <a:buFont typeface="Calibri" panose="020F0502020204030204" pitchFamily="34" charset="0"/>
        <a:buChar char="•"/>
        <a:defRPr sz="1200" kern="1200">
          <a:solidFill>
            <a:schemeClr val="tx1"/>
          </a:solidFill>
          <a:latin typeface="+mn-lt"/>
          <a:ea typeface="+mn-ea"/>
          <a:cs typeface="+mn-cs"/>
        </a:defRPr>
      </a:lvl2pPr>
      <a:lvl3pPr marL="54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3pPr>
      <a:lvl4pPr marL="72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4pPr>
      <a:lvl5pPr marL="900000" indent="-180468"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5pPr>
      <a:lvl6pPr marL="108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6pPr>
      <a:lvl7pPr marL="126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7pPr>
      <a:lvl8pPr marL="144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8pPr>
      <a:lvl9pPr marL="1620000" indent="-180000" algn="l" defTabSz="916777" rtl="0" eaLnBrk="1" latinLnBrk="0" hangingPunct="1">
        <a:lnSpc>
          <a:spcPts val="1520"/>
        </a:lnSpc>
        <a:spcBef>
          <a:spcPts val="0"/>
        </a:spcBef>
        <a:spcAft>
          <a:spcPts val="565"/>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778C2A3-B716-4572-9C9A-82B285BC5161}" type="datetimeFigureOut">
              <a:rPr lang="en-AU" smtClean="0">
                <a:solidFill>
                  <a:prstClr val="black">
                    <a:tint val="75000"/>
                  </a:prstClr>
                </a:solidFill>
              </a:rPr>
              <a:pPr defTabSz="685800"/>
              <a:t>24/07/2017</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91FEE11-863A-492E-BFA2-EAA613F2654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11688744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mailto:robyneverist@deakin.edu.au" TargetMode="External"/><Relationship Id="rId5" Type="http://schemas.openxmlformats.org/officeDocument/2006/relationships/hyperlink" Target="mailto:nadine.zacharias@deakin.edu.au" TargetMode="External"/><Relationship Id="rId4" Type="http://schemas.openxmlformats.org/officeDocument/2006/relationships/hyperlink" Target="mailto:mary.dracup@deakin.edu.a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7882" y="527897"/>
            <a:ext cx="8040118" cy="1677488"/>
          </a:xfrm>
        </p:spPr>
        <p:txBody>
          <a:bodyPr/>
          <a:lstStyle/>
          <a:p>
            <a:r>
              <a:rPr lang="en-AU" cap="none" dirty="0" smtClean="0"/>
              <a:t>Embedding in</a:t>
            </a:r>
            <a:r>
              <a:rPr lang="en-AU" cap="none" dirty="0" smtClean="0">
                <a:solidFill>
                  <a:srgbClr val="068DA4"/>
                </a:solidFill>
              </a:rPr>
              <a:t>c</a:t>
            </a:r>
            <a:r>
              <a:rPr lang="en-AU" cap="none" dirty="0" smtClean="0"/>
              <a:t>lusive curriculum: Working from the ground up</a:t>
            </a:r>
            <a:endParaRPr lang="en-AU" cap="none" dirty="0"/>
          </a:p>
        </p:txBody>
      </p:sp>
      <p:sp>
        <p:nvSpPr>
          <p:cNvPr id="11" name="Content Placeholder 10"/>
          <p:cNvSpPr>
            <a:spLocks noGrp="1"/>
          </p:cNvSpPr>
          <p:nvPr>
            <p:ph sz="half" idx="2"/>
          </p:nvPr>
        </p:nvSpPr>
        <p:spPr>
          <a:xfrm>
            <a:off x="1349822" y="2854321"/>
            <a:ext cx="3760557" cy="1722680"/>
          </a:xfrm>
        </p:spPr>
        <p:txBody>
          <a:bodyPr/>
          <a:lstStyle/>
          <a:p>
            <a:pPr marL="0" indent="0">
              <a:buNone/>
            </a:pPr>
            <a:r>
              <a:rPr lang="en-AU" sz="2400" b="1" dirty="0" smtClean="0">
                <a:solidFill>
                  <a:schemeClr val="tx1"/>
                </a:solidFill>
              </a:rPr>
              <a:t>Dr </a:t>
            </a:r>
            <a:r>
              <a:rPr lang="en-AU" sz="2400" b="1" dirty="0">
                <a:solidFill>
                  <a:schemeClr val="tx1"/>
                </a:solidFill>
              </a:rPr>
              <a:t>Mary </a:t>
            </a:r>
            <a:r>
              <a:rPr lang="en-AU" sz="2400" b="1" dirty="0" smtClean="0">
                <a:solidFill>
                  <a:schemeClr val="tx1"/>
                </a:solidFill>
              </a:rPr>
              <a:t>Dracup</a:t>
            </a:r>
          </a:p>
          <a:p>
            <a:pPr marL="0" indent="0">
              <a:buNone/>
            </a:pPr>
            <a:r>
              <a:rPr lang="en-AU" sz="2400" b="1" dirty="0" smtClean="0">
                <a:solidFill>
                  <a:schemeClr val="tx1"/>
                </a:solidFill>
              </a:rPr>
              <a:t>Dr Nadine Zacharias</a:t>
            </a:r>
          </a:p>
          <a:p>
            <a:pPr marL="0" indent="0">
              <a:buNone/>
            </a:pPr>
            <a:r>
              <a:rPr lang="en-AU" sz="2400" b="1" dirty="0" smtClean="0">
                <a:solidFill>
                  <a:schemeClr val="tx1"/>
                </a:solidFill>
              </a:rPr>
              <a:t>Robyn Everist</a:t>
            </a:r>
          </a:p>
          <a:p>
            <a:pPr marL="0" indent="0">
              <a:buNone/>
            </a:pPr>
            <a:endParaRPr lang="en-AU" sz="2400" b="1" dirty="0">
              <a:solidFill>
                <a:srgbClr val="482D7D"/>
              </a:solidFill>
            </a:endParaRPr>
          </a:p>
          <a:p>
            <a:pPr marL="0" indent="0">
              <a:buNone/>
            </a:pPr>
            <a:endParaRPr lang="en-AU" sz="2400" b="1" dirty="0" smtClean="0">
              <a:solidFill>
                <a:srgbClr val="482D7D"/>
              </a:solidFill>
            </a:endParaRPr>
          </a:p>
          <a:p>
            <a:pPr marL="0" indent="0">
              <a:buNone/>
            </a:pPr>
            <a:endParaRPr lang="en-AU" sz="2400" b="1" dirty="0" smtClean="0">
              <a:solidFill>
                <a:srgbClr val="482D7D"/>
              </a:solidFill>
            </a:endParaRPr>
          </a:p>
          <a:p>
            <a:pPr marL="0" indent="0">
              <a:buNone/>
            </a:pPr>
            <a:endParaRPr lang="en-AU" sz="2400" b="1" dirty="0" smtClean="0">
              <a:solidFill>
                <a:srgbClr val="482D7D"/>
              </a:solidFill>
            </a:endParaRPr>
          </a:p>
          <a:p>
            <a:pPr marL="0" indent="0">
              <a:buNone/>
            </a:pPr>
            <a:r>
              <a:rPr lang="en-AU" sz="2400" b="1" cap="all" dirty="0" smtClean="0">
                <a:solidFill>
                  <a:srgbClr val="482D7D"/>
                </a:solidFill>
              </a:rPr>
              <a:t>Deakin University Equity &amp; Diversity Unit</a:t>
            </a:r>
            <a:endParaRPr lang="en-AU" b="1" cap="all" dirty="0">
              <a:solidFill>
                <a:srgbClr val="482D7D"/>
              </a:solidFill>
            </a:endParaRPr>
          </a:p>
          <a:p>
            <a:pPr marL="0" indent="0">
              <a:buNone/>
            </a:pPr>
            <a:endParaRPr lang="en-AU" sz="1600" b="1" dirty="0">
              <a:solidFill>
                <a:srgbClr val="482D7D"/>
              </a:solidFill>
            </a:endParaRPr>
          </a:p>
          <a:p>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pic>
        <p:nvPicPr>
          <p:cNvPr id="6" name="Content Placeholder 8"/>
          <p:cNvPicPr>
            <a:picLocks noGrp="1" noChangeAspect="1"/>
          </p:cNvPicPr>
          <p:nvPr>
            <p:ph idx="1"/>
          </p:nvPr>
        </p:nvPicPr>
        <p:blipFill>
          <a:blip r:embed="rId3"/>
          <a:stretch>
            <a:fillRect/>
          </a:stretch>
        </p:blipFill>
        <p:spPr>
          <a:xfrm>
            <a:off x="0" y="4985833"/>
            <a:ext cx="7430947" cy="18721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8439" y="3747381"/>
            <a:ext cx="4730408" cy="1663337"/>
          </a:xfrm>
          <a:prstGeom prst="rect">
            <a:avLst/>
          </a:prstGeom>
        </p:spPr>
      </p:pic>
    </p:spTree>
    <p:extLst>
      <p:ext uri="{BB962C8B-B14F-4D97-AF65-F5344CB8AC3E}">
        <p14:creationId xmlns:p14="http://schemas.microsoft.com/office/powerpoint/2010/main" val="1899148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12" y="115748"/>
            <a:ext cx="8198508" cy="1425332"/>
          </a:xfrm>
        </p:spPr>
        <p:txBody>
          <a:bodyPr>
            <a:noAutofit/>
          </a:bodyPr>
          <a:lstStyle/>
          <a:p>
            <a:r>
              <a:rPr lang="en-AU" sz="2400" cap="all" dirty="0">
                <a:solidFill>
                  <a:srgbClr val="068DA4"/>
                </a:solidFill>
              </a:rPr>
              <a:t>Case study</a:t>
            </a:r>
            <a:r>
              <a:rPr lang="en-AU" sz="4000" dirty="0" smtClean="0">
                <a:solidFill>
                  <a:srgbClr val="068DA4"/>
                </a:solidFill>
              </a:rPr>
              <a:t/>
            </a:r>
            <a:br>
              <a:rPr lang="en-AU" sz="4000" dirty="0" smtClean="0">
                <a:solidFill>
                  <a:srgbClr val="068DA4"/>
                </a:solidFill>
              </a:rPr>
            </a:br>
            <a:r>
              <a:rPr lang="en-AU" sz="4000" dirty="0" smtClean="0">
                <a:solidFill>
                  <a:srgbClr val="068DA4"/>
                </a:solidFill>
              </a:rPr>
              <a:t>‘</a:t>
            </a:r>
            <a:r>
              <a:rPr lang="en-AU" sz="4000" dirty="0">
                <a:solidFill>
                  <a:srgbClr val="068DA4"/>
                </a:solidFill>
              </a:rPr>
              <a:t>Personal insight’ 1</a:t>
            </a:r>
            <a:r>
              <a:rPr lang="en-AU" sz="4000" baseline="30000" dirty="0">
                <a:solidFill>
                  <a:srgbClr val="068DA4"/>
                </a:solidFill>
              </a:rPr>
              <a:t>st</a:t>
            </a:r>
            <a:r>
              <a:rPr lang="en-AU" sz="4000" dirty="0">
                <a:solidFill>
                  <a:srgbClr val="068DA4"/>
                </a:solidFill>
              </a:rPr>
              <a:t> year core </a:t>
            </a:r>
            <a:r>
              <a:rPr lang="en-AU" sz="4000" dirty="0" smtClean="0">
                <a:solidFill>
                  <a:srgbClr val="068DA4"/>
                </a:solidFill>
              </a:rPr>
              <a:t>unit in employability</a:t>
            </a:r>
            <a:endParaRPr lang="en-AU" sz="4000" dirty="0">
              <a:solidFill>
                <a:srgbClr val="068DA4"/>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94329"/>
            <a:ext cx="5441883" cy="3053531"/>
          </a:xfrm>
          <a:prstGeom prst="rect">
            <a:avLst/>
          </a:prstGeom>
        </p:spPr>
      </p:pic>
      <p:sp>
        <p:nvSpPr>
          <p:cNvPr id="6" name="TextBox 5"/>
          <p:cNvSpPr txBox="1"/>
          <p:nvPr/>
        </p:nvSpPr>
        <p:spPr>
          <a:xfrm>
            <a:off x="5441883" y="1161068"/>
            <a:ext cx="3702117" cy="3347070"/>
          </a:xfrm>
          <a:prstGeom prst="rect">
            <a:avLst/>
          </a:prstGeom>
          <a:noFill/>
        </p:spPr>
        <p:txBody>
          <a:bodyPr wrap="square" rtlCol="0">
            <a:spAutoFit/>
          </a:bodyPr>
          <a:lstStyle/>
          <a:p>
            <a:pPr marL="214313" indent="-214313" defTabSz="685800">
              <a:buFont typeface="Arial" panose="020B0604020202020204" pitchFamily="34" charset="0"/>
              <a:buChar char="•"/>
            </a:pPr>
            <a:r>
              <a:rPr lang="en-AU" sz="1800" b="1" dirty="0" smtClean="0">
                <a:solidFill>
                  <a:prstClr val="black"/>
                </a:solidFill>
              </a:rPr>
              <a:t>T2 2016</a:t>
            </a:r>
            <a:r>
              <a:rPr lang="en-AU" sz="1800" b="1" dirty="0">
                <a:solidFill>
                  <a:prstClr val="black"/>
                </a:solidFill>
              </a:rPr>
              <a:t>: </a:t>
            </a:r>
            <a:r>
              <a:rPr lang="en-AU" sz="1800" dirty="0">
                <a:solidFill>
                  <a:prstClr val="black"/>
                </a:solidFill>
              </a:rPr>
              <a:t>Review to improve pedagogy, </a:t>
            </a:r>
            <a:r>
              <a:rPr lang="en-AU" sz="1800" dirty="0" smtClean="0">
                <a:solidFill>
                  <a:prstClr val="black"/>
                </a:solidFill>
              </a:rPr>
              <a:t>inclusivity</a:t>
            </a:r>
          </a:p>
          <a:p>
            <a:pPr marL="214313" indent="-214313" defTabSz="685800">
              <a:buFont typeface="Arial" panose="020B0604020202020204" pitchFamily="34" charset="0"/>
              <a:buChar char="•"/>
            </a:pPr>
            <a:r>
              <a:rPr lang="en-AU" sz="1800" b="1" dirty="0" smtClean="0">
                <a:solidFill>
                  <a:prstClr val="black"/>
                </a:solidFill>
              </a:rPr>
              <a:t>2017</a:t>
            </a:r>
            <a:r>
              <a:rPr lang="en-AU" sz="1800" b="1" dirty="0">
                <a:solidFill>
                  <a:prstClr val="black"/>
                </a:solidFill>
              </a:rPr>
              <a:t>:</a:t>
            </a:r>
            <a:r>
              <a:rPr lang="en-AU" sz="1800" dirty="0">
                <a:solidFill>
                  <a:prstClr val="black"/>
                </a:solidFill>
              </a:rPr>
              <a:t> Further improvements to marking, assessment, </a:t>
            </a:r>
            <a:r>
              <a:rPr lang="en-AU" sz="1800" dirty="0" smtClean="0">
                <a:solidFill>
                  <a:prstClr val="black"/>
                </a:solidFill>
              </a:rPr>
              <a:t>communication</a:t>
            </a:r>
          </a:p>
          <a:p>
            <a:pPr marL="214313" indent="-214313" defTabSz="685800">
              <a:buFont typeface="Arial" panose="020B0604020202020204" pitchFamily="34" charset="0"/>
              <a:buChar char="•"/>
            </a:pPr>
            <a:r>
              <a:rPr lang="en-AU" sz="1800" dirty="0" smtClean="0">
                <a:solidFill>
                  <a:prstClr val="black"/>
                </a:solidFill>
              </a:rPr>
              <a:t>Embedding career readiness assessments in 2</a:t>
            </a:r>
            <a:r>
              <a:rPr lang="en-AU" sz="1800" baseline="30000" dirty="0" smtClean="0">
                <a:solidFill>
                  <a:prstClr val="black"/>
                </a:solidFill>
              </a:rPr>
              <a:t>nd</a:t>
            </a:r>
            <a:r>
              <a:rPr lang="en-AU" sz="1800" dirty="0" smtClean="0">
                <a:solidFill>
                  <a:prstClr val="black"/>
                </a:solidFill>
              </a:rPr>
              <a:t> year, 3</a:t>
            </a:r>
            <a:r>
              <a:rPr lang="en-AU" sz="1800" baseline="30000" dirty="0" smtClean="0">
                <a:solidFill>
                  <a:prstClr val="black"/>
                </a:solidFill>
              </a:rPr>
              <a:t>rd</a:t>
            </a:r>
            <a:r>
              <a:rPr lang="en-AU" sz="1800" dirty="0" smtClean="0">
                <a:solidFill>
                  <a:prstClr val="black"/>
                </a:solidFill>
              </a:rPr>
              <a:t> year </a:t>
            </a:r>
            <a:endParaRPr lang="en-AU" sz="1800" dirty="0">
              <a:solidFill>
                <a:prstClr val="black"/>
              </a:solidFill>
            </a:endParaRPr>
          </a:p>
          <a:p>
            <a:pPr marL="214313" indent="-214313" defTabSz="685800">
              <a:buFont typeface="Arial" panose="020B0604020202020204" pitchFamily="34" charset="0"/>
              <a:buChar char="•"/>
            </a:pPr>
            <a:r>
              <a:rPr lang="en-AU" sz="1800" dirty="0">
                <a:solidFill>
                  <a:prstClr val="black"/>
                </a:solidFill>
              </a:rPr>
              <a:t>Outcomes (T2, 2016): </a:t>
            </a:r>
          </a:p>
          <a:p>
            <a:pPr marL="557213" lvl="1" indent="-214313" defTabSz="685800">
              <a:buFont typeface="Arial" panose="020B0604020202020204" pitchFamily="34" charset="0"/>
              <a:buChar char="•"/>
            </a:pPr>
            <a:r>
              <a:rPr lang="en-AU" sz="1800" dirty="0">
                <a:solidFill>
                  <a:prstClr val="black"/>
                </a:solidFill>
              </a:rPr>
              <a:t>Mean unit mark up 4-6</a:t>
            </a:r>
            <a:r>
              <a:rPr lang="en-AU" sz="1800" dirty="0" smtClean="0">
                <a:solidFill>
                  <a:prstClr val="black"/>
                </a:solidFill>
              </a:rPr>
              <a:t>%</a:t>
            </a:r>
          </a:p>
          <a:p>
            <a:pPr marL="557213" lvl="1" indent="-214313" defTabSz="685800">
              <a:buFont typeface="Arial" panose="020B0604020202020204" pitchFamily="34" charset="0"/>
              <a:buChar char="•"/>
            </a:pPr>
            <a:r>
              <a:rPr lang="en-AU" sz="1800" dirty="0" smtClean="0">
                <a:solidFill>
                  <a:prstClr val="black"/>
                </a:solidFill>
              </a:rPr>
              <a:t>Students more aware of their skills, direction, gaps</a:t>
            </a:r>
            <a:endParaRPr lang="en-AU" sz="1800" dirty="0">
              <a:solidFill>
                <a:prstClr val="black"/>
              </a:solidFill>
            </a:endParaRPr>
          </a:p>
          <a:p>
            <a:pPr marL="214313" indent="-214313" defTabSz="685800">
              <a:buFont typeface="Arial" panose="020B0604020202020204" pitchFamily="34" charset="0"/>
              <a:buChar char="•"/>
            </a:pPr>
            <a:endParaRPr lang="en-AU" sz="1350" dirty="0">
              <a:solidFill>
                <a:prstClr val="black"/>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378" y="4599669"/>
            <a:ext cx="3264528" cy="1981427"/>
          </a:xfrm>
          <a:prstGeom prst="rect">
            <a:avLst/>
          </a:prstGeom>
        </p:spPr>
      </p:pic>
      <p:sp>
        <p:nvSpPr>
          <p:cNvPr id="3" name="TextBox 2"/>
          <p:cNvSpPr txBox="1"/>
          <p:nvPr/>
        </p:nvSpPr>
        <p:spPr>
          <a:xfrm>
            <a:off x="359705" y="5106784"/>
            <a:ext cx="4722471" cy="1845890"/>
          </a:xfrm>
          <a:prstGeom prst="rect">
            <a:avLst/>
          </a:prstGeom>
          <a:noFill/>
        </p:spPr>
        <p:txBody>
          <a:bodyPr wrap="square" rtlCol="0">
            <a:spAutoFit/>
          </a:bodyPr>
          <a:lstStyle/>
          <a:p>
            <a:pPr marL="214313" indent="-214313" defTabSz="685800">
              <a:buFont typeface="Arial" panose="020B0604020202020204" pitchFamily="34" charset="0"/>
              <a:buChar char="•"/>
            </a:pPr>
            <a:r>
              <a:rPr lang="en-AU" sz="1600" b="1" dirty="0">
                <a:solidFill>
                  <a:prstClr val="black"/>
                </a:solidFill>
              </a:rPr>
              <a:t>2014:</a:t>
            </a:r>
            <a:r>
              <a:rPr lang="en-AU" sz="1600" dirty="0">
                <a:solidFill>
                  <a:prstClr val="black"/>
                </a:solidFill>
              </a:rPr>
              <a:t> Career readiness identified as a key </a:t>
            </a:r>
            <a:r>
              <a:rPr lang="en-AU" sz="1600" dirty="0" smtClean="0">
                <a:solidFill>
                  <a:prstClr val="black"/>
                </a:solidFill>
              </a:rPr>
              <a:t>issue, literature </a:t>
            </a:r>
            <a:r>
              <a:rPr lang="en-AU" sz="1600" dirty="0">
                <a:solidFill>
                  <a:prstClr val="black"/>
                </a:solidFill>
              </a:rPr>
              <a:t>review, </a:t>
            </a:r>
            <a:r>
              <a:rPr lang="en-AU" sz="1600" dirty="0" smtClean="0">
                <a:solidFill>
                  <a:prstClr val="black"/>
                </a:solidFill>
              </a:rPr>
              <a:t>staff + </a:t>
            </a:r>
            <a:r>
              <a:rPr lang="en-AU" sz="1600" dirty="0">
                <a:solidFill>
                  <a:prstClr val="black"/>
                </a:solidFill>
              </a:rPr>
              <a:t>student interviews</a:t>
            </a:r>
          </a:p>
          <a:p>
            <a:pPr marL="214313" indent="-214313" defTabSz="685800">
              <a:buFont typeface="Arial" panose="020B0604020202020204" pitchFamily="34" charset="0"/>
              <a:buChar char="•"/>
            </a:pPr>
            <a:r>
              <a:rPr lang="en-AU" sz="1600" b="1" dirty="0">
                <a:solidFill>
                  <a:prstClr val="black"/>
                </a:solidFill>
              </a:rPr>
              <a:t>2015:</a:t>
            </a:r>
            <a:r>
              <a:rPr lang="en-AU" sz="1600" dirty="0">
                <a:solidFill>
                  <a:prstClr val="black"/>
                </a:solidFill>
              </a:rPr>
              <a:t> </a:t>
            </a:r>
            <a:r>
              <a:rPr lang="en-AU" sz="1600" dirty="0" smtClean="0">
                <a:solidFill>
                  <a:prstClr val="black"/>
                </a:solidFill>
              </a:rPr>
              <a:t>Careers team collaborated to create generic </a:t>
            </a:r>
            <a:r>
              <a:rPr lang="en-AU" sz="1600" dirty="0">
                <a:solidFill>
                  <a:prstClr val="black"/>
                </a:solidFill>
              </a:rPr>
              <a:t>career readiness </a:t>
            </a:r>
            <a:r>
              <a:rPr lang="en-AU" sz="1600" dirty="0" smtClean="0">
                <a:solidFill>
                  <a:prstClr val="black"/>
                </a:solidFill>
              </a:rPr>
              <a:t>modules, </a:t>
            </a:r>
            <a:r>
              <a:rPr lang="en-AU" sz="1600" dirty="0">
                <a:solidFill>
                  <a:prstClr val="black"/>
                </a:solidFill>
              </a:rPr>
              <a:t>embedded in 3 units</a:t>
            </a:r>
          </a:p>
          <a:p>
            <a:pPr marL="214313" indent="-214313" defTabSz="685800">
              <a:buFont typeface="Arial" panose="020B0604020202020204" pitchFamily="34" charset="0"/>
              <a:buChar char="•"/>
            </a:pPr>
            <a:r>
              <a:rPr lang="en-AU" sz="1600" b="1" dirty="0" smtClean="0">
                <a:solidFill>
                  <a:prstClr val="black"/>
                </a:solidFill>
              </a:rPr>
              <a:t>2016:</a:t>
            </a:r>
            <a:r>
              <a:rPr lang="en-AU" sz="1600" dirty="0" smtClean="0">
                <a:solidFill>
                  <a:prstClr val="black"/>
                </a:solidFill>
              </a:rPr>
              <a:t> </a:t>
            </a:r>
            <a:r>
              <a:rPr lang="en-AU" sz="1600" dirty="0" err="1" smtClean="0">
                <a:solidFill>
                  <a:prstClr val="black"/>
                </a:solidFill>
              </a:rPr>
              <a:t>BComm</a:t>
            </a:r>
            <a:r>
              <a:rPr lang="en-AU" sz="1600" dirty="0" smtClean="0">
                <a:solidFill>
                  <a:prstClr val="black"/>
                </a:solidFill>
              </a:rPr>
              <a:t> </a:t>
            </a:r>
            <a:r>
              <a:rPr lang="en-AU" sz="1600" dirty="0">
                <a:solidFill>
                  <a:prstClr val="black"/>
                </a:solidFill>
              </a:rPr>
              <a:t>review: ‘Personal insight’, core 1</a:t>
            </a:r>
            <a:r>
              <a:rPr lang="en-AU" sz="1600" baseline="30000" dirty="0">
                <a:solidFill>
                  <a:prstClr val="black"/>
                </a:solidFill>
              </a:rPr>
              <a:t>st</a:t>
            </a:r>
            <a:r>
              <a:rPr lang="en-AU" sz="1600" dirty="0">
                <a:solidFill>
                  <a:prstClr val="black"/>
                </a:solidFill>
              </a:rPr>
              <a:t> year unit </a:t>
            </a:r>
          </a:p>
          <a:p>
            <a:endParaRPr lang="en-AU" dirty="0"/>
          </a:p>
        </p:txBody>
      </p:sp>
    </p:spTree>
    <p:extLst>
      <p:ext uri="{BB962C8B-B14F-4D97-AF65-F5344CB8AC3E}">
        <p14:creationId xmlns:p14="http://schemas.microsoft.com/office/powerpoint/2010/main" val="319588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16689"/>
            <a:ext cx="8099714" cy="1940749"/>
          </a:xfrm>
        </p:spPr>
        <p:txBody>
          <a:bodyPr>
            <a:normAutofit fontScale="90000"/>
          </a:bodyPr>
          <a:lstStyle/>
          <a:p>
            <a:r>
              <a:rPr lang="en-AU" sz="2700" cap="all" dirty="0">
                <a:solidFill>
                  <a:srgbClr val="068DA4"/>
                </a:solidFill>
              </a:rPr>
              <a:t>Case study</a:t>
            </a:r>
            <a:r>
              <a:rPr lang="en-AU" sz="4000" dirty="0" smtClean="0">
                <a:solidFill>
                  <a:srgbClr val="068DA4"/>
                </a:solidFill>
              </a:rPr>
              <a:t/>
            </a:r>
            <a:br>
              <a:rPr lang="en-AU" sz="4000" dirty="0" smtClean="0">
                <a:solidFill>
                  <a:srgbClr val="068DA4"/>
                </a:solidFill>
              </a:rPr>
            </a:br>
            <a:r>
              <a:rPr lang="en-AU" sz="4000" dirty="0" smtClean="0">
                <a:solidFill>
                  <a:srgbClr val="068DA4"/>
                </a:solidFill>
              </a:rPr>
              <a:t>Inclusive curriculum interventions in Faculty of Science, Engineering &amp; Built Environment</a:t>
            </a:r>
            <a:endParaRPr lang="en-AU" sz="4000" dirty="0">
              <a:solidFill>
                <a:srgbClr val="068DA4"/>
              </a:solidFill>
            </a:endParaRPr>
          </a:p>
        </p:txBody>
      </p:sp>
      <p:sp>
        <p:nvSpPr>
          <p:cNvPr id="3" name="Content Placeholder 2"/>
          <p:cNvSpPr>
            <a:spLocks noGrp="1"/>
          </p:cNvSpPr>
          <p:nvPr>
            <p:ph idx="1"/>
          </p:nvPr>
        </p:nvSpPr>
        <p:spPr>
          <a:xfrm>
            <a:off x="415636" y="2421174"/>
            <a:ext cx="8194717" cy="844172"/>
          </a:xfrm>
        </p:spPr>
        <p:txBody>
          <a:bodyPr>
            <a:normAutofit fontScale="92500"/>
          </a:bodyPr>
          <a:lstStyle/>
          <a:p>
            <a:pPr marL="0" indent="0">
              <a:buNone/>
            </a:pPr>
            <a:r>
              <a:rPr lang="en-AU" b="1" dirty="0" smtClean="0"/>
              <a:t>2014: </a:t>
            </a:r>
            <a:r>
              <a:rPr lang="en-AU" dirty="0" smtClean="0"/>
              <a:t>Little interest from faculty, curriculum </a:t>
            </a:r>
            <a:r>
              <a:rPr lang="en-AU" dirty="0"/>
              <a:t>development done at unit </a:t>
            </a:r>
            <a:r>
              <a:rPr lang="en-AU" dirty="0" smtClean="0"/>
              <a:t>level.</a:t>
            </a:r>
          </a:p>
          <a:p>
            <a:pPr marL="0" indent="0">
              <a:buNone/>
            </a:pPr>
            <a:r>
              <a:rPr lang="en-AU" b="1" dirty="0" smtClean="0"/>
              <a:t>2015:</a:t>
            </a:r>
            <a:r>
              <a:rPr lang="en-AU" dirty="0" smtClean="0"/>
              <a:t> School of IT survey identified student isolation, lack of community.</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522996" y="3321808"/>
            <a:ext cx="5621004" cy="3017929"/>
          </a:xfrm>
          <a:prstGeom prst="rect">
            <a:avLst/>
          </a:prstGeom>
        </p:spPr>
      </p:pic>
      <p:sp>
        <p:nvSpPr>
          <p:cNvPr id="7" name="TextBox 6"/>
          <p:cNvSpPr txBox="1"/>
          <p:nvPr/>
        </p:nvSpPr>
        <p:spPr>
          <a:xfrm>
            <a:off x="522514" y="3265345"/>
            <a:ext cx="3193721" cy="3683316"/>
          </a:xfrm>
          <a:prstGeom prst="rect">
            <a:avLst/>
          </a:prstGeom>
          <a:noFill/>
        </p:spPr>
        <p:txBody>
          <a:bodyPr wrap="square" rtlCol="0">
            <a:spAutoFit/>
          </a:bodyPr>
          <a:lstStyle/>
          <a:p>
            <a:pPr marL="285750" indent="-285750">
              <a:buFont typeface="Arial" panose="020B0604020202020204" pitchFamily="34" charset="0"/>
              <a:buChar char="•"/>
            </a:pPr>
            <a:r>
              <a:rPr lang="en-AU" dirty="0"/>
              <a:t>Developed </a:t>
            </a:r>
            <a:r>
              <a:rPr lang="en-AU" dirty="0" smtClean="0"/>
              <a:t>3 course </a:t>
            </a:r>
            <a:r>
              <a:rPr lang="en-AU" dirty="0"/>
              <a:t>sites to provide a hub, </a:t>
            </a:r>
            <a:r>
              <a:rPr lang="en-AU" dirty="0" smtClean="0"/>
              <a:t>with industry </a:t>
            </a:r>
            <a:r>
              <a:rPr lang="en-AU" dirty="0"/>
              <a:t>employment and </a:t>
            </a:r>
            <a:r>
              <a:rPr lang="en-AU" dirty="0" smtClean="0"/>
              <a:t>news, course map, literacies, etc.</a:t>
            </a:r>
            <a:endParaRPr lang="en-AU" dirty="0"/>
          </a:p>
          <a:p>
            <a:pPr marL="285750" indent="-285750">
              <a:buFont typeface="Arial" panose="020B0604020202020204" pitchFamily="34" charset="0"/>
              <a:buChar char="•"/>
            </a:pPr>
            <a:r>
              <a:rPr lang="en-AU" dirty="0" smtClean="0"/>
              <a:t>Not a success.</a:t>
            </a:r>
          </a:p>
          <a:p>
            <a:pPr marL="285750" indent="-285750">
              <a:buFont typeface="Arial" panose="020B0604020202020204" pitchFamily="34" charset="0"/>
              <a:buChar char="•"/>
            </a:pPr>
            <a:r>
              <a:rPr lang="en-AU" dirty="0" smtClean="0"/>
              <a:t>But the project </a:t>
            </a:r>
            <a:r>
              <a:rPr lang="en-AU" dirty="0"/>
              <a:t>employed a talented learning designer with </a:t>
            </a:r>
            <a:r>
              <a:rPr lang="en-AU" dirty="0" smtClean="0"/>
              <a:t>good understanding </a:t>
            </a:r>
            <a:r>
              <a:rPr lang="en-AU" dirty="0"/>
              <a:t>of </a:t>
            </a:r>
            <a:r>
              <a:rPr lang="en-AU" dirty="0" smtClean="0"/>
              <a:t>inclusivity, accessibility and IT/Science </a:t>
            </a:r>
            <a:r>
              <a:rPr lang="en-AU" dirty="0"/>
              <a:t>students, </a:t>
            </a:r>
            <a:r>
              <a:rPr lang="en-AU" dirty="0" smtClean="0"/>
              <a:t>now taken on permanently in the Faculty.</a:t>
            </a:r>
            <a:endParaRPr lang="en-AU" dirty="0"/>
          </a:p>
          <a:p>
            <a:endParaRPr lang="en-AU" dirty="0"/>
          </a:p>
        </p:txBody>
      </p:sp>
    </p:spTree>
    <p:extLst>
      <p:ext uri="{BB962C8B-B14F-4D97-AF65-F5344CB8AC3E}">
        <p14:creationId xmlns:p14="http://schemas.microsoft.com/office/powerpoint/2010/main" val="422517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63" y="182563"/>
            <a:ext cx="4813633" cy="1325563"/>
          </a:xfrm>
        </p:spPr>
        <p:txBody>
          <a:bodyPr>
            <a:normAutofit/>
          </a:bodyPr>
          <a:lstStyle/>
          <a:p>
            <a:r>
              <a:rPr lang="en-AU" sz="2700" cap="all" dirty="0">
                <a:solidFill>
                  <a:srgbClr val="068DA4"/>
                </a:solidFill>
              </a:rPr>
              <a:t>Case study</a:t>
            </a:r>
            <a:r>
              <a:rPr lang="en-AU" dirty="0" smtClean="0">
                <a:solidFill>
                  <a:srgbClr val="068DA4"/>
                </a:solidFill>
              </a:rPr>
              <a:t/>
            </a:r>
            <a:br>
              <a:rPr lang="en-AU" dirty="0" smtClean="0">
                <a:solidFill>
                  <a:srgbClr val="068DA4"/>
                </a:solidFill>
              </a:rPr>
            </a:br>
            <a:r>
              <a:rPr lang="en-AU" dirty="0" smtClean="0">
                <a:solidFill>
                  <a:srgbClr val="068DA4"/>
                </a:solidFill>
              </a:rPr>
              <a:t>SEBE case study continued</a:t>
            </a:r>
            <a:endParaRPr lang="en-AU" dirty="0">
              <a:solidFill>
                <a:srgbClr val="FF0000"/>
              </a:solidFill>
            </a:endParaRPr>
          </a:p>
        </p:txBody>
      </p:sp>
      <p:sp>
        <p:nvSpPr>
          <p:cNvPr id="3" name="Content Placeholder 2"/>
          <p:cNvSpPr>
            <a:spLocks noGrp="1"/>
          </p:cNvSpPr>
          <p:nvPr>
            <p:ph idx="1"/>
          </p:nvPr>
        </p:nvSpPr>
        <p:spPr>
          <a:xfrm>
            <a:off x="439838" y="1284791"/>
            <a:ext cx="8075512" cy="5185458"/>
          </a:xfrm>
        </p:spPr>
        <p:txBody>
          <a:bodyPr>
            <a:normAutofit/>
          </a:bodyPr>
          <a:lstStyle/>
          <a:p>
            <a:pPr marL="0" indent="0">
              <a:buNone/>
            </a:pPr>
            <a:r>
              <a:rPr lang="en-AU" b="1" dirty="0" smtClean="0"/>
              <a:t>2016</a:t>
            </a:r>
          </a:p>
          <a:p>
            <a:r>
              <a:rPr lang="en-AU" dirty="0" smtClean="0"/>
              <a:t>Champions of course sites project</a:t>
            </a:r>
            <a:br>
              <a:rPr lang="en-AU" dirty="0" smtClean="0"/>
            </a:br>
            <a:r>
              <a:rPr lang="en-AU" dirty="0" smtClean="0"/>
              <a:t>changed focus to WIL ‘start anytime’ </a:t>
            </a:r>
            <a:br>
              <a:rPr lang="en-AU" dirty="0" smtClean="0"/>
            </a:br>
            <a:r>
              <a:rPr lang="en-AU" dirty="0" smtClean="0"/>
              <a:t>units to support students on placement</a:t>
            </a:r>
          </a:p>
          <a:p>
            <a:r>
              <a:rPr lang="en-AU" dirty="0" smtClean="0"/>
              <a:t>0 credit point, mandatory, online unit </a:t>
            </a:r>
            <a:br>
              <a:rPr lang="en-AU" dirty="0" smtClean="0"/>
            </a:br>
            <a:r>
              <a:rPr lang="en-AU" dirty="0" smtClean="0"/>
              <a:t>with flexible start and end  dates, flexible pace. </a:t>
            </a:r>
          </a:p>
          <a:p>
            <a:r>
              <a:rPr lang="en-AU" dirty="0" smtClean="0"/>
              <a:t>Online flipped classroom model, using intelligent agents, conditional release, video, graphics</a:t>
            </a:r>
          </a:p>
          <a:p>
            <a:r>
              <a:rPr lang="en-AU" dirty="0" smtClean="0"/>
              <a:t>Built on UDL principles,</a:t>
            </a:r>
            <a:br>
              <a:rPr lang="en-AU" dirty="0" smtClean="0"/>
            </a:br>
            <a:r>
              <a:rPr lang="en-AU" dirty="0" smtClean="0"/>
              <a:t>accessibility, user-testing</a:t>
            </a:r>
          </a:p>
          <a:p>
            <a:r>
              <a:rPr lang="en-AU" dirty="0" smtClean="0"/>
              <a:t>Exemplar </a:t>
            </a:r>
          </a:p>
          <a:p>
            <a:pPr marL="0" indent="0">
              <a:buNone/>
            </a:pPr>
            <a:r>
              <a:rPr lang="en-AU" b="1" dirty="0" smtClean="0"/>
              <a:t>2017</a:t>
            </a:r>
          </a:p>
          <a:p>
            <a:r>
              <a:rPr lang="en-AU" dirty="0" smtClean="0"/>
              <a:t>Evaluation, publication, </a:t>
            </a:r>
            <a:br>
              <a:rPr lang="en-AU" dirty="0" smtClean="0"/>
            </a:br>
            <a:r>
              <a:rPr lang="en-AU" dirty="0" smtClean="0"/>
              <a:t>ongoing improvements </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72" y="0"/>
            <a:ext cx="3455627" cy="299784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558" r="-3558"/>
          <a:stretch/>
        </p:blipFill>
        <p:spPr>
          <a:xfrm>
            <a:off x="3460831" y="3974394"/>
            <a:ext cx="5879939" cy="2883606"/>
          </a:xfrm>
          <a:prstGeom prst="rect">
            <a:avLst/>
          </a:prstGeom>
        </p:spPr>
      </p:pic>
    </p:spTree>
    <p:extLst>
      <p:ext uri="{BB962C8B-B14F-4D97-AF65-F5344CB8AC3E}">
        <p14:creationId xmlns:p14="http://schemas.microsoft.com/office/powerpoint/2010/main" val="68371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a:blip r:embed="rId3"/>
          <a:stretch>
            <a:fillRect/>
          </a:stretch>
        </p:blipFill>
        <p:spPr>
          <a:xfrm>
            <a:off x="0" y="4985833"/>
            <a:ext cx="9144000" cy="1872167"/>
          </a:xfrm>
          <a:prstGeom prst="rect">
            <a:avLst/>
          </a:prstGeom>
        </p:spPr>
      </p:pic>
      <p:sp>
        <p:nvSpPr>
          <p:cNvPr id="2" name="Title 1"/>
          <p:cNvSpPr>
            <a:spLocks noGrp="1"/>
          </p:cNvSpPr>
          <p:nvPr>
            <p:ph type="title"/>
          </p:nvPr>
        </p:nvSpPr>
        <p:spPr>
          <a:xfrm>
            <a:off x="628650" y="857250"/>
            <a:ext cx="7886700" cy="817171"/>
          </a:xfrm>
        </p:spPr>
        <p:txBody>
          <a:bodyPr>
            <a:normAutofit fontScale="90000"/>
          </a:bodyPr>
          <a:lstStyle/>
          <a:p>
            <a:r>
              <a:rPr lang="en-AU" sz="5200" b="1" dirty="0" smtClean="0">
                <a:solidFill>
                  <a:srgbClr val="068DA4"/>
                </a:solidFill>
              </a:rPr>
              <a:t>Lessons learnt from the </a:t>
            </a:r>
            <a:r>
              <a:rPr lang="en-AU" sz="5200" b="1" dirty="0">
                <a:solidFill>
                  <a:srgbClr val="068DA4"/>
                </a:solidFill>
              </a:rPr>
              <a:t>ground-up approach: </a:t>
            </a:r>
            <a:r>
              <a:rPr lang="en-AU" sz="5200" b="1" dirty="0" smtClean="0">
                <a:solidFill>
                  <a:srgbClr val="068DA4"/>
                </a:solidFill>
              </a:rPr>
              <a:t>enablers</a:t>
            </a:r>
            <a:endParaRPr lang="en-AU" dirty="0"/>
          </a:p>
        </p:txBody>
      </p:sp>
      <p:sp>
        <p:nvSpPr>
          <p:cNvPr id="3" name="Content Placeholder 2"/>
          <p:cNvSpPr>
            <a:spLocks noGrp="1"/>
          </p:cNvSpPr>
          <p:nvPr>
            <p:ph idx="1"/>
          </p:nvPr>
        </p:nvSpPr>
        <p:spPr>
          <a:xfrm>
            <a:off x="628650" y="2128058"/>
            <a:ext cx="7886700" cy="3743880"/>
          </a:xfrm>
        </p:spPr>
        <p:txBody>
          <a:bodyPr>
            <a:normAutofit/>
          </a:bodyPr>
          <a:lstStyle/>
          <a:p>
            <a:pPr>
              <a:lnSpc>
                <a:spcPct val="100000"/>
              </a:lnSpc>
              <a:spcBef>
                <a:spcPts val="0"/>
              </a:spcBef>
              <a:defRPr/>
            </a:pPr>
            <a:r>
              <a:rPr lang="en-AU" sz="3200" dirty="0"/>
              <a:t>Small projects, agile project management</a:t>
            </a:r>
          </a:p>
          <a:p>
            <a:pPr>
              <a:lnSpc>
                <a:spcPct val="100000"/>
              </a:lnSpc>
              <a:spcBef>
                <a:spcPts val="0"/>
              </a:spcBef>
              <a:defRPr/>
            </a:pPr>
            <a:r>
              <a:rPr lang="en-AU" sz="3200" dirty="0"/>
              <a:t>Neutral central management, empowered partners</a:t>
            </a:r>
          </a:p>
          <a:p>
            <a:pPr>
              <a:lnSpc>
                <a:spcPct val="100000"/>
              </a:lnSpc>
              <a:spcBef>
                <a:spcPts val="0"/>
              </a:spcBef>
              <a:defRPr/>
            </a:pPr>
            <a:r>
              <a:rPr lang="en-AU" sz="3200" dirty="0"/>
              <a:t>Genuine enthusiasm and buy-in from key champions</a:t>
            </a:r>
          </a:p>
          <a:p>
            <a:pPr>
              <a:lnSpc>
                <a:spcPct val="100000"/>
              </a:lnSpc>
              <a:spcBef>
                <a:spcPts val="0"/>
              </a:spcBef>
              <a:defRPr/>
            </a:pPr>
            <a:r>
              <a:rPr lang="en-AU" sz="3200" dirty="0"/>
              <a:t>Integration into major course review </a:t>
            </a:r>
            <a:r>
              <a:rPr lang="en-AU" sz="3200" dirty="0" smtClean="0"/>
              <a:t>processes</a:t>
            </a:r>
            <a:endParaRPr lang="en-AU" sz="3200" dirty="0"/>
          </a:p>
        </p:txBody>
      </p:sp>
    </p:spTree>
    <p:extLst>
      <p:ext uri="{BB962C8B-B14F-4D97-AF65-F5344CB8AC3E}">
        <p14:creationId xmlns:p14="http://schemas.microsoft.com/office/powerpoint/2010/main" val="59334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a:blip r:embed="rId3"/>
          <a:stretch>
            <a:fillRect/>
          </a:stretch>
        </p:blipFill>
        <p:spPr>
          <a:xfrm>
            <a:off x="0" y="4985833"/>
            <a:ext cx="9144000" cy="1872167"/>
          </a:xfrm>
          <a:prstGeom prst="rect">
            <a:avLst/>
          </a:prstGeom>
        </p:spPr>
      </p:pic>
      <p:sp>
        <p:nvSpPr>
          <p:cNvPr id="2" name="Title 1"/>
          <p:cNvSpPr>
            <a:spLocks noGrp="1"/>
          </p:cNvSpPr>
          <p:nvPr>
            <p:ph type="title"/>
          </p:nvPr>
        </p:nvSpPr>
        <p:spPr/>
        <p:txBody>
          <a:bodyPr>
            <a:noAutofit/>
          </a:bodyPr>
          <a:lstStyle/>
          <a:p>
            <a:r>
              <a:rPr lang="en-AU" sz="4800" b="1" dirty="0" smtClean="0">
                <a:solidFill>
                  <a:srgbClr val="068DA4"/>
                </a:solidFill>
              </a:rPr>
              <a:t>Lessons learnt from the ground-up approach: barriers</a:t>
            </a:r>
            <a:endParaRPr lang="en-AU" sz="4800" b="1" dirty="0">
              <a:solidFill>
                <a:srgbClr val="068DA4"/>
              </a:solidFill>
            </a:endParaRPr>
          </a:p>
        </p:txBody>
      </p:sp>
      <p:sp>
        <p:nvSpPr>
          <p:cNvPr id="3" name="Content Placeholder 2"/>
          <p:cNvSpPr>
            <a:spLocks noGrp="1"/>
          </p:cNvSpPr>
          <p:nvPr>
            <p:ph idx="1"/>
          </p:nvPr>
        </p:nvSpPr>
        <p:spPr/>
        <p:txBody>
          <a:bodyPr>
            <a:normAutofit/>
          </a:bodyPr>
          <a:lstStyle/>
          <a:p>
            <a:r>
              <a:rPr lang="en-AU" sz="2800" dirty="0" smtClean="0"/>
              <a:t>Lack </a:t>
            </a:r>
            <a:r>
              <a:rPr lang="en-AU" sz="2800" dirty="0"/>
              <a:t>of </a:t>
            </a:r>
            <a:r>
              <a:rPr lang="en-AU" sz="2800" dirty="0" smtClean="0"/>
              <a:t>executive </a:t>
            </a:r>
            <a:r>
              <a:rPr lang="en-AU" sz="2800" dirty="0"/>
              <a:t>and policy level </a:t>
            </a:r>
            <a:r>
              <a:rPr lang="en-AU" sz="2800" dirty="0" smtClean="0"/>
              <a:t>support</a:t>
            </a:r>
          </a:p>
          <a:p>
            <a:r>
              <a:rPr lang="en-AU" sz="2800" dirty="0" smtClean="0"/>
              <a:t>Working from the periphery and through influence</a:t>
            </a:r>
          </a:p>
          <a:p>
            <a:r>
              <a:rPr lang="en-AU" sz="2800" dirty="0" smtClean="0"/>
              <a:t>Reliance on committed individuals</a:t>
            </a:r>
          </a:p>
          <a:p>
            <a:r>
              <a:rPr lang="en-AU" sz="2800" dirty="0" smtClean="0"/>
              <a:t>Limitations of short-time funding</a:t>
            </a:r>
          </a:p>
          <a:p>
            <a:r>
              <a:rPr lang="en-AU" sz="2800" dirty="0" smtClean="0"/>
              <a:t>Evaluations of widening participation initiatives, esp. of embedded curriculum-focused ones</a:t>
            </a:r>
            <a:endParaRPr lang="en-AU" sz="2800" dirty="0"/>
          </a:p>
          <a:p>
            <a:endParaRPr lang="en-AU" dirty="0"/>
          </a:p>
        </p:txBody>
      </p:sp>
    </p:spTree>
    <p:extLst>
      <p:ext uri="{BB962C8B-B14F-4D97-AF65-F5344CB8AC3E}">
        <p14:creationId xmlns:p14="http://schemas.microsoft.com/office/powerpoint/2010/main" val="175110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smtClean="0">
                <a:solidFill>
                  <a:srgbClr val="068DA4"/>
                </a:solidFill>
              </a:rPr>
              <a:t>Transformational change?</a:t>
            </a:r>
            <a:endParaRPr lang="en-AU" dirty="0"/>
          </a:p>
        </p:txBody>
      </p:sp>
      <p:sp>
        <p:nvSpPr>
          <p:cNvPr id="3" name="Content Placeholder 2"/>
          <p:cNvSpPr>
            <a:spLocks noGrp="1"/>
          </p:cNvSpPr>
          <p:nvPr>
            <p:ph idx="1"/>
          </p:nvPr>
        </p:nvSpPr>
        <p:spPr/>
        <p:txBody>
          <a:bodyPr/>
          <a:lstStyle/>
          <a:p>
            <a:pPr>
              <a:lnSpc>
                <a:spcPct val="100000"/>
              </a:lnSpc>
              <a:spcBef>
                <a:spcPts val="0"/>
              </a:spcBef>
              <a:buFont typeface="Wingdings" panose="05000000000000000000" pitchFamily="2" charset="2"/>
              <a:buChar char="ü"/>
              <a:defRPr/>
            </a:pPr>
            <a:r>
              <a:rPr lang="en-AU" sz="2400" dirty="0" smtClean="0"/>
              <a:t>Collaborative leadership</a:t>
            </a:r>
          </a:p>
          <a:p>
            <a:pPr>
              <a:lnSpc>
                <a:spcPct val="100000"/>
              </a:lnSpc>
              <a:spcBef>
                <a:spcPts val="0"/>
              </a:spcBef>
              <a:buFont typeface="Wingdings" panose="05000000000000000000" pitchFamily="2" charset="2"/>
              <a:buChar char="ü"/>
              <a:defRPr/>
            </a:pPr>
            <a:r>
              <a:rPr lang="en-AU" sz="2400" dirty="0" smtClean="0"/>
              <a:t>Flexible vision</a:t>
            </a:r>
          </a:p>
          <a:p>
            <a:pPr>
              <a:lnSpc>
                <a:spcPct val="100000"/>
              </a:lnSpc>
              <a:spcBef>
                <a:spcPts val="0"/>
              </a:spcBef>
              <a:buFont typeface="Wingdings" panose="05000000000000000000" pitchFamily="2" charset="2"/>
              <a:buChar char="ü"/>
              <a:defRPr/>
            </a:pPr>
            <a:r>
              <a:rPr lang="en-AU" sz="2400" dirty="0" smtClean="0"/>
              <a:t>Faculty </a:t>
            </a:r>
            <a:r>
              <a:rPr lang="en-AU" sz="2400" dirty="0"/>
              <a:t>and staff </a:t>
            </a:r>
            <a:r>
              <a:rPr lang="en-AU" sz="2400" dirty="0" smtClean="0"/>
              <a:t>development</a:t>
            </a:r>
          </a:p>
          <a:p>
            <a:pPr>
              <a:lnSpc>
                <a:spcPct val="100000"/>
              </a:lnSpc>
              <a:spcBef>
                <a:spcPts val="0"/>
              </a:spcBef>
              <a:buFont typeface="Wingdings" panose="05000000000000000000" pitchFamily="2" charset="2"/>
              <a:buChar char="ü"/>
              <a:defRPr/>
            </a:pPr>
            <a:r>
              <a:rPr lang="en-AU" sz="2400" dirty="0" smtClean="0"/>
              <a:t>Visible action</a:t>
            </a:r>
          </a:p>
          <a:p>
            <a:pPr marL="0" indent="0">
              <a:lnSpc>
                <a:spcPct val="100000"/>
              </a:lnSpc>
              <a:spcBef>
                <a:spcPts val="0"/>
              </a:spcBef>
              <a:buNone/>
              <a:defRPr/>
            </a:pPr>
            <a:endParaRPr lang="en-AU" sz="2400" dirty="0" smtClean="0"/>
          </a:p>
          <a:p>
            <a:pPr marL="0" indent="0">
              <a:lnSpc>
                <a:spcPct val="100000"/>
              </a:lnSpc>
              <a:spcBef>
                <a:spcPts val="0"/>
              </a:spcBef>
              <a:buNone/>
              <a:defRPr/>
            </a:pPr>
            <a:r>
              <a:rPr lang="en-AU" sz="2400" dirty="0" smtClean="0"/>
              <a:t>X Senior administrative support</a:t>
            </a:r>
          </a:p>
          <a:p>
            <a:pPr marL="0" indent="0">
              <a:lnSpc>
                <a:spcPct val="100000"/>
              </a:lnSpc>
              <a:spcBef>
                <a:spcPts val="0"/>
              </a:spcBef>
              <a:buNone/>
              <a:defRPr/>
            </a:pPr>
            <a:endParaRPr lang="en-AU" sz="2400" dirty="0"/>
          </a:p>
          <a:p>
            <a:pPr marL="0" indent="0">
              <a:lnSpc>
                <a:spcPct val="100000"/>
              </a:lnSpc>
              <a:spcBef>
                <a:spcPts val="0"/>
              </a:spcBef>
              <a:buNone/>
              <a:defRPr/>
            </a:pPr>
            <a:r>
              <a:rPr lang="en-AU" sz="2400" dirty="0" smtClean="0"/>
              <a:t>No transformational but isolated change: deep but not pervasive (</a:t>
            </a:r>
            <a:r>
              <a:rPr lang="en-AU" sz="2400" dirty="0" err="1" smtClean="0"/>
              <a:t>Eckel</a:t>
            </a:r>
            <a:r>
              <a:rPr lang="en-AU" sz="2400" dirty="0" smtClean="0"/>
              <a:t> </a:t>
            </a:r>
            <a:r>
              <a:rPr lang="en-AU" sz="2400" dirty="0"/>
              <a:t>&amp; </a:t>
            </a:r>
            <a:r>
              <a:rPr lang="en-AU" sz="2400" dirty="0" err="1"/>
              <a:t>Kezar</a:t>
            </a:r>
            <a:r>
              <a:rPr lang="en-AU" sz="2400" dirty="0"/>
              <a:t>, 2003) </a:t>
            </a:r>
          </a:p>
          <a:p>
            <a:pPr marL="0" indent="0">
              <a:lnSpc>
                <a:spcPct val="100000"/>
              </a:lnSpc>
              <a:spcBef>
                <a:spcPts val="0"/>
              </a:spcBef>
              <a:buNone/>
              <a:defRPr/>
            </a:pPr>
            <a:endParaRPr lang="en-AU" sz="2400" dirty="0"/>
          </a:p>
          <a:p>
            <a:endParaRPr lang="en-AU" dirty="0"/>
          </a:p>
        </p:txBody>
      </p:sp>
    </p:spTree>
    <p:extLst>
      <p:ext uri="{BB962C8B-B14F-4D97-AF65-F5344CB8AC3E}">
        <p14:creationId xmlns:p14="http://schemas.microsoft.com/office/powerpoint/2010/main" val="165560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8000" y="646354"/>
            <a:ext cx="7848000" cy="1620857"/>
          </a:xfrm>
        </p:spPr>
        <p:txBody>
          <a:bodyPr/>
          <a:lstStyle/>
          <a:p>
            <a:r>
              <a:rPr lang="en-AU" sz="4400" dirty="0" smtClean="0"/>
              <a:t>Questions &amp; Comments</a:t>
            </a:r>
            <a:br>
              <a:rPr lang="en-AU" sz="4400" dirty="0" smtClean="0"/>
            </a:br>
            <a:endParaRPr lang="en-AU" sz="4400" dirty="0"/>
          </a:p>
        </p:txBody>
      </p:sp>
      <p:sp>
        <p:nvSpPr>
          <p:cNvPr id="6" name="Footer Placeholder 5"/>
          <p:cNvSpPr>
            <a:spLocks noGrp="1"/>
          </p:cNvSpPr>
          <p:nvPr>
            <p:ph type="ftr" sz="quarter" idx="11"/>
          </p:nvPr>
        </p:nvSpPr>
        <p:spPr/>
        <p:txBody>
          <a:bodyPr/>
          <a:lstStyle/>
          <a:p>
            <a:r>
              <a:rPr lang="en-AU" smtClean="0"/>
              <a:t>Deakin University CRICOS Provider Code: 00113B</a:t>
            </a:r>
            <a:endParaRPr lang="en-AU" dirty="0"/>
          </a:p>
        </p:txBody>
      </p:sp>
      <p:pic>
        <p:nvPicPr>
          <p:cNvPr id="9" name="Content Placeholder 8"/>
          <p:cNvPicPr>
            <a:picLocks noGrp="1" noChangeAspect="1"/>
          </p:cNvPicPr>
          <p:nvPr>
            <p:ph idx="1"/>
          </p:nvPr>
        </p:nvPicPr>
        <p:blipFill>
          <a:blip r:embed="rId3"/>
          <a:stretch>
            <a:fillRect/>
          </a:stretch>
        </p:blipFill>
        <p:spPr>
          <a:xfrm>
            <a:off x="144001" y="4930588"/>
            <a:ext cx="7848600" cy="1872167"/>
          </a:xfrm>
          <a:prstGeom prst="rect">
            <a:avLst/>
          </a:prstGeom>
        </p:spPr>
      </p:pic>
      <p:sp>
        <p:nvSpPr>
          <p:cNvPr id="2" name="TextBox 1"/>
          <p:cNvSpPr txBox="1"/>
          <p:nvPr/>
        </p:nvSpPr>
        <p:spPr>
          <a:xfrm>
            <a:off x="724394" y="2752814"/>
            <a:ext cx="7695211" cy="2854628"/>
          </a:xfrm>
          <a:prstGeom prst="rect">
            <a:avLst/>
          </a:prstGeom>
          <a:noFill/>
        </p:spPr>
        <p:txBody>
          <a:bodyPr wrap="square" rtlCol="0">
            <a:spAutoFit/>
          </a:bodyPr>
          <a:lstStyle/>
          <a:p>
            <a:r>
              <a:rPr lang="en-AU" b="1" dirty="0" smtClean="0"/>
              <a:t>Contact us:</a:t>
            </a:r>
          </a:p>
          <a:p>
            <a:endParaRPr lang="en-AU" dirty="0" smtClean="0"/>
          </a:p>
          <a:p>
            <a:r>
              <a:rPr lang="en-AU" dirty="0" smtClean="0"/>
              <a:t>Dr Mary Dracup, Equity &amp; Diversity Unit, Deakin University: </a:t>
            </a:r>
            <a:r>
              <a:rPr lang="en-AU" dirty="0" smtClean="0">
                <a:hlinkClick r:id="rId4"/>
              </a:rPr>
              <a:t>mary.dracup@deakin.edu.au</a:t>
            </a:r>
            <a:endParaRPr lang="en-AU" dirty="0" smtClean="0"/>
          </a:p>
          <a:p>
            <a:endParaRPr lang="en-AU" dirty="0"/>
          </a:p>
          <a:p>
            <a:r>
              <a:rPr lang="en-AU" dirty="0" smtClean="0"/>
              <a:t>Dr Nadine Zacharias, Faculty of Arts &amp; Education, Deakin University</a:t>
            </a:r>
            <a:r>
              <a:rPr lang="en-AU" smtClean="0"/>
              <a:t>: </a:t>
            </a:r>
            <a:r>
              <a:rPr lang="en-AU" smtClean="0">
                <a:hlinkClick r:id="rId5"/>
              </a:rPr>
              <a:t>nadine.zacharias@deakin.edu.au</a:t>
            </a:r>
            <a:endParaRPr lang="en-AU" dirty="0" smtClean="0"/>
          </a:p>
          <a:p>
            <a:endParaRPr lang="en-AU" dirty="0"/>
          </a:p>
          <a:p>
            <a:r>
              <a:rPr lang="en-AU" dirty="0" smtClean="0"/>
              <a:t>Robyn Everist, Equity &amp; Diversity Unit, Deakin University: </a:t>
            </a:r>
            <a:r>
              <a:rPr lang="en-AU" dirty="0" smtClean="0">
                <a:hlinkClick r:id="rId6"/>
              </a:rPr>
              <a:t>robyneverist@deakin.edu.au</a:t>
            </a:r>
            <a:r>
              <a:rPr lang="en-AU" dirty="0" smtClean="0"/>
              <a:t> </a:t>
            </a:r>
            <a:endParaRPr lang="en-AU" dirty="0"/>
          </a:p>
        </p:txBody>
      </p:sp>
    </p:spTree>
    <p:extLst>
      <p:ext uri="{BB962C8B-B14F-4D97-AF65-F5344CB8AC3E}">
        <p14:creationId xmlns:p14="http://schemas.microsoft.com/office/powerpoint/2010/main" val="441846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131303"/>
            <a:ext cx="7848000" cy="792000"/>
          </a:xfrm>
        </p:spPr>
        <p:txBody>
          <a:bodyPr/>
          <a:lstStyle/>
          <a:p>
            <a:r>
              <a:rPr lang="en-AU" dirty="0" smtClean="0"/>
              <a:t>references</a:t>
            </a:r>
            <a:endParaRPr lang="en-AU" dirty="0"/>
          </a:p>
        </p:txBody>
      </p:sp>
      <p:sp>
        <p:nvSpPr>
          <p:cNvPr id="10" name="Content Placeholder 9"/>
          <p:cNvSpPr>
            <a:spLocks noGrp="1"/>
          </p:cNvSpPr>
          <p:nvPr>
            <p:ph idx="1"/>
          </p:nvPr>
        </p:nvSpPr>
        <p:spPr>
          <a:xfrm>
            <a:off x="448887" y="1213658"/>
            <a:ext cx="8047113" cy="4753565"/>
          </a:xfrm>
        </p:spPr>
        <p:txBody>
          <a:bodyPr/>
          <a:lstStyle/>
          <a:p>
            <a:pPr indent="-457200">
              <a:lnSpc>
                <a:spcPct val="100000"/>
              </a:lnSpc>
              <a:spcAft>
                <a:spcPts val="0"/>
              </a:spcAft>
              <a:buNone/>
            </a:pPr>
            <a:r>
              <a:rPr lang="en-AU" sz="1600" dirty="0">
                <a:solidFill>
                  <a:schemeClr val="tx1"/>
                </a:solidFill>
              </a:rPr>
              <a:t>Crozier, G., Reay, D., Clayton, J., </a:t>
            </a:r>
            <a:r>
              <a:rPr lang="en-AU" sz="1600" dirty="0" err="1">
                <a:solidFill>
                  <a:schemeClr val="tx1"/>
                </a:solidFill>
              </a:rPr>
              <a:t>Colliander</a:t>
            </a:r>
            <a:r>
              <a:rPr lang="en-AU" sz="1600" dirty="0">
                <a:solidFill>
                  <a:schemeClr val="tx1"/>
                </a:solidFill>
              </a:rPr>
              <a:t>, L. &amp; Grinstead, J. (2008). Different strokes for different folks: diverse student in diverse institutions – experiences of higher education. Research Papers in Education, 23(2), pp. 167-177</a:t>
            </a:r>
            <a:r>
              <a:rPr lang="en-AU" sz="1600" dirty="0" smtClean="0">
                <a:solidFill>
                  <a:schemeClr val="tx1"/>
                </a:solidFill>
              </a:rPr>
              <a:t>.</a:t>
            </a:r>
          </a:p>
          <a:p>
            <a:pPr indent="-457200">
              <a:lnSpc>
                <a:spcPct val="100000"/>
              </a:lnSpc>
              <a:spcAft>
                <a:spcPts val="0"/>
              </a:spcAft>
              <a:buNone/>
            </a:pPr>
            <a:r>
              <a:rPr lang="en-AU" sz="1600" dirty="0">
                <a:solidFill>
                  <a:schemeClr val="tx1"/>
                </a:solidFill>
              </a:rPr>
              <a:t>Devlin, M., James, R. &amp; </a:t>
            </a:r>
            <a:r>
              <a:rPr lang="en-AU" sz="1600" dirty="0" err="1">
                <a:solidFill>
                  <a:schemeClr val="tx1"/>
                </a:solidFill>
              </a:rPr>
              <a:t>Grigg</a:t>
            </a:r>
            <a:r>
              <a:rPr lang="en-AU" sz="1600" dirty="0">
                <a:solidFill>
                  <a:schemeClr val="tx1"/>
                </a:solidFill>
              </a:rPr>
              <a:t>, G. (2008). Studying and working: a national study of student finances and student engagement. Tertiary Education and Management, 14(2), pp. 111-122.</a:t>
            </a:r>
          </a:p>
          <a:p>
            <a:pPr indent="-457200">
              <a:lnSpc>
                <a:spcPct val="100000"/>
              </a:lnSpc>
              <a:spcAft>
                <a:spcPts val="0"/>
              </a:spcAft>
              <a:buNone/>
            </a:pPr>
            <a:r>
              <a:rPr lang="en-AU" sz="1600" dirty="0" err="1">
                <a:solidFill>
                  <a:schemeClr val="tx1"/>
                </a:solidFill>
              </a:rPr>
              <a:t>Eckel</a:t>
            </a:r>
            <a:r>
              <a:rPr lang="en-AU" sz="1600" dirty="0">
                <a:solidFill>
                  <a:schemeClr val="tx1"/>
                </a:solidFill>
              </a:rPr>
              <a:t>, P.D. &amp; </a:t>
            </a:r>
            <a:r>
              <a:rPr lang="en-AU" sz="1600" dirty="0" err="1">
                <a:solidFill>
                  <a:schemeClr val="tx1"/>
                </a:solidFill>
              </a:rPr>
              <a:t>Kezar</a:t>
            </a:r>
            <a:r>
              <a:rPr lang="en-AU" sz="1600" dirty="0">
                <a:solidFill>
                  <a:schemeClr val="tx1"/>
                </a:solidFill>
              </a:rPr>
              <a:t>, A. (2003). </a:t>
            </a:r>
            <a:r>
              <a:rPr lang="en-AU" sz="1600" i="1" dirty="0">
                <a:solidFill>
                  <a:schemeClr val="tx1"/>
                </a:solidFill>
              </a:rPr>
              <a:t>Taking the </a:t>
            </a:r>
            <a:r>
              <a:rPr lang="en-AU" sz="1600" i="1" dirty="0" smtClean="0">
                <a:solidFill>
                  <a:schemeClr val="tx1"/>
                </a:solidFill>
              </a:rPr>
              <a:t>reins: </a:t>
            </a:r>
            <a:r>
              <a:rPr lang="en-AU" sz="1600" i="1" dirty="0">
                <a:solidFill>
                  <a:schemeClr val="tx1"/>
                </a:solidFill>
              </a:rPr>
              <a:t>institutional transformation in higher education. </a:t>
            </a:r>
          </a:p>
          <a:p>
            <a:pPr indent="-457200">
              <a:lnSpc>
                <a:spcPct val="100000"/>
              </a:lnSpc>
              <a:spcAft>
                <a:spcPts val="0"/>
              </a:spcAft>
              <a:buNone/>
            </a:pPr>
            <a:r>
              <a:rPr lang="en-AU" sz="1600" dirty="0">
                <a:solidFill>
                  <a:schemeClr val="tx1"/>
                </a:solidFill>
              </a:rPr>
              <a:t>Westport, CT: </a:t>
            </a:r>
            <a:r>
              <a:rPr lang="en-AU" sz="1600" dirty="0" err="1">
                <a:solidFill>
                  <a:schemeClr val="tx1"/>
                </a:solidFill>
              </a:rPr>
              <a:t>Praeger</a:t>
            </a:r>
            <a:r>
              <a:rPr lang="en-AU" sz="1600" dirty="0">
                <a:solidFill>
                  <a:schemeClr val="tx1"/>
                </a:solidFill>
              </a:rPr>
              <a:t>.</a:t>
            </a:r>
          </a:p>
          <a:p>
            <a:pPr indent="-457200">
              <a:lnSpc>
                <a:spcPct val="100000"/>
              </a:lnSpc>
              <a:spcAft>
                <a:spcPts val="0"/>
              </a:spcAft>
              <a:buNone/>
            </a:pPr>
            <a:r>
              <a:rPr lang="en-AU" sz="1600" smtClean="0">
                <a:solidFill>
                  <a:schemeClr val="tx1"/>
                </a:solidFill>
              </a:rPr>
              <a:t>Engstrom</a:t>
            </a:r>
            <a:r>
              <a:rPr lang="en-AU" sz="1600" dirty="0">
                <a:solidFill>
                  <a:schemeClr val="tx1"/>
                </a:solidFill>
              </a:rPr>
              <a:t>, C. &amp; Tinto, V. (2008). Access without support is not opportunity. Change, January/February 2008, pp. 46-50</a:t>
            </a:r>
            <a:r>
              <a:rPr lang="en-AU" sz="1600" dirty="0" smtClean="0">
                <a:solidFill>
                  <a:schemeClr val="tx1"/>
                </a:solidFill>
              </a:rPr>
              <a:t>.</a:t>
            </a:r>
          </a:p>
          <a:p>
            <a:pPr indent="-457200">
              <a:lnSpc>
                <a:spcPct val="100000"/>
              </a:lnSpc>
              <a:spcAft>
                <a:spcPts val="0"/>
              </a:spcAft>
              <a:buNone/>
            </a:pPr>
            <a:r>
              <a:rPr lang="en-AU" sz="1600" dirty="0">
                <a:solidFill>
                  <a:schemeClr val="tx1"/>
                </a:solidFill>
              </a:rPr>
              <a:t>James, R., Baldwin, G., Coates, H., Krause, K.-L. &amp; </a:t>
            </a:r>
            <a:r>
              <a:rPr lang="en-AU" sz="1600" dirty="0" err="1">
                <a:solidFill>
                  <a:schemeClr val="tx1"/>
                </a:solidFill>
              </a:rPr>
              <a:t>McInnes</a:t>
            </a:r>
            <a:r>
              <a:rPr lang="en-AU" sz="1600" dirty="0">
                <a:solidFill>
                  <a:schemeClr val="tx1"/>
                </a:solidFill>
              </a:rPr>
              <a:t>, C. (2004). Analysis of equity groups in Higher Education 1991-2002. Melbourne: Centre for the Study of Higher Education, the University of Melbourne.</a:t>
            </a:r>
          </a:p>
          <a:p>
            <a:pPr indent="-457200">
              <a:lnSpc>
                <a:spcPct val="100000"/>
              </a:lnSpc>
              <a:spcAft>
                <a:spcPts val="0"/>
              </a:spcAft>
              <a:buNone/>
            </a:pPr>
            <a:r>
              <a:rPr lang="en-AU" sz="1600" dirty="0">
                <a:solidFill>
                  <a:schemeClr val="tx1"/>
                </a:solidFill>
              </a:rPr>
              <a:t>Kift, S. (2009). Articulating a transition pedagogy to scaffold and to enhance the first year student learning experience in Australian higher education – Final report for ALTC Senior Fellowship Program. Brisbane, QUT.</a:t>
            </a:r>
          </a:p>
          <a:p>
            <a:pPr indent="-457200">
              <a:lnSpc>
                <a:spcPct val="100000"/>
              </a:lnSpc>
              <a:spcAft>
                <a:spcPts val="0"/>
              </a:spcAft>
              <a:buNone/>
            </a:pPr>
            <a:r>
              <a:rPr lang="en-AU" sz="1600" dirty="0">
                <a:solidFill>
                  <a:schemeClr val="tx1"/>
                </a:solidFill>
              </a:rPr>
              <a:t>Kift, S. &amp; Nelson, K. (2005). Beyond curriculum reform: embedding the transition experience. Paper presented at the HERDSA Conference 2005: Higher Education in a changing world, Sydney.</a:t>
            </a:r>
          </a:p>
          <a:p>
            <a:pPr indent="-457200">
              <a:lnSpc>
                <a:spcPct val="100000"/>
              </a:lnSpc>
              <a:spcAft>
                <a:spcPts val="0"/>
              </a:spcAft>
              <a:buNone/>
            </a:pPr>
            <a:r>
              <a:rPr lang="en-AU" sz="1600" dirty="0">
                <a:solidFill>
                  <a:schemeClr val="tx1"/>
                </a:solidFill>
              </a:rPr>
              <a:t>Krause, K-L., Hartley, R., James, R., &amp; McInnis, C. (2005). The First Year Experience in Australian Universities: Findings from a Decade of National Studies. Canberra: Australian Department of Education, Science and Training</a:t>
            </a:r>
            <a:r>
              <a:rPr lang="en-AU" sz="1600" dirty="0" smtClean="0">
                <a:solidFill>
                  <a:schemeClr val="tx1"/>
                </a:solidFill>
              </a:rPr>
              <a:t>.</a:t>
            </a:r>
          </a:p>
          <a:p>
            <a:endParaRPr lang="en-AU" dirty="0"/>
          </a:p>
        </p:txBody>
      </p:sp>
      <p:sp>
        <p:nvSpPr>
          <p:cNvPr id="4" name="Footer Placeholder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1481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a:blip r:embed="rId3"/>
          <a:stretch>
            <a:fillRect/>
          </a:stretch>
        </p:blipFill>
        <p:spPr>
          <a:xfrm>
            <a:off x="0" y="4985833"/>
            <a:ext cx="9144000" cy="1872167"/>
          </a:xfrm>
          <a:prstGeom prst="rect">
            <a:avLst/>
          </a:prstGeom>
        </p:spPr>
      </p:pic>
      <p:sp>
        <p:nvSpPr>
          <p:cNvPr id="2" name="Title 1"/>
          <p:cNvSpPr>
            <a:spLocks noGrp="1"/>
          </p:cNvSpPr>
          <p:nvPr>
            <p:ph type="title"/>
          </p:nvPr>
        </p:nvSpPr>
        <p:spPr>
          <a:xfrm>
            <a:off x="628650" y="365126"/>
            <a:ext cx="7886700" cy="838641"/>
          </a:xfrm>
        </p:spPr>
        <p:txBody>
          <a:bodyPr/>
          <a:lstStyle/>
          <a:p>
            <a:r>
              <a:rPr lang="en-AU" sz="4700" b="1" dirty="0" smtClean="0">
                <a:solidFill>
                  <a:srgbClr val="068DA4"/>
                </a:solidFill>
              </a:rPr>
              <a:t>Contents</a:t>
            </a:r>
            <a:endParaRPr lang="en-AU" dirty="0">
              <a:solidFill>
                <a:srgbClr val="FF0000"/>
              </a:solidFill>
            </a:endParaRPr>
          </a:p>
        </p:txBody>
      </p:sp>
      <p:sp>
        <p:nvSpPr>
          <p:cNvPr id="3" name="Content Placeholder 2"/>
          <p:cNvSpPr>
            <a:spLocks noGrp="1"/>
          </p:cNvSpPr>
          <p:nvPr>
            <p:ph idx="1"/>
          </p:nvPr>
        </p:nvSpPr>
        <p:spPr>
          <a:xfrm>
            <a:off x="628650" y="1339808"/>
            <a:ext cx="7886700" cy="4585003"/>
          </a:xfrm>
        </p:spPr>
        <p:txBody>
          <a:bodyPr>
            <a:normAutofit/>
          </a:bodyPr>
          <a:lstStyle/>
          <a:p>
            <a:r>
              <a:rPr lang="en-AU" sz="3200" dirty="0"/>
              <a:t>Context and introduction to the project: Inclusive Curriculum and Capacity Building (ICCB)</a:t>
            </a:r>
          </a:p>
          <a:p>
            <a:r>
              <a:rPr lang="en-AU" sz="3200" dirty="0"/>
              <a:t>Research context</a:t>
            </a:r>
          </a:p>
          <a:p>
            <a:r>
              <a:rPr lang="en-AU" sz="3200" dirty="0"/>
              <a:t>Overview of initiatives: ICCB projects 2014-17</a:t>
            </a:r>
          </a:p>
          <a:p>
            <a:r>
              <a:rPr lang="en-AU" sz="3200" dirty="0"/>
              <a:t>Two case studies of practice </a:t>
            </a:r>
          </a:p>
          <a:p>
            <a:r>
              <a:rPr lang="en-AU" sz="3200" dirty="0"/>
              <a:t>Discussion of enablers and </a:t>
            </a:r>
            <a:r>
              <a:rPr lang="en-AU" sz="3200" dirty="0" smtClean="0"/>
              <a:t>barriers</a:t>
            </a:r>
          </a:p>
          <a:p>
            <a:endParaRPr lang="en-AU" dirty="0"/>
          </a:p>
        </p:txBody>
      </p:sp>
    </p:spTree>
    <p:extLst>
      <p:ext uri="{BB962C8B-B14F-4D97-AF65-F5344CB8AC3E}">
        <p14:creationId xmlns:p14="http://schemas.microsoft.com/office/powerpoint/2010/main" val="112590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a:blip r:embed="rId3"/>
          <a:stretch>
            <a:fillRect/>
          </a:stretch>
        </p:blipFill>
        <p:spPr>
          <a:xfrm>
            <a:off x="0" y="4985833"/>
            <a:ext cx="9144000" cy="1872167"/>
          </a:xfrm>
          <a:prstGeom prst="rect">
            <a:avLst/>
          </a:prstGeom>
        </p:spPr>
      </p:pic>
      <p:sp>
        <p:nvSpPr>
          <p:cNvPr id="2" name="Title 1"/>
          <p:cNvSpPr>
            <a:spLocks noGrp="1"/>
          </p:cNvSpPr>
          <p:nvPr>
            <p:ph type="title"/>
          </p:nvPr>
        </p:nvSpPr>
        <p:spPr>
          <a:xfrm>
            <a:off x="628650" y="365126"/>
            <a:ext cx="7886700" cy="838641"/>
          </a:xfrm>
        </p:spPr>
        <p:txBody>
          <a:bodyPr/>
          <a:lstStyle/>
          <a:p>
            <a:r>
              <a:rPr lang="en-AU" sz="4700" b="1" dirty="0" smtClean="0">
                <a:solidFill>
                  <a:srgbClr val="068DA4"/>
                </a:solidFill>
              </a:rPr>
              <a:t>Context</a:t>
            </a:r>
            <a:endParaRPr lang="en-AU" dirty="0">
              <a:solidFill>
                <a:srgbClr val="FF0000"/>
              </a:solidFill>
            </a:endParaRPr>
          </a:p>
        </p:txBody>
      </p:sp>
      <p:sp>
        <p:nvSpPr>
          <p:cNvPr id="3" name="Content Placeholder 2"/>
          <p:cNvSpPr>
            <a:spLocks noGrp="1"/>
          </p:cNvSpPr>
          <p:nvPr>
            <p:ph idx="1"/>
          </p:nvPr>
        </p:nvSpPr>
        <p:spPr>
          <a:xfrm>
            <a:off x="628650" y="1339808"/>
            <a:ext cx="7886700" cy="4585003"/>
          </a:xfrm>
        </p:spPr>
        <p:txBody>
          <a:bodyPr>
            <a:normAutofit/>
          </a:bodyPr>
          <a:lstStyle/>
          <a:p>
            <a:r>
              <a:rPr lang="en-AU" dirty="0" smtClean="0"/>
              <a:t>The Deakin context for developing inclusive curriculum and capacity building activities from the ground up (2009/10) </a:t>
            </a:r>
          </a:p>
          <a:p>
            <a:pPr lvl="1"/>
            <a:r>
              <a:rPr lang="en-AU" dirty="0" smtClean="0"/>
              <a:t>Drivers </a:t>
            </a:r>
            <a:r>
              <a:rPr lang="en-AU" dirty="0"/>
              <a:t>of change: national policy agenda to widen participation and the reality </a:t>
            </a:r>
            <a:r>
              <a:rPr lang="en-AU" dirty="0" smtClean="0"/>
              <a:t>of an </a:t>
            </a:r>
            <a:r>
              <a:rPr lang="en-AU" dirty="0"/>
              <a:t>increasingly diverse student cohort, incl. students from low SES backgrounds and students with disability</a:t>
            </a:r>
          </a:p>
          <a:p>
            <a:pPr lvl="1"/>
            <a:r>
              <a:rPr lang="en-AU" dirty="0" smtClean="0"/>
              <a:t>Institutional gap </a:t>
            </a:r>
            <a:r>
              <a:rPr lang="en-AU" dirty="0"/>
              <a:t>in thinking and practice: no </a:t>
            </a:r>
            <a:r>
              <a:rPr lang="en-AU" dirty="0" smtClean="0"/>
              <a:t>dedicated area with </a:t>
            </a:r>
            <a:r>
              <a:rPr lang="en-AU" dirty="0"/>
              <a:t>interest in or responsibility for inclusive approaches to teaching and learning</a:t>
            </a:r>
          </a:p>
          <a:p>
            <a:pPr lvl="1"/>
            <a:r>
              <a:rPr lang="en-AU" dirty="0"/>
              <a:t>Opportunities: HEPPP funding and the increased adoption of technology-enabled delivery methods </a:t>
            </a:r>
            <a:endParaRPr lang="en-AU" dirty="0">
              <a:solidFill>
                <a:srgbClr val="FF0000"/>
              </a:solidFill>
            </a:endParaRPr>
          </a:p>
          <a:p>
            <a:r>
              <a:rPr lang="en-AU" dirty="0" smtClean="0"/>
              <a:t>Emerging </a:t>
            </a:r>
            <a:r>
              <a:rPr lang="en-AU" dirty="0"/>
              <a:t>knowledge about diverse student cohorts and models to support them well: </a:t>
            </a:r>
            <a:endParaRPr lang="en-AU" dirty="0" smtClean="0"/>
          </a:p>
          <a:p>
            <a:pPr lvl="1"/>
            <a:r>
              <a:rPr lang="en-AU" dirty="0"/>
              <a:t>Non-traditional students in the UK (Crozier and Reay) and US (Tinto, </a:t>
            </a:r>
            <a:r>
              <a:rPr lang="en-AU" dirty="0" err="1"/>
              <a:t>Kuh</a:t>
            </a:r>
            <a:r>
              <a:rPr lang="en-AU" dirty="0"/>
              <a:t>)</a:t>
            </a:r>
          </a:p>
          <a:p>
            <a:pPr lvl="1"/>
            <a:r>
              <a:rPr lang="en-AU" dirty="0"/>
              <a:t>Equity student experiences in Australia, incl. financial stress (James, Krause, </a:t>
            </a:r>
            <a:r>
              <a:rPr lang="en-AU" dirty="0" err="1"/>
              <a:t>McInnes</a:t>
            </a:r>
            <a:r>
              <a:rPr lang="en-AU" dirty="0"/>
              <a:t>, Devlin) </a:t>
            </a:r>
          </a:p>
          <a:p>
            <a:pPr lvl="1"/>
            <a:r>
              <a:rPr lang="en-AU" dirty="0"/>
              <a:t>Transition pedagogy (Kift and Nelson)</a:t>
            </a:r>
          </a:p>
          <a:p>
            <a:pPr lvl="1"/>
            <a:endParaRPr lang="en-AU" dirty="0" smtClean="0"/>
          </a:p>
          <a:p>
            <a:endParaRPr lang="en-AU" dirty="0"/>
          </a:p>
        </p:txBody>
      </p:sp>
    </p:spTree>
    <p:extLst>
      <p:ext uri="{BB962C8B-B14F-4D97-AF65-F5344CB8AC3E}">
        <p14:creationId xmlns:p14="http://schemas.microsoft.com/office/powerpoint/2010/main" val="78597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a:blip r:embed="rId3"/>
          <a:stretch>
            <a:fillRect/>
          </a:stretch>
        </p:blipFill>
        <p:spPr>
          <a:xfrm>
            <a:off x="0" y="4985833"/>
            <a:ext cx="9144000" cy="1872167"/>
          </a:xfrm>
          <a:prstGeom prst="rect">
            <a:avLst/>
          </a:prstGeom>
        </p:spPr>
      </p:pic>
      <p:sp>
        <p:nvSpPr>
          <p:cNvPr id="2" name="Title 1"/>
          <p:cNvSpPr>
            <a:spLocks noGrp="1"/>
          </p:cNvSpPr>
          <p:nvPr>
            <p:ph type="title"/>
          </p:nvPr>
        </p:nvSpPr>
        <p:spPr>
          <a:xfrm>
            <a:off x="628650" y="365127"/>
            <a:ext cx="7886700" cy="881782"/>
          </a:xfrm>
        </p:spPr>
        <p:txBody>
          <a:bodyPr>
            <a:noAutofit/>
          </a:bodyPr>
          <a:lstStyle/>
          <a:p>
            <a:r>
              <a:rPr lang="en-AU" sz="4000" b="1" dirty="0" smtClean="0">
                <a:solidFill>
                  <a:srgbClr val="068DA4"/>
                </a:solidFill>
              </a:rPr>
              <a:t>The evolution of inclusive curriculum and capacity building initiatives </a:t>
            </a:r>
            <a:endParaRPr lang="en-AU" sz="2400" dirty="0">
              <a:solidFill>
                <a:srgbClr val="FF0000"/>
              </a:solidFill>
            </a:endParaRPr>
          </a:p>
        </p:txBody>
      </p:sp>
      <p:sp>
        <p:nvSpPr>
          <p:cNvPr id="3" name="Content Placeholder 2"/>
          <p:cNvSpPr>
            <a:spLocks noGrp="1"/>
          </p:cNvSpPr>
          <p:nvPr>
            <p:ph idx="1"/>
          </p:nvPr>
        </p:nvSpPr>
        <p:spPr>
          <a:xfrm>
            <a:off x="628650" y="1629019"/>
            <a:ext cx="7886700" cy="4313015"/>
          </a:xfrm>
        </p:spPr>
        <p:txBody>
          <a:bodyPr>
            <a:normAutofit fontScale="92500" lnSpcReduction="10000"/>
          </a:bodyPr>
          <a:lstStyle/>
          <a:p>
            <a:r>
              <a:rPr lang="en-AU" b="1" dirty="0" smtClean="0"/>
              <a:t>Initial approach (</a:t>
            </a:r>
            <a:r>
              <a:rPr lang="en-AU" b="1" dirty="0"/>
              <a:t>2011-2013</a:t>
            </a:r>
            <a:r>
              <a:rPr lang="en-AU" b="1" dirty="0" smtClean="0"/>
              <a:t>):</a:t>
            </a:r>
            <a:endParaRPr lang="en-AU" b="1" dirty="0"/>
          </a:p>
          <a:p>
            <a:pPr lvl="1"/>
            <a:r>
              <a:rPr lang="en-AU" dirty="0"/>
              <a:t>Fund 4 separate 3-year projects through HEPPP </a:t>
            </a:r>
            <a:r>
              <a:rPr lang="en-AU" dirty="0" smtClean="0"/>
              <a:t>on </a:t>
            </a:r>
            <a:r>
              <a:rPr lang="en-AU" dirty="0"/>
              <a:t>digital literacy (Library), embedding of academic skills and career preparation (Student Life), embedding of Universal Design for learning principles (Equity &amp; Diversity</a:t>
            </a:r>
            <a:r>
              <a:rPr lang="en-AU" dirty="0" smtClean="0"/>
              <a:t>) </a:t>
            </a:r>
          </a:p>
          <a:p>
            <a:pPr lvl="1"/>
            <a:r>
              <a:rPr lang="en-AU" dirty="0"/>
              <a:t>Targeting: </a:t>
            </a:r>
            <a:r>
              <a:rPr lang="en-AU" dirty="0" smtClean="0"/>
              <a:t>courses and units high </a:t>
            </a:r>
            <a:r>
              <a:rPr lang="en-AU" dirty="0"/>
              <a:t>in </a:t>
            </a:r>
            <a:r>
              <a:rPr lang="en-AU" dirty="0" smtClean="0"/>
              <a:t>LSES participation</a:t>
            </a:r>
            <a:endParaRPr lang="en-AU" dirty="0"/>
          </a:p>
          <a:p>
            <a:pPr lvl="1"/>
            <a:r>
              <a:rPr lang="en-AU" dirty="0" smtClean="0"/>
              <a:t>HEPPP working group as a community of practice to share learnings and collaborate on design</a:t>
            </a:r>
            <a:endParaRPr lang="en-AU" dirty="0"/>
          </a:p>
          <a:p>
            <a:r>
              <a:rPr lang="en-AU" b="1" dirty="0" smtClean="0"/>
              <a:t>Introduction of course enhancement process </a:t>
            </a:r>
            <a:r>
              <a:rPr lang="en-AU" dirty="0" smtClean="0"/>
              <a:t>commenced in 2013</a:t>
            </a:r>
          </a:p>
          <a:p>
            <a:r>
              <a:rPr lang="en-AU" b="1" dirty="0" smtClean="0"/>
              <a:t>HEPPP program consolidation in late 2013 </a:t>
            </a:r>
            <a:r>
              <a:rPr lang="en-AU" dirty="0" smtClean="0"/>
              <a:t>led to the integration of the 4 separate initiatives into one Inclusive curriculum and capacity building project which aimed to:</a:t>
            </a:r>
          </a:p>
          <a:p>
            <a:pPr lvl="1"/>
            <a:r>
              <a:rPr lang="en-AU" dirty="0" smtClean="0"/>
              <a:t>Transform curriculum by embedding in target undergraduate courses (with high LSES enrolment): Inclusive teaching practice</a:t>
            </a:r>
          </a:p>
          <a:p>
            <a:pPr lvl="1"/>
            <a:r>
              <a:rPr lang="en-AU" dirty="0" smtClean="0"/>
              <a:t>Integrated focus on digital literacy, academic skills and literacies, career </a:t>
            </a:r>
            <a:r>
              <a:rPr lang="en-AU" dirty="0"/>
              <a:t>development/preparation</a:t>
            </a:r>
          </a:p>
          <a:p>
            <a:pPr lvl="1"/>
            <a:r>
              <a:rPr lang="en-AU" dirty="0" smtClean="0"/>
              <a:t>Build capacity of academic staff around inclusive teaching &amp; learning</a:t>
            </a:r>
          </a:p>
        </p:txBody>
      </p:sp>
    </p:spTree>
    <p:extLst>
      <p:ext uri="{BB962C8B-B14F-4D97-AF65-F5344CB8AC3E}">
        <p14:creationId xmlns:p14="http://schemas.microsoft.com/office/powerpoint/2010/main" val="61810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a:blip r:embed="rId3"/>
          <a:stretch>
            <a:fillRect/>
          </a:stretch>
        </p:blipFill>
        <p:spPr>
          <a:xfrm>
            <a:off x="0" y="4985833"/>
            <a:ext cx="9144000" cy="1872167"/>
          </a:xfrm>
          <a:prstGeom prst="rect">
            <a:avLst/>
          </a:prstGeom>
        </p:spPr>
      </p:pic>
      <p:sp>
        <p:nvSpPr>
          <p:cNvPr id="2" name="Title 1"/>
          <p:cNvSpPr>
            <a:spLocks noGrp="1"/>
          </p:cNvSpPr>
          <p:nvPr>
            <p:ph type="title"/>
          </p:nvPr>
        </p:nvSpPr>
        <p:spPr>
          <a:xfrm>
            <a:off x="628650" y="365126"/>
            <a:ext cx="7886700" cy="774905"/>
          </a:xfrm>
        </p:spPr>
        <p:txBody>
          <a:bodyPr>
            <a:normAutofit/>
          </a:bodyPr>
          <a:lstStyle/>
          <a:p>
            <a:r>
              <a:rPr lang="en-AU" sz="4800" b="1" dirty="0" smtClean="0">
                <a:solidFill>
                  <a:srgbClr val="068DA4"/>
                </a:solidFill>
              </a:rPr>
              <a:t>Project design</a:t>
            </a:r>
            <a:endParaRPr lang="en-AU" sz="4800" b="1" dirty="0">
              <a:solidFill>
                <a:srgbClr val="068DA4"/>
              </a:solidFill>
            </a:endParaRPr>
          </a:p>
        </p:txBody>
      </p:sp>
      <p:sp>
        <p:nvSpPr>
          <p:cNvPr id="3" name="Content Placeholder 2"/>
          <p:cNvSpPr>
            <a:spLocks noGrp="1"/>
          </p:cNvSpPr>
          <p:nvPr>
            <p:ph idx="1"/>
          </p:nvPr>
        </p:nvSpPr>
        <p:spPr>
          <a:xfrm>
            <a:off x="628650" y="1140031"/>
            <a:ext cx="7886700" cy="4823990"/>
          </a:xfrm>
        </p:spPr>
        <p:txBody>
          <a:bodyPr>
            <a:normAutofit/>
          </a:bodyPr>
          <a:lstStyle/>
          <a:p>
            <a:r>
              <a:rPr lang="en-AU" dirty="0" smtClean="0"/>
              <a:t>ICCB design features:</a:t>
            </a:r>
          </a:p>
          <a:p>
            <a:pPr lvl="1"/>
            <a:r>
              <a:rPr lang="en-AU" dirty="0"/>
              <a:t>Annual funding model </a:t>
            </a:r>
          </a:p>
          <a:p>
            <a:pPr lvl="1"/>
            <a:r>
              <a:rPr lang="en-AU" dirty="0"/>
              <a:t>Central management of diverse projects across the university by E&amp;D</a:t>
            </a:r>
          </a:p>
          <a:p>
            <a:pPr lvl="1"/>
            <a:r>
              <a:rPr lang="en-AU" dirty="0"/>
              <a:t>UDL pedagogical framework; origins in disability practice</a:t>
            </a:r>
          </a:p>
          <a:p>
            <a:pPr lvl="1"/>
            <a:r>
              <a:rPr lang="en-AU" dirty="0"/>
              <a:t>Faculty-chosen projects to address specific inclusive learning/teaching issues</a:t>
            </a:r>
          </a:p>
          <a:p>
            <a:pPr lvl="1"/>
            <a:r>
              <a:rPr lang="en-AU" dirty="0"/>
              <a:t>Collaboration at unit level between academic and professional </a:t>
            </a:r>
            <a:r>
              <a:rPr lang="en-AU" dirty="0" smtClean="0"/>
              <a:t>staff</a:t>
            </a:r>
          </a:p>
          <a:p>
            <a:pPr lvl="1"/>
            <a:r>
              <a:rPr lang="en-AU" dirty="0"/>
              <a:t>Capacity building of staff through ongoing PD around UDL principles, embedding and scaffolding academic skills/literacies, career development </a:t>
            </a:r>
          </a:p>
          <a:p>
            <a:r>
              <a:rPr lang="en-AU" dirty="0"/>
              <a:t>ICCB program aims and methods were based on: </a:t>
            </a:r>
          </a:p>
          <a:p>
            <a:pPr lvl="1"/>
            <a:r>
              <a:rPr lang="en-AU" dirty="0"/>
              <a:t>Naylor, </a:t>
            </a:r>
            <a:r>
              <a:rPr lang="en-AU" dirty="0" err="1"/>
              <a:t>Baik</a:t>
            </a:r>
            <a:r>
              <a:rPr lang="en-AU" dirty="0"/>
              <a:t> &amp; James (2013)		* Devlin et al. (2012)</a:t>
            </a:r>
          </a:p>
          <a:p>
            <a:pPr lvl="1"/>
            <a:r>
              <a:rPr lang="en-AU" dirty="0"/>
              <a:t>Hockings (2010)				* Thomas &amp; May (2010) </a:t>
            </a:r>
          </a:p>
          <a:p>
            <a:pPr lvl="1"/>
            <a:r>
              <a:rPr lang="en-AU" dirty="0"/>
              <a:t>Higher Education Academy (2011)	* Universal Design for Learning </a:t>
            </a:r>
            <a:r>
              <a:rPr lang="en-AU" dirty="0" smtClean="0"/>
              <a:t>(CATS)</a:t>
            </a:r>
            <a:endParaRPr lang="en-AU" dirty="0"/>
          </a:p>
          <a:p>
            <a:pPr lvl="1"/>
            <a:r>
              <a:rPr lang="en-AU" dirty="0"/>
              <a:t>Evaluations of inclusive teaching and curriculum approaches by Deakin staff.</a:t>
            </a:r>
            <a:br>
              <a:rPr lang="en-AU" dirty="0"/>
            </a:br>
            <a:endParaRPr lang="en-AU" dirty="0"/>
          </a:p>
          <a:p>
            <a:endParaRPr lang="en-AU" dirty="0"/>
          </a:p>
        </p:txBody>
      </p:sp>
    </p:spTree>
    <p:extLst>
      <p:ext uri="{BB962C8B-B14F-4D97-AF65-F5344CB8AC3E}">
        <p14:creationId xmlns:p14="http://schemas.microsoft.com/office/powerpoint/2010/main" val="78820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a:blip r:embed="rId3"/>
          <a:stretch>
            <a:fillRect/>
          </a:stretch>
        </p:blipFill>
        <p:spPr>
          <a:xfrm>
            <a:off x="0" y="4985833"/>
            <a:ext cx="9144000" cy="1872167"/>
          </a:xfrm>
          <a:prstGeom prst="rect">
            <a:avLst/>
          </a:prstGeom>
        </p:spPr>
      </p:pic>
      <p:sp>
        <p:nvSpPr>
          <p:cNvPr id="2" name="Title 1"/>
          <p:cNvSpPr>
            <a:spLocks noGrp="1"/>
          </p:cNvSpPr>
          <p:nvPr>
            <p:ph type="title"/>
          </p:nvPr>
        </p:nvSpPr>
        <p:spPr>
          <a:xfrm>
            <a:off x="628650" y="110483"/>
            <a:ext cx="7886700" cy="1034105"/>
          </a:xfrm>
        </p:spPr>
        <p:txBody>
          <a:bodyPr>
            <a:normAutofit/>
          </a:bodyPr>
          <a:lstStyle/>
          <a:p>
            <a:r>
              <a:rPr lang="en-AU" sz="4800" b="1" dirty="0" smtClean="0">
                <a:solidFill>
                  <a:srgbClr val="068DA4"/>
                </a:solidFill>
              </a:rPr>
              <a:t>Research context</a:t>
            </a:r>
            <a:endParaRPr lang="en-AU" sz="4800" b="1" dirty="0">
              <a:solidFill>
                <a:srgbClr val="068DA4"/>
              </a:solidFill>
            </a:endParaRPr>
          </a:p>
        </p:txBody>
      </p:sp>
      <p:sp>
        <p:nvSpPr>
          <p:cNvPr id="3" name="Content Placeholder 2"/>
          <p:cNvSpPr>
            <a:spLocks noGrp="1"/>
          </p:cNvSpPr>
          <p:nvPr>
            <p:ph idx="1"/>
          </p:nvPr>
        </p:nvSpPr>
        <p:spPr>
          <a:xfrm>
            <a:off x="628650" y="1254030"/>
            <a:ext cx="7886700" cy="4458001"/>
          </a:xfrm>
        </p:spPr>
        <p:txBody>
          <a:bodyPr>
            <a:normAutofit lnSpcReduction="10000"/>
          </a:bodyPr>
          <a:lstStyle/>
          <a:p>
            <a:r>
              <a:rPr lang="en-AU" b="1" dirty="0" smtClean="0"/>
              <a:t>Evaluation methods </a:t>
            </a:r>
            <a:r>
              <a:rPr lang="en-AU" dirty="0" smtClean="0"/>
              <a:t>were based on:</a:t>
            </a:r>
          </a:p>
          <a:p>
            <a:pPr lvl="1"/>
            <a:r>
              <a:rPr lang="en-AU" dirty="0" smtClean="0"/>
              <a:t>Extensive literature review of methods to evaluate inclusive teaching and learning in HE—suggesting action research and mixed methods</a:t>
            </a:r>
          </a:p>
          <a:p>
            <a:pPr lvl="1"/>
            <a:r>
              <a:rPr lang="en-AU" dirty="0" smtClean="0"/>
              <a:t>‘Practical’ action research (Carr &amp; </a:t>
            </a:r>
            <a:r>
              <a:rPr lang="en-AU" dirty="0" err="1" smtClean="0"/>
              <a:t>Kemmis</a:t>
            </a:r>
            <a:r>
              <a:rPr lang="en-AU" dirty="0" smtClean="0"/>
              <a:t> 2009)—researchers </a:t>
            </a:r>
            <a:r>
              <a:rPr lang="en-AU" dirty="0"/>
              <a:t>work alongside practitioners to encourage participation and reflection on </a:t>
            </a:r>
            <a:r>
              <a:rPr lang="en-AU" dirty="0" smtClean="0"/>
              <a:t>practice.</a:t>
            </a:r>
          </a:p>
          <a:p>
            <a:r>
              <a:rPr lang="en-AU" b="1" dirty="0" smtClean="0"/>
              <a:t>Outcomes</a:t>
            </a:r>
            <a:r>
              <a:rPr lang="en-AU" dirty="0" smtClean="0"/>
              <a:t>: Individual ICCB projects have produced at least 30 publications.</a:t>
            </a:r>
          </a:p>
          <a:p>
            <a:r>
              <a:rPr lang="en-AU" b="1" dirty="0" smtClean="0"/>
              <a:t>Transformational change</a:t>
            </a:r>
            <a:r>
              <a:rPr lang="en-AU" dirty="0" smtClean="0"/>
              <a:t> as an aspiration</a:t>
            </a:r>
            <a:endParaRPr lang="en-AU" dirty="0"/>
          </a:p>
          <a:p>
            <a:r>
              <a:rPr lang="en-AU" dirty="0" smtClean="0"/>
              <a:t>Retrospective analysis using </a:t>
            </a:r>
            <a:r>
              <a:rPr lang="en-AU" dirty="0" err="1" smtClean="0"/>
              <a:t>Eckel</a:t>
            </a:r>
            <a:r>
              <a:rPr lang="en-AU" dirty="0" smtClean="0"/>
              <a:t> &amp; </a:t>
            </a:r>
            <a:r>
              <a:rPr lang="en-AU" dirty="0" err="1" smtClean="0"/>
              <a:t>Kezar’s</a:t>
            </a:r>
            <a:r>
              <a:rPr lang="en-AU" dirty="0" smtClean="0"/>
              <a:t> (2003) model of </a:t>
            </a:r>
            <a:r>
              <a:rPr lang="en-AU" dirty="0"/>
              <a:t>transformational </a:t>
            </a:r>
            <a:r>
              <a:rPr lang="en-AU" dirty="0" smtClean="0"/>
              <a:t>change:</a:t>
            </a:r>
          </a:p>
          <a:p>
            <a:pPr lvl="1"/>
            <a:r>
              <a:rPr lang="en-AU" dirty="0"/>
              <a:t>Requires evidence of both structural and cultural changes, resulting in deep and pervasive alterations to the institutional status quo, for a change to be classified as ‘transformative’. </a:t>
            </a:r>
          </a:p>
          <a:p>
            <a:pPr lvl="1"/>
            <a:r>
              <a:rPr lang="en-AU" dirty="0"/>
              <a:t>Five requirements to bring about </a:t>
            </a:r>
            <a:r>
              <a:rPr lang="en-AU" dirty="0" smtClean="0"/>
              <a:t>transformational change</a:t>
            </a:r>
            <a:r>
              <a:rPr lang="en-AU" dirty="0"/>
              <a:t>: senior administrative support, collaborative leadership, flexible vision, faculty and staff development and visible action. </a:t>
            </a:r>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331523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172" y="92598"/>
            <a:ext cx="4456253" cy="879676"/>
          </a:xfrm>
        </p:spPr>
        <p:txBody>
          <a:bodyPr>
            <a:noAutofit/>
          </a:bodyPr>
          <a:lstStyle/>
          <a:p>
            <a:r>
              <a:rPr lang="en-AU" sz="3600" b="1" dirty="0" smtClean="0">
                <a:solidFill>
                  <a:srgbClr val="068DA4"/>
                </a:solidFill>
              </a:rPr>
              <a:t>ICCB projects 2014-17</a:t>
            </a:r>
            <a:endParaRPr lang="en-AU" sz="3600" b="1" dirty="0">
              <a:solidFill>
                <a:srgbClr val="068DA4"/>
              </a:solidFill>
            </a:endParaRPr>
          </a:p>
        </p:txBody>
      </p:sp>
      <p:sp>
        <p:nvSpPr>
          <p:cNvPr id="5" name="Content Placeholder 4"/>
          <p:cNvSpPr>
            <a:spLocks noGrp="1"/>
          </p:cNvSpPr>
          <p:nvPr>
            <p:ph sz="half" idx="1"/>
          </p:nvPr>
        </p:nvSpPr>
        <p:spPr>
          <a:xfrm>
            <a:off x="231494" y="856528"/>
            <a:ext cx="4085863" cy="5775766"/>
          </a:xfrm>
        </p:spPr>
        <p:txBody>
          <a:bodyPr>
            <a:noAutofit/>
          </a:bodyPr>
          <a:lstStyle/>
          <a:p>
            <a:r>
              <a:rPr lang="en-AU" sz="1800" dirty="0" smtClean="0"/>
              <a:t>Inclusive teaching website/PD resource (EDU)</a:t>
            </a:r>
          </a:p>
          <a:p>
            <a:r>
              <a:rPr lang="en-AU" sz="1800" dirty="0" smtClean="0"/>
              <a:t>Embedding academic literacies in curriculum, strategic assessment (</a:t>
            </a:r>
            <a:r>
              <a:rPr lang="en-AU" sz="1800" dirty="0" err="1" smtClean="0"/>
              <a:t>BComm</a:t>
            </a:r>
            <a:r>
              <a:rPr lang="en-AU" sz="1800" dirty="0" smtClean="0"/>
              <a:t> + others)</a:t>
            </a:r>
          </a:p>
          <a:p>
            <a:r>
              <a:rPr lang="en-AU" sz="1800" dirty="0" smtClean="0"/>
              <a:t>Embedding digital literacies </a:t>
            </a:r>
            <a:r>
              <a:rPr lang="en-AU" sz="1800" dirty="0"/>
              <a:t>in </a:t>
            </a:r>
            <a:r>
              <a:rPr lang="en-AU" sz="1800" dirty="0" smtClean="0"/>
              <a:t>curriculum, authentic learning, synchronous blended mode </a:t>
            </a:r>
            <a:r>
              <a:rPr lang="en-AU" sz="1800" dirty="0"/>
              <a:t>(</a:t>
            </a:r>
            <a:r>
              <a:rPr lang="en-AU" sz="1800" dirty="0" err="1" smtClean="0"/>
              <a:t>BComm</a:t>
            </a:r>
            <a:r>
              <a:rPr lang="en-AU" sz="1800" dirty="0" smtClean="0"/>
              <a:t>)</a:t>
            </a:r>
            <a:endParaRPr lang="en-AU" sz="1800" dirty="0"/>
          </a:p>
          <a:p>
            <a:r>
              <a:rPr lang="en-AU" sz="1800" dirty="0" smtClean="0"/>
              <a:t>Embedding career readiness in curriculum </a:t>
            </a:r>
            <a:r>
              <a:rPr lang="en-AU" sz="1800" dirty="0"/>
              <a:t>(</a:t>
            </a:r>
            <a:r>
              <a:rPr lang="en-AU" sz="1800" dirty="0" err="1" smtClean="0"/>
              <a:t>BComm</a:t>
            </a:r>
            <a:r>
              <a:rPr lang="en-AU" sz="1800" dirty="0" smtClean="0"/>
              <a:t>)</a:t>
            </a:r>
            <a:endParaRPr lang="en-AU" sz="1800" dirty="0"/>
          </a:p>
          <a:p>
            <a:r>
              <a:rPr lang="en-AU" sz="1800" dirty="0" smtClean="0"/>
              <a:t>Supporting numeracy development in context (</a:t>
            </a:r>
            <a:r>
              <a:rPr lang="en-AU" sz="1800" dirty="0" err="1" smtClean="0"/>
              <a:t>BComm</a:t>
            </a:r>
            <a:r>
              <a:rPr lang="en-AU" sz="1800" dirty="0" smtClean="0"/>
              <a:t>)</a:t>
            </a:r>
          </a:p>
          <a:p>
            <a:r>
              <a:rPr lang="en-AU" sz="1800" dirty="0"/>
              <a:t>Cultural </a:t>
            </a:r>
            <a:r>
              <a:rPr lang="en-AU" sz="1800" dirty="0" smtClean="0"/>
              <a:t>inclusivity PD </a:t>
            </a:r>
            <a:r>
              <a:rPr lang="en-AU" sz="1800" dirty="0"/>
              <a:t>(</a:t>
            </a:r>
            <a:r>
              <a:rPr lang="en-AU" sz="1800" dirty="0" err="1" smtClean="0"/>
              <a:t>BComm</a:t>
            </a:r>
            <a:r>
              <a:rPr lang="en-AU" sz="1800" dirty="0" smtClean="0"/>
              <a:t>)</a:t>
            </a:r>
            <a:endParaRPr lang="en-AU" sz="1800" dirty="0"/>
          </a:p>
          <a:p>
            <a:r>
              <a:rPr lang="en-AU" sz="1800" dirty="0"/>
              <a:t>Feedback and feed forward (</a:t>
            </a:r>
            <a:r>
              <a:rPr lang="en-AU" sz="1800" dirty="0" err="1"/>
              <a:t>BComm</a:t>
            </a:r>
            <a:r>
              <a:rPr lang="en-AU" sz="1800" dirty="0" smtClean="0"/>
              <a:t>)</a:t>
            </a:r>
          </a:p>
          <a:p>
            <a:r>
              <a:rPr lang="en-AU" sz="1800" dirty="0" smtClean="0"/>
              <a:t> </a:t>
            </a:r>
            <a:r>
              <a:rPr lang="en-AU" sz="1800" dirty="0"/>
              <a:t>Web resources, exemplars to support academic literacies (Student Academic &amp; Peer Support) </a:t>
            </a:r>
          </a:p>
          <a:p>
            <a:r>
              <a:rPr lang="en-AU" sz="1800" dirty="0"/>
              <a:t>Institute of </a:t>
            </a:r>
            <a:r>
              <a:rPr lang="en-AU" sz="1800" dirty="0" err="1"/>
              <a:t>Koorie</a:t>
            </a:r>
            <a:r>
              <a:rPr lang="en-AU" sz="1800" dirty="0"/>
              <a:t> Education curriculum renewal</a:t>
            </a:r>
          </a:p>
          <a:p>
            <a:endParaRPr lang="en-AU" sz="1800" dirty="0"/>
          </a:p>
        </p:txBody>
      </p:sp>
      <p:sp>
        <p:nvSpPr>
          <p:cNvPr id="6" name="Content Placeholder 5"/>
          <p:cNvSpPr>
            <a:spLocks noGrp="1"/>
          </p:cNvSpPr>
          <p:nvPr>
            <p:ph sz="half" idx="2"/>
          </p:nvPr>
        </p:nvSpPr>
        <p:spPr>
          <a:xfrm>
            <a:off x="4317357" y="92598"/>
            <a:ext cx="4629873" cy="6539695"/>
          </a:xfrm>
        </p:spPr>
        <p:txBody>
          <a:bodyPr>
            <a:normAutofit fontScale="40000" lnSpcReduction="20000"/>
          </a:bodyPr>
          <a:lstStyle/>
          <a:p>
            <a:r>
              <a:rPr lang="en-AU" sz="4500" dirty="0"/>
              <a:t>Hype-based </a:t>
            </a:r>
            <a:r>
              <a:rPr lang="en-AU" sz="4500" dirty="0" smtClean="0"/>
              <a:t>modules to develop digital literacy in context (Library)</a:t>
            </a:r>
          </a:p>
          <a:p>
            <a:r>
              <a:rPr lang="en-AU" sz="4500" dirty="0" smtClean="0"/>
              <a:t>Smart Sparrow adaptive mastery learning modules to develop digital literacy in context (Library)</a:t>
            </a:r>
          </a:p>
          <a:p>
            <a:r>
              <a:rPr lang="en-AU" sz="4500" dirty="0" smtClean="0"/>
              <a:t>Online role playing platform to develop digital literacy in context (Library)</a:t>
            </a:r>
          </a:p>
          <a:p>
            <a:r>
              <a:rPr lang="en-AU" sz="4500" dirty="0" smtClean="0"/>
              <a:t>‘Getting Started’ online digital literacy videos (Library)</a:t>
            </a:r>
          </a:p>
          <a:p>
            <a:r>
              <a:rPr lang="en-AU" sz="4500" dirty="0" smtClean="0"/>
              <a:t>Inclusive feedback (Health)</a:t>
            </a:r>
          </a:p>
          <a:p>
            <a:r>
              <a:rPr lang="en-AU" sz="4500" dirty="0" smtClean="0"/>
              <a:t>Benchmarking the experience of sessional staff (Health)</a:t>
            </a:r>
          </a:p>
          <a:p>
            <a:r>
              <a:rPr lang="en-AU" sz="4500" dirty="0" smtClean="0"/>
              <a:t>International desktop audit of inclusive curriculum policies, PD approaches</a:t>
            </a:r>
          </a:p>
          <a:p>
            <a:r>
              <a:rPr lang="en-AU" sz="4500" dirty="0" smtClean="0"/>
              <a:t>Inclusive teaching capacity building website/PD resource (Health)</a:t>
            </a:r>
          </a:p>
          <a:p>
            <a:r>
              <a:rPr lang="en-AU" sz="4500" dirty="0" smtClean="0"/>
              <a:t>Course hub sites (Science, Engineering &amp; Built </a:t>
            </a:r>
            <a:r>
              <a:rPr lang="en-AU" sz="4500" dirty="0" err="1" smtClean="0"/>
              <a:t>Env</a:t>
            </a:r>
            <a:r>
              <a:rPr lang="en-AU" sz="4500" dirty="0" smtClean="0"/>
              <a:t>.)</a:t>
            </a:r>
          </a:p>
          <a:p>
            <a:r>
              <a:rPr lang="en-AU" sz="4500" dirty="0" smtClean="0"/>
              <a:t>‘Start Anytime’ WIL units (SEBE)</a:t>
            </a:r>
          </a:p>
          <a:p>
            <a:r>
              <a:rPr lang="en-AU" sz="4500" dirty="0" smtClean="0"/>
              <a:t>Inclusive teaching PD workshops (SEBE)</a:t>
            </a:r>
          </a:p>
          <a:p>
            <a:r>
              <a:rPr lang="en-AU" sz="4500" dirty="0" smtClean="0"/>
              <a:t>UDL </a:t>
            </a:r>
            <a:r>
              <a:rPr lang="en-AU" sz="4500" dirty="0"/>
              <a:t>audit of target units (Arts-Education)</a:t>
            </a:r>
          </a:p>
          <a:p>
            <a:r>
              <a:rPr lang="en-AU" sz="4500" dirty="0"/>
              <a:t>UDL PD for sessional staff (Arts-Education)</a:t>
            </a:r>
          </a:p>
          <a:p>
            <a:r>
              <a:rPr lang="en-AU" sz="4500" dirty="0"/>
              <a:t>Redesign ‘Intro to </a:t>
            </a:r>
            <a:r>
              <a:rPr lang="en-AU" sz="4500" dirty="0" err="1"/>
              <a:t>uni</a:t>
            </a:r>
            <a:r>
              <a:rPr lang="en-AU" sz="4500" dirty="0"/>
              <a:t>’ foundation unit to UDL principles (Arts-Education)</a:t>
            </a:r>
          </a:p>
          <a:p>
            <a:r>
              <a:rPr lang="en-AU" sz="4500" dirty="0"/>
              <a:t>Embedding simple inclusive curriculum techniques in target units (Arts-Education</a:t>
            </a:r>
            <a:r>
              <a:rPr lang="en-AU" sz="4500" dirty="0" smtClean="0"/>
              <a:t>)</a:t>
            </a:r>
          </a:p>
          <a:p>
            <a:endParaRPr lang="en-AU" dirty="0"/>
          </a:p>
        </p:txBody>
      </p:sp>
    </p:spTree>
    <p:extLst>
      <p:ext uri="{BB962C8B-B14F-4D97-AF65-F5344CB8AC3E}">
        <p14:creationId xmlns:p14="http://schemas.microsoft.com/office/powerpoint/2010/main" val="117587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a:blip r:embed="rId3"/>
          <a:stretch>
            <a:fillRect/>
          </a:stretch>
        </p:blipFill>
        <p:spPr>
          <a:xfrm>
            <a:off x="0" y="4985833"/>
            <a:ext cx="9144000" cy="1872167"/>
          </a:xfrm>
          <a:prstGeom prst="rect">
            <a:avLst/>
          </a:prstGeom>
        </p:spPr>
      </p:pic>
      <p:sp>
        <p:nvSpPr>
          <p:cNvPr id="2" name="Title 1"/>
          <p:cNvSpPr>
            <a:spLocks noGrp="1"/>
          </p:cNvSpPr>
          <p:nvPr>
            <p:ph type="title"/>
          </p:nvPr>
        </p:nvSpPr>
        <p:spPr>
          <a:xfrm>
            <a:off x="312515" y="104172"/>
            <a:ext cx="8544613" cy="1643605"/>
          </a:xfrm>
        </p:spPr>
        <p:txBody>
          <a:bodyPr>
            <a:noAutofit/>
          </a:bodyPr>
          <a:lstStyle/>
          <a:p>
            <a:r>
              <a:rPr lang="en-AU" sz="2400" cap="all" dirty="0" smtClean="0">
                <a:solidFill>
                  <a:srgbClr val="068DA4"/>
                </a:solidFill>
              </a:rPr>
              <a:t>Case study</a:t>
            </a:r>
            <a:r>
              <a:rPr lang="en-AU" sz="4000" dirty="0" smtClean="0">
                <a:solidFill>
                  <a:srgbClr val="068DA4"/>
                </a:solidFill>
              </a:rPr>
              <a:t/>
            </a:r>
            <a:br>
              <a:rPr lang="en-AU" sz="4000" dirty="0" smtClean="0">
                <a:solidFill>
                  <a:srgbClr val="068DA4"/>
                </a:solidFill>
              </a:rPr>
            </a:br>
            <a:r>
              <a:rPr lang="en-AU" sz="4000" dirty="0" smtClean="0">
                <a:solidFill>
                  <a:srgbClr val="068DA4"/>
                </a:solidFill>
              </a:rPr>
              <a:t>Embedding digital and academic literacies in the Bachelor of Commerce</a:t>
            </a:r>
            <a:endParaRPr lang="en-AU" sz="4000" dirty="0">
              <a:solidFill>
                <a:srgbClr val="068DA4"/>
              </a:solidFill>
            </a:endParaRPr>
          </a:p>
        </p:txBody>
      </p:sp>
      <p:sp>
        <p:nvSpPr>
          <p:cNvPr id="3" name="Content Placeholder 2"/>
          <p:cNvSpPr>
            <a:spLocks noGrp="1"/>
          </p:cNvSpPr>
          <p:nvPr>
            <p:ph idx="1"/>
          </p:nvPr>
        </p:nvSpPr>
        <p:spPr>
          <a:xfrm>
            <a:off x="312515" y="1747777"/>
            <a:ext cx="8202835" cy="4921964"/>
          </a:xfrm>
        </p:spPr>
        <p:txBody>
          <a:bodyPr>
            <a:normAutofit/>
          </a:bodyPr>
          <a:lstStyle/>
          <a:p>
            <a:pPr marL="0" indent="0">
              <a:buNone/>
            </a:pPr>
            <a:r>
              <a:rPr lang="en-AU" b="1" dirty="0" smtClean="0"/>
              <a:t>Pre-2014:</a:t>
            </a:r>
            <a:r>
              <a:rPr lang="en-AU" dirty="0" smtClean="0"/>
              <a:t> Library, Student Academic &amp; Peer Support (SAPS), Careers working separately, in individual </a:t>
            </a:r>
            <a:r>
              <a:rPr lang="en-AU" dirty="0" err="1" smtClean="0"/>
              <a:t>BComm</a:t>
            </a:r>
            <a:r>
              <a:rPr lang="en-AU" dirty="0" smtClean="0"/>
              <a:t> units</a:t>
            </a:r>
            <a:br>
              <a:rPr lang="en-AU" dirty="0" smtClean="0"/>
            </a:br>
            <a:endParaRPr lang="en-AU" sz="1000" dirty="0" smtClean="0"/>
          </a:p>
          <a:p>
            <a:pPr marL="0" indent="0">
              <a:buNone/>
            </a:pPr>
            <a:r>
              <a:rPr lang="en-AU" b="1" dirty="0" smtClean="0"/>
              <a:t>2014: </a:t>
            </a:r>
            <a:r>
              <a:rPr lang="en-AU" dirty="0" smtClean="0"/>
              <a:t>EDU brings Library, SAPS, Careers together as ICCB partners collaborating to work with receptive unit chairs, in target units</a:t>
            </a:r>
            <a:br>
              <a:rPr lang="en-AU" dirty="0" smtClean="0"/>
            </a:br>
            <a:endParaRPr lang="en-AU" sz="1000" dirty="0" smtClean="0"/>
          </a:p>
          <a:p>
            <a:pPr marL="0" indent="0">
              <a:buNone/>
            </a:pPr>
            <a:r>
              <a:rPr lang="en-AU" b="1" dirty="0" smtClean="0"/>
              <a:t>2015: </a:t>
            </a:r>
            <a:r>
              <a:rPr lang="en-AU" dirty="0" err="1" smtClean="0"/>
              <a:t>BComm</a:t>
            </a:r>
            <a:r>
              <a:rPr lang="en-AU" dirty="0" smtClean="0"/>
              <a:t> course review:</a:t>
            </a:r>
          </a:p>
          <a:p>
            <a:pPr lvl="1"/>
            <a:r>
              <a:rPr lang="en-AU" dirty="0" smtClean="0"/>
              <a:t>Faculty identifies poor career-readiness of students, low authenticity, motivation issues, non-achievement of Deakin graduate learning outcomes (accreditation issues) </a:t>
            </a:r>
          </a:p>
          <a:p>
            <a:pPr lvl="1"/>
            <a:r>
              <a:rPr lang="en-AU" dirty="0" smtClean="0"/>
              <a:t>Course restructure, new unit chairs, new curriculum, new majors to simplify streams </a:t>
            </a:r>
          </a:p>
          <a:p>
            <a:pPr lvl="1"/>
            <a:r>
              <a:rPr lang="en-AU" dirty="0" smtClean="0"/>
              <a:t>ICCB partners involved to help embed literacies in all 1</a:t>
            </a:r>
            <a:r>
              <a:rPr lang="en-AU" baseline="30000" dirty="0" smtClean="0"/>
              <a:t>st</a:t>
            </a:r>
            <a:r>
              <a:rPr lang="en-AU" dirty="0" smtClean="0"/>
              <a:t> year units, career readiness throughout the course</a:t>
            </a:r>
          </a:p>
          <a:p>
            <a:endParaRPr lang="en-AU" dirty="0"/>
          </a:p>
        </p:txBody>
      </p:sp>
    </p:spTree>
    <p:extLst>
      <p:ext uri="{BB962C8B-B14F-4D97-AF65-F5344CB8AC3E}">
        <p14:creationId xmlns:p14="http://schemas.microsoft.com/office/powerpoint/2010/main" val="158478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6872" y="233083"/>
            <a:ext cx="8228478" cy="1395098"/>
          </a:xfrm>
        </p:spPr>
        <p:txBody>
          <a:bodyPr>
            <a:normAutofit fontScale="90000"/>
          </a:bodyPr>
          <a:lstStyle/>
          <a:p>
            <a:r>
              <a:rPr lang="en-AU" sz="2700" cap="all" dirty="0">
                <a:solidFill>
                  <a:srgbClr val="068DA4"/>
                </a:solidFill>
              </a:rPr>
              <a:t>Case study</a:t>
            </a:r>
            <a:r>
              <a:rPr lang="en-AU" sz="4000" dirty="0" smtClean="0">
                <a:solidFill>
                  <a:srgbClr val="068DA4"/>
                </a:solidFill>
              </a:rPr>
              <a:t/>
            </a:r>
            <a:br>
              <a:rPr lang="en-AU" sz="4000" dirty="0" smtClean="0">
                <a:solidFill>
                  <a:srgbClr val="068DA4"/>
                </a:solidFill>
              </a:rPr>
            </a:br>
            <a:r>
              <a:rPr lang="en-AU" sz="4000" dirty="0" smtClean="0">
                <a:solidFill>
                  <a:srgbClr val="068DA4"/>
                </a:solidFill>
              </a:rPr>
              <a:t>Marketing </a:t>
            </a:r>
            <a:r>
              <a:rPr lang="en-AU" sz="4000" dirty="0">
                <a:solidFill>
                  <a:srgbClr val="068DA4"/>
                </a:solidFill>
              </a:rPr>
              <a:t>101: Embedding digital literacies</a:t>
            </a:r>
            <a:r>
              <a:rPr lang="en-AU" dirty="0"/>
              <a:t/>
            </a:r>
            <a:br>
              <a:rPr lang="en-AU" dirty="0"/>
            </a:br>
            <a:endParaRPr lang="en-AU" dirty="0"/>
          </a:p>
        </p:txBody>
      </p:sp>
      <p:sp>
        <p:nvSpPr>
          <p:cNvPr id="5" name="Content Placeholder 4"/>
          <p:cNvSpPr>
            <a:spLocks noGrp="1"/>
          </p:cNvSpPr>
          <p:nvPr>
            <p:ph idx="1"/>
          </p:nvPr>
        </p:nvSpPr>
        <p:spPr>
          <a:xfrm>
            <a:off x="286872" y="1496292"/>
            <a:ext cx="5935798" cy="5361708"/>
          </a:xfrm>
        </p:spPr>
        <p:txBody>
          <a:bodyPr>
            <a:normAutofit fontScale="92500"/>
          </a:bodyPr>
          <a:lstStyle/>
          <a:p>
            <a:r>
              <a:rPr lang="en-AU" dirty="0"/>
              <a:t>Historically low success rates, high numbers of LSES students</a:t>
            </a:r>
          </a:p>
          <a:p>
            <a:r>
              <a:rPr lang="en-AU" dirty="0" smtClean="0"/>
              <a:t>Unit chair ‘early adopter’ of embedding digital literacies</a:t>
            </a:r>
          </a:p>
          <a:p>
            <a:r>
              <a:rPr lang="en-AU" b="1" dirty="0" smtClean="0"/>
              <a:t>2016:</a:t>
            </a:r>
            <a:r>
              <a:rPr lang="en-AU" dirty="0" smtClean="0"/>
              <a:t> Key literacies focus distributed among core units</a:t>
            </a:r>
          </a:p>
          <a:p>
            <a:r>
              <a:rPr lang="en-AU" dirty="0" smtClean="0"/>
              <a:t>Library collaborated to embed digital literacy module hurdle req. </a:t>
            </a:r>
          </a:p>
          <a:p>
            <a:r>
              <a:rPr lang="en-AU" dirty="0" smtClean="0"/>
              <a:t>Many other improvements to demystify </a:t>
            </a:r>
            <a:r>
              <a:rPr lang="en-AU" dirty="0" err="1" smtClean="0"/>
              <a:t>uni</a:t>
            </a:r>
            <a:r>
              <a:rPr lang="en-AU" dirty="0" smtClean="0"/>
              <a:t> culture, scaffold assessments, increase flexibility (UDL) </a:t>
            </a:r>
          </a:p>
          <a:p>
            <a:r>
              <a:rPr lang="en-AU" dirty="0" smtClean="0"/>
              <a:t>Team teaching, 12 hours staff meetings/PD</a:t>
            </a:r>
          </a:p>
          <a:p>
            <a:r>
              <a:rPr lang="en-AU" dirty="0" smtClean="0"/>
              <a:t>Outcomes:</a:t>
            </a:r>
          </a:p>
          <a:p>
            <a:pPr lvl="1"/>
            <a:r>
              <a:rPr lang="en-AU" dirty="0"/>
              <a:t>LSES student success rates improving 3% each trimester</a:t>
            </a:r>
          </a:p>
          <a:p>
            <a:pPr lvl="1"/>
            <a:r>
              <a:rPr lang="en-AU" dirty="0"/>
              <a:t>Higher grades </a:t>
            </a:r>
            <a:r>
              <a:rPr lang="en-AU" dirty="0" smtClean="0"/>
              <a:t>in digital literacy assessment</a:t>
            </a:r>
            <a:endParaRPr lang="en-AU" dirty="0"/>
          </a:p>
          <a:p>
            <a:pPr lvl="1"/>
            <a:r>
              <a:rPr lang="en-AU" dirty="0"/>
              <a:t>Focus group comments: they see the relevance of marketing now, </a:t>
            </a:r>
            <a:r>
              <a:rPr lang="en-AU" dirty="0" smtClean="0"/>
              <a:t>appreciate the authenticity and support.</a:t>
            </a:r>
          </a:p>
          <a:p>
            <a:r>
              <a:rPr lang="en-AU" dirty="0" smtClean="0"/>
              <a:t>Ongoing reviews and improvements, publication forthcoming</a:t>
            </a:r>
          </a:p>
        </p:txBody>
      </p:sp>
      <p:pic>
        <p:nvPicPr>
          <p:cNvPr id="8" name="Picture 7"/>
          <p:cNvPicPr>
            <a:picLocks noChangeAspect="1"/>
          </p:cNvPicPr>
          <p:nvPr/>
        </p:nvPicPr>
        <p:blipFill>
          <a:blip r:embed="rId3"/>
          <a:stretch>
            <a:fillRect/>
          </a:stretch>
        </p:blipFill>
        <p:spPr>
          <a:xfrm>
            <a:off x="6342311" y="1628180"/>
            <a:ext cx="2514818" cy="3264691"/>
          </a:xfrm>
          <a:prstGeom prst="rect">
            <a:avLst/>
          </a:prstGeom>
        </p:spPr>
      </p:pic>
      <p:sp>
        <p:nvSpPr>
          <p:cNvPr id="10" name="TextBox 9"/>
          <p:cNvSpPr txBox="1"/>
          <p:nvPr/>
        </p:nvSpPr>
        <p:spPr>
          <a:xfrm>
            <a:off x="6342311" y="5031551"/>
            <a:ext cx="2514818" cy="715581"/>
          </a:xfrm>
          <a:prstGeom prst="rect">
            <a:avLst/>
          </a:prstGeom>
          <a:noFill/>
        </p:spPr>
        <p:txBody>
          <a:bodyPr wrap="square" rtlCol="0">
            <a:spAutoFit/>
          </a:bodyPr>
          <a:lstStyle/>
          <a:p>
            <a:pPr algn="ctr" defTabSz="685800"/>
            <a:r>
              <a:rPr lang="en-AU" sz="1350" dirty="0">
                <a:solidFill>
                  <a:prstClr val="black"/>
                </a:solidFill>
              </a:rPr>
              <a:t>Digital literacy module: authentic, activity based, linked to assessment</a:t>
            </a:r>
          </a:p>
        </p:txBody>
      </p:sp>
    </p:spTree>
    <p:extLst>
      <p:ext uri="{BB962C8B-B14F-4D97-AF65-F5344CB8AC3E}">
        <p14:creationId xmlns:p14="http://schemas.microsoft.com/office/powerpoint/2010/main" val="1436863877"/>
      </p:ext>
    </p:extLst>
  </p:cSld>
  <p:clrMapOvr>
    <a:masterClrMapping/>
  </p:clrMapOvr>
</p:sld>
</file>

<file path=ppt/theme/theme1.xml><?xml version="1.0" encoding="utf-8"?>
<a:theme xmlns:a="http://schemas.openxmlformats.org/drawingml/2006/main" name="Cover Master">
  <a:themeElements>
    <a:clrScheme name="Deakin Uni">
      <a:dk1>
        <a:srgbClr val="000000"/>
      </a:dk1>
      <a:lt1>
        <a:srgbClr val="FFFFFF"/>
      </a:lt1>
      <a:dk2>
        <a:srgbClr val="000000"/>
      </a:dk2>
      <a:lt2>
        <a:srgbClr val="FFFFFF"/>
      </a:lt2>
      <a:accent1>
        <a:srgbClr val="068DA4"/>
      </a:accent1>
      <a:accent2>
        <a:srgbClr val="8A9D1B"/>
      </a:accent2>
      <a:accent3>
        <a:srgbClr val="E26F1C"/>
      </a:accent3>
      <a:accent4>
        <a:srgbClr val="43A38E"/>
      </a:accent4>
      <a:accent5>
        <a:srgbClr val="5A4A61"/>
      </a:accent5>
      <a:accent6>
        <a:srgbClr val="AB2328"/>
      </a:accent6>
      <a:hlink>
        <a:srgbClr val="068DA4"/>
      </a:hlink>
      <a:folHlink>
        <a:srgbClr val="068DA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potx" id="{C3533186-330C-43C1-8EFA-3216A434F289}" vid="{94B14DDC-340D-4B8B-B4F9-CE7EB00CA05B}"/>
    </a:ext>
  </a:extLst>
</a:theme>
</file>

<file path=ppt/theme/theme2.xml><?xml version="1.0" encoding="utf-8"?>
<a:theme xmlns:a="http://schemas.openxmlformats.org/drawingml/2006/main" name="Divider Master">
  <a:themeElements>
    <a:clrScheme name="Deakin Uni">
      <a:dk1>
        <a:srgbClr val="000000"/>
      </a:dk1>
      <a:lt1>
        <a:srgbClr val="FFFFFF"/>
      </a:lt1>
      <a:dk2>
        <a:srgbClr val="000000"/>
      </a:dk2>
      <a:lt2>
        <a:srgbClr val="FFFFFF"/>
      </a:lt2>
      <a:accent1>
        <a:srgbClr val="068DA4"/>
      </a:accent1>
      <a:accent2>
        <a:srgbClr val="8A9D1B"/>
      </a:accent2>
      <a:accent3>
        <a:srgbClr val="E26F1C"/>
      </a:accent3>
      <a:accent4>
        <a:srgbClr val="43A38E"/>
      </a:accent4>
      <a:accent5>
        <a:srgbClr val="5A4A61"/>
      </a:accent5>
      <a:accent6>
        <a:srgbClr val="AB2328"/>
      </a:accent6>
      <a:hlink>
        <a:srgbClr val="068DA4"/>
      </a:hlink>
      <a:folHlink>
        <a:srgbClr val="068DA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potx" id="{C3533186-330C-43C1-8EFA-3216A434F289}" vid="{FC331852-D6E4-4A3C-AE31-5FE27D327E1B}"/>
    </a:ext>
  </a:extLst>
</a:theme>
</file>

<file path=ppt/theme/theme3.xml><?xml version="1.0" encoding="utf-8"?>
<a:theme xmlns:a="http://schemas.openxmlformats.org/drawingml/2006/main" name="Content Master">
  <a:themeElements>
    <a:clrScheme name="Deakin Uni">
      <a:dk1>
        <a:srgbClr val="000000"/>
      </a:dk1>
      <a:lt1>
        <a:srgbClr val="FFFFFF"/>
      </a:lt1>
      <a:dk2>
        <a:srgbClr val="000000"/>
      </a:dk2>
      <a:lt2>
        <a:srgbClr val="FFFFFF"/>
      </a:lt2>
      <a:accent1>
        <a:srgbClr val="068DA4"/>
      </a:accent1>
      <a:accent2>
        <a:srgbClr val="8A9D1B"/>
      </a:accent2>
      <a:accent3>
        <a:srgbClr val="E26F1C"/>
      </a:accent3>
      <a:accent4>
        <a:srgbClr val="43A38E"/>
      </a:accent4>
      <a:accent5>
        <a:srgbClr val="5A4A61"/>
      </a:accent5>
      <a:accent6>
        <a:srgbClr val="AB2328"/>
      </a:accent6>
      <a:hlink>
        <a:srgbClr val="068DA4"/>
      </a:hlink>
      <a:folHlink>
        <a:srgbClr val="068DA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potx" id="{C3533186-330C-43C1-8EFA-3216A434F289}" vid="{F758E481-2482-4D41-A93A-E68C0A6F4FB7}"/>
    </a:ext>
  </a:extLst>
</a:theme>
</file>

<file path=ppt/theme/theme4.xml><?xml version="1.0" encoding="utf-8"?>
<a:theme xmlns:a="http://schemas.openxmlformats.org/drawingml/2006/main" name="Content Master 2">
  <a:themeElements>
    <a:clrScheme name="Deakin Uni">
      <a:dk1>
        <a:srgbClr val="000000"/>
      </a:dk1>
      <a:lt1>
        <a:srgbClr val="FFFFFF"/>
      </a:lt1>
      <a:dk2>
        <a:srgbClr val="000000"/>
      </a:dk2>
      <a:lt2>
        <a:srgbClr val="FFFFFF"/>
      </a:lt2>
      <a:accent1>
        <a:srgbClr val="068DA4"/>
      </a:accent1>
      <a:accent2>
        <a:srgbClr val="8A9D1B"/>
      </a:accent2>
      <a:accent3>
        <a:srgbClr val="E26F1C"/>
      </a:accent3>
      <a:accent4>
        <a:srgbClr val="43A38E"/>
      </a:accent4>
      <a:accent5>
        <a:srgbClr val="5A4A61"/>
      </a:accent5>
      <a:accent6>
        <a:srgbClr val="AB2328"/>
      </a:accent6>
      <a:hlink>
        <a:srgbClr val="068DA4"/>
      </a:hlink>
      <a:folHlink>
        <a:srgbClr val="068DA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potx" id="{C3533186-330C-43C1-8EFA-3216A434F289}" vid="{7C5255F3-5AE3-49EB-BD5E-C1DA2A3F0554}"/>
    </a:ext>
  </a:extLst>
</a:theme>
</file>

<file path=ppt/theme/theme5.xml><?xml version="1.0" encoding="utf-8"?>
<a:theme xmlns:a="http://schemas.openxmlformats.org/drawingml/2006/main" name="1_Content Master 2">
  <a:themeElements>
    <a:clrScheme name="Deakin White">
      <a:dk1>
        <a:srgbClr val="000000"/>
      </a:dk1>
      <a:lt1>
        <a:srgbClr val="FFFFFF"/>
      </a:lt1>
      <a:dk2>
        <a:srgbClr val="000000"/>
      </a:dk2>
      <a:lt2>
        <a:srgbClr val="FFFFFF"/>
      </a:lt2>
      <a:accent1>
        <a:srgbClr val="008BA5"/>
      </a:accent1>
      <a:accent2>
        <a:srgbClr val="8A9D1B"/>
      </a:accent2>
      <a:accent3>
        <a:srgbClr val="5A4A61"/>
      </a:accent3>
      <a:accent4>
        <a:srgbClr val="43A38E"/>
      </a:accent4>
      <a:accent5>
        <a:srgbClr val="E26F1C"/>
      </a:accent5>
      <a:accent6>
        <a:srgbClr val="AB2328"/>
      </a:accent6>
      <a:hlink>
        <a:srgbClr val="068DA4"/>
      </a:hlink>
      <a:folHlink>
        <a:srgbClr val="068DA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potx" id="{C3533186-330C-43C1-8EFA-3216A434F289}" vid="{3509C332-DFFE-4756-9CA1-99D4BFB58A2F}"/>
    </a:ext>
  </a:extLst>
</a:theme>
</file>

<file path=ppt/theme/theme6.xml><?xml version="1.0" encoding="utf-8"?>
<a:theme xmlns:a="http://schemas.openxmlformats.org/drawingml/2006/main" name="Content Master 3">
  <a:themeElements>
    <a:clrScheme name="Deakin">
      <a:dk1>
        <a:srgbClr val="000000"/>
      </a:dk1>
      <a:lt1>
        <a:srgbClr val="FFFFFF"/>
      </a:lt1>
      <a:dk2>
        <a:srgbClr val="000000"/>
      </a:dk2>
      <a:lt2>
        <a:srgbClr val="FFFFFF"/>
      </a:lt2>
      <a:accent1>
        <a:srgbClr val="068DA4"/>
      </a:accent1>
      <a:accent2>
        <a:srgbClr val="8A9D1B"/>
      </a:accent2>
      <a:accent3>
        <a:srgbClr val="5A4A61"/>
      </a:accent3>
      <a:accent4>
        <a:srgbClr val="43A38E"/>
      </a:accent4>
      <a:accent5>
        <a:srgbClr val="E26F1C"/>
      </a:accent5>
      <a:accent6>
        <a:srgbClr val="AB2328"/>
      </a:accent6>
      <a:hlink>
        <a:srgbClr val="068DA4"/>
      </a:hlink>
      <a:folHlink>
        <a:srgbClr val="068DA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potx" id="{C3533186-330C-43C1-8EFA-3216A434F289}" vid="{1771FC8C-D626-403F-97E9-851C9D6ECF2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9042_Powerpoint-White-3.4</Template>
  <TotalTime>1611</TotalTime>
  <Words>3579</Words>
  <Application>Microsoft Office PowerPoint</Application>
  <PresentationFormat>On-screen Show (4:3)</PresentationFormat>
  <Paragraphs>256</Paragraphs>
  <Slides>17</Slides>
  <Notes>15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17</vt:i4>
      </vt:variant>
    </vt:vector>
  </HeadingPairs>
  <TitlesOfParts>
    <vt:vector size="29" baseType="lpstr">
      <vt:lpstr>Arial</vt:lpstr>
      <vt:lpstr>Calibri</vt:lpstr>
      <vt:lpstr>Calibri Light</vt:lpstr>
      <vt:lpstr>Wingdings</vt:lpstr>
      <vt:lpstr>Wingdings 2</vt:lpstr>
      <vt:lpstr>Cover Master</vt:lpstr>
      <vt:lpstr>Divider Master</vt:lpstr>
      <vt:lpstr>Content Master</vt:lpstr>
      <vt:lpstr>Content Master 2</vt:lpstr>
      <vt:lpstr>1_Content Master 2</vt:lpstr>
      <vt:lpstr>Content Master 3</vt:lpstr>
      <vt:lpstr>Office Theme</vt:lpstr>
      <vt:lpstr>Embedding inclusive curriculum: Working from the ground up</vt:lpstr>
      <vt:lpstr>Contents</vt:lpstr>
      <vt:lpstr>Context</vt:lpstr>
      <vt:lpstr>The evolution of inclusive curriculum and capacity building initiatives </vt:lpstr>
      <vt:lpstr>Project design</vt:lpstr>
      <vt:lpstr>Research context</vt:lpstr>
      <vt:lpstr>ICCB projects 2014-17</vt:lpstr>
      <vt:lpstr>Case study Embedding digital and academic literacies in the Bachelor of Commerce</vt:lpstr>
      <vt:lpstr>Case study Marketing 101: Embedding digital literacies </vt:lpstr>
      <vt:lpstr>Case study ‘Personal insight’ 1st year core unit in employability</vt:lpstr>
      <vt:lpstr>Case study Inclusive curriculum interventions in Faculty of Science, Engineering &amp; Built Environment</vt:lpstr>
      <vt:lpstr>Case study SEBE case study continued</vt:lpstr>
      <vt:lpstr>Lessons learnt from the ground-up approach: enablers</vt:lpstr>
      <vt:lpstr>Lessons learnt from the ground-up approach: barriers</vt:lpstr>
      <vt:lpstr>Transformational change?</vt:lpstr>
      <vt:lpstr>Questions &amp; Comments </vt:lpstr>
      <vt:lpstr>references</vt:lpstr>
    </vt:vector>
  </TitlesOfParts>
  <Company>Deakin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by design: a case study in inclusive pedagogy</dc:title>
  <dc:creator>Corinna Ridley</dc:creator>
  <cp:lastModifiedBy>Janet Watson</cp:lastModifiedBy>
  <cp:revision>141</cp:revision>
  <dcterms:created xsi:type="dcterms:W3CDTF">2016-06-10T04:36:35Z</dcterms:created>
  <dcterms:modified xsi:type="dcterms:W3CDTF">2017-07-23T22:46:10Z</dcterms:modified>
</cp:coreProperties>
</file>