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0" r:id="rId2"/>
    <p:sldId id="257" r:id="rId3"/>
    <p:sldId id="261" r:id="rId4"/>
    <p:sldId id="571" r:id="rId5"/>
    <p:sldId id="582" r:id="rId6"/>
    <p:sldId id="575" r:id="rId7"/>
    <p:sldId id="581" r:id="rId8"/>
    <p:sldId id="580" r:id="rId9"/>
    <p:sldId id="579" r:id="rId10"/>
    <p:sldId id="578" r:id="rId11"/>
    <p:sldId id="577" r:id="rId1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98"/>
    <a:srgbClr val="CDE5EB"/>
    <a:srgbClr val="2E97AB"/>
    <a:srgbClr val="50544C"/>
    <a:srgbClr val="99CCD6"/>
    <a:srgbClr val="66B1C1"/>
    <a:srgbClr val="3097AD"/>
    <a:srgbClr val="208080"/>
    <a:srgbClr val="4CA4B6"/>
    <a:srgbClr val="319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10" autoAdjust="0"/>
    <p:restoredTop sz="94663"/>
  </p:normalViewPr>
  <p:slideViewPr>
    <p:cSldViewPr snapToGrid="0" showGuides="1">
      <p:cViewPr varScale="1">
        <p:scale>
          <a:sx n="62" d="100"/>
          <a:sy n="62" d="100"/>
        </p:scale>
        <p:origin x="728" y="28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6"/>
    </p:cViewPr>
  </p:sorterViewPr>
  <p:notesViewPr>
    <p:cSldViewPr snapToGrid="0" showGuides="1">
      <p:cViewPr varScale="1">
        <p:scale>
          <a:sx n="86" d="100"/>
          <a:sy n="86" d="100"/>
        </p:scale>
        <p:origin x="29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E8180-4106-494F-96DB-3ED926C741EF}" type="datetimeFigureOut">
              <a:rPr lang="id-ID" smtClean="0"/>
              <a:t>12/11/2019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17A1F-03D1-4E51-A23F-16B28CB1221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8668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FD0B1-4826-49C4-BB64-820BF9888C4F}" type="datetimeFigureOut">
              <a:rPr lang="id-ID" smtClean="0"/>
              <a:t>12/11/2019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975CF-ECE3-4B69-BB20-4BB18D97BC0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860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156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way to say this is that we are changing the learning paradigm.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8173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910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1BC1A6-FA88-4814-A368-FA1F0C3E5EF9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BCF969-F22E-4363-BD98-B53B34219A98}"/>
              </a:ext>
            </a:extLst>
          </p:cNvPr>
          <p:cNvGrpSpPr/>
          <p:nvPr userDrawn="1"/>
        </p:nvGrpSpPr>
        <p:grpSpPr>
          <a:xfrm>
            <a:off x="6875462" y="0"/>
            <a:ext cx="5316538" cy="6858000"/>
            <a:chOff x="6242051" y="0"/>
            <a:chExt cx="5316538" cy="685800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5E60E73-F1E3-409B-9111-F5BDA2C949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7138" y="0"/>
              <a:ext cx="5251450" cy="4816475"/>
            </a:xfrm>
            <a:custGeom>
              <a:avLst/>
              <a:gdLst>
                <a:gd name="T0" fmla="*/ 8701 w 16628"/>
                <a:gd name="T1" fmla="*/ 15209 h 15209"/>
                <a:gd name="T2" fmla="*/ 8701 w 16628"/>
                <a:gd name="T3" fmla="*/ 15209 h 15209"/>
                <a:gd name="T4" fmla="*/ 16628 w 16628"/>
                <a:gd name="T5" fmla="*/ 10101 h 15209"/>
                <a:gd name="T6" fmla="*/ 16628 w 16628"/>
                <a:gd name="T7" fmla="*/ 0 h 15209"/>
                <a:gd name="T8" fmla="*/ 0 w 16628"/>
                <a:gd name="T9" fmla="*/ 0 h 15209"/>
                <a:gd name="T10" fmla="*/ 0 w 16628"/>
                <a:gd name="T11" fmla="*/ 6508 h 15209"/>
                <a:gd name="T12" fmla="*/ 8701 w 16628"/>
                <a:gd name="T13" fmla="*/ 15209 h 15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8" h="15209">
                  <a:moveTo>
                    <a:pt x="8701" y="15209"/>
                  </a:moveTo>
                  <a:cubicBezTo>
                    <a:pt x="8701" y="15209"/>
                    <a:pt x="8701" y="15209"/>
                    <a:pt x="8701" y="15209"/>
                  </a:cubicBezTo>
                  <a:cubicBezTo>
                    <a:pt x="12225" y="15209"/>
                    <a:pt x="15260" y="13114"/>
                    <a:pt x="16628" y="10101"/>
                  </a:cubicBezTo>
                  <a:cubicBezTo>
                    <a:pt x="16628" y="0"/>
                    <a:pt x="16628" y="0"/>
                    <a:pt x="166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508"/>
                    <a:pt x="0" y="6508"/>
                    <a:pt x="0" y="6508"/>
                  </a:cubicBezTo>
                  <a:cubicBezTo>
                    <a:pt x="0" y="11314"/>
                    <a:pt x="3896" y="15209"/>
                    <a:pt x="8701" y="15209"/>
                  </a:cubicBezTo>
                  <a:close/>
                </a:path>
              </a:pathLst>
            </a:custGeom>
            <a:solidFill>
              <a:srgbClr val="05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E1EC7C4-B361-4504-AACA-92C687883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2051" y="4870450"/>
              <a:ext cx="5316538" cy="1987550"/>
            </a:xfrm>
            <a:custGeom>
              <a:avLst/>
              <a:gdLst>
                <a:gd name="T0" fmla="*/ 8906 w 16833"/>
                <a:gd name="T1" fmla="*/ 0 h 6279"/>
                <a:gd name="T2" fmla="*/ 0 w 16833"/>
                <a:gd name="T3" fmla="*/ 6279 h 6279"/>
                <a:gd name="T4" fmla="*/ 16833 w 16833"/>
                <a:gd name="T5" fmla="*/ 6279 h 6279"/>
                <a:gd name="T6" fmla="*/ 16833 w 16833"/>
                <a:gd name="T7" fmla="*/ 4302 h 6279"/>
                <a:gd name="T8" fmla="*/ 8906 w 16833"/>
                <a:gd name="T9" fmla="*/ 0 h 6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33" h="6279">
                  <a:moveTo>
                    <a:pt x="8906" y="0"/>
                  </a:moveTo>
                  <a:cubicBezTo>
                    <a:pt x="4799" y="0"/>
                    <a:pt x="1304" y="2619"/>
                    <a:pt x="0" y="6279"/>
                  </a:cubicBezTo>
                  <a:cubicBezTo>
                    <a:pt x="16833" y="6279"/>
                    <a:pt x="16833" y="6279"/>
                    <a:pt x="16833" y="6279"/>
                  </a:cubicBezTo>
                  <a:cubicBezTo>
                    <a:pt x="16833" y="4302"/>
                    <a:pt x="16833" y="4302"/>
                    <a:pt x="16833" y="4302"/>
                  </a:cubicBezTo>
                  <a:cubicBezTo>
                    <a:pt x="15147" y="1712"/>
                    <a:pt x="12227" y="0"/>
                    <a:pt x="8906" y="0"/>
                  </a:cubicBezTo>
                  <a:close/>
                </a:path>
              </a:pathLst>
            </a:custGeom>
            <a:solidFill>
              <a:srgbClr val="37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9E87CCB-CBBD-4B69-825A-5D4AEE280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748" y="3951912"/>
            <a:ext cx="1688726" cy="16862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3908" y="3051740"/>
            <a:ext cx="5040000" cy="2206060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907" y="1122363"/>
            <a:ext cx="5040000" cy="1835208"/>
          </a:xfrm>
        </p:spPr>
        <p:txBody>
          <a:bodyPr anchor="b"/>
          <a:lstStyle>
            <a:lvl1pPr algn="l"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19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edium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73436" y="1992849"/>
            <a:ext cx="4320000" cy="3960000"/>
          </a:xfrm>
        </p:spPr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4FC1F87-600F-1D45-8318-81E0C3BB0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3BAAF8-0DB5-854C-BA46-319245169B85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D2B9B15-2869-1E4E-B4B9-81CC585C7312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841CED-1136-3442-9458-07F9E8648ADA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18" name="Text Placeholder 5">
              <a:extLst>
                <a:ext uri="{FF2B5EF4-FFF2-40B4-BE49-F238E27FC236}">
                  <a16:creationId xmlns:a16="http://schemas.microsoft.com/office/drawing/2014/main" id="{0C3AF00B-8C3A-CA4E-81C4-575123BF679B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35ED3A1-4D4F-864F-A1F5-615E8C9CD7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8CB1E2E9-6470-8F42-A58C-4D6A3772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823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edium 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68181" y="1570817"/>
            <a:ext cx="3564000" cy="4320000"/>
          </a:xfrm>
        </p:spPr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2204AF3-7217-7D45-B9BC-89BD032B5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D845D6-5A53-8E48-BA83-D76AF9FEFA23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E29AC77-7554-EE40-AB13-085FA39C5B65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49010D-54B4-0C45-BF39-A47B5CA8B852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19" name="Text Placeholder 5">
              <a:extLst>
                <a:ext uri="{FF2B5EF4-FFF2-40B4-BE49-F238E27FC236}">
                  <a16:creationId xmlns:a16="http://schemas.microsoft.com/office/drawing/2014/main" id="{FB865222-AD4D-8245-B994-622C9B6EB40E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F1EAA44-FFDE-DA46-A6DC-532641206E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76805BEC-6091-E041-96BF-0863803A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7744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icture Plac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564" y="0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564" y="2425031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2442851" y="0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2442851" y="2425031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4873226" y="0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873226" y="2425031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7311176" y="0"/>
            <a:ext cx="2437200" cy="2412000"/>
          </a:xfrm>
        </p:spPr>
        <p:txBody>
          <a:bodyPr/>
          <a:lstStyle/>
          <a:p>
            <a:r>
              <a:rPr lang="id-ID" dirty="0"/>
              <a:t>z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7311176" y="2425031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056F7E03-BDE6-C24C-8CCC-44FF50703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D292D17-0132-FB4C-A074-83F9E505EB33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14C88803-E9F0-1C43-AB16-1715CEAE26E1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53947D-118A-E34D-B9D6-27AE5EBB4F7B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26" name="Text Placeholder 5">
              <a:extLst>
                <a:ext uri="{FF2B5EF4-FFF2-40B4-BE49-F238E27FC236}">
                  <a16:creationId xmlns:a16="http://schemas.microsoft.com/office/drawing/2014/main" id="{6322C9EE-28FE-9342-96E8-A40EF219C480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EEE50F7E-A43C-134C-8B57-D8BE42A0B6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8" name="Date Placeholder 2">
            <a:extLst>
              <a:ext uri="{FF2B5EF4-FFF2-40B4-BE49-F238E27FC236}">
                <a16:creationId xmlns:a16="http://schemas.microsoft.com/office/drawing/2014/main" id="{80261420-F21F-334A-AD57-E71E77C6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4910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icture Plachol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564" y="2018804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564" y="4443835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2442851" y="2018804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2442851" y="4443835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4873226" y="2018804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873226" y="4443835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7311176" y="2018804"/>
            <a:ext cx="2437200" cy="2412000"/>
          </a:xfrm>
        </p:spPr>
        <p:txBody>
          <a:bodyPr/>
          <a:lstStyle/>
          <a:p>
            <a:r>
              <a:rPr lang="id-ID" dirty="0"/>
              <a:t>z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7311176" y="4443835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9756706" y="2018804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9756706" y="4443835"/>
            <a:ext cx="24372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180925C5-B2C6-0648-9B97-576FCC344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FCE7048-82D2-E14C-8B75-771AB1A209A6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09B04C7F-C5D3-4C40-8FD5-63F830BBEFB3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73A1FAB-D9B5-FD44-98CB-A1A50F5B85DA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36" name="Text Placeholder 5">
              <a:extLst>
                <a:ext uri="{FF2B5EF4-FFF2-40B4-BE49-F238E27FC236}">
                  <a16:creationId xmlns:a16="http://schemas.microsoft.com/office/drawing/2014/main" id="{9C13AB93-ACB3-A24F-8156-50F70CFEB1CD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BBEA4CE-3CBF-7B45-9C2A-A252B2E6C6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8" name="Date Placeholder 2">
            <a:extLst>
              <a:ext uri="{FF2B5EF4-FFF2-40B4-BE49-F238E27FC236}">
                <a16:creationId xmlns:a16="http://schemas.microsoft.com/office/drawing/2014/main" id="{CCFA9015-C46B-2246-8F87-E341C6F7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514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lder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81341" y="0"/>
            <a:ext cx="3996000" cy="29337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958346"/>
            <a:ext cx="3384000" cy="3888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87541" y="2958346"/>
            <a:ext cx="5436000" cy="3899654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813550" y="2933720"/>
            <a:ext cx="3384000" cy="1962364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13550" y="4896532"/>
            <a:ext cx="3384000" cy="1962364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996000" cy="29337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4B31D9-52E0-8349-B341-2BB5C9609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7E1599-23B6-9A4A-8D1C-2BF351C04B4D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70D9684-2353-5349-9866-7A6EC94DB4D9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F1DDDD-A990-5342-AD18-57EF7F1BA70A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19" name="Text Placeholder 5">
              <a:extLst>
                <a:ext uri="{FF2B5EF4-FFF2-40B4-BE49-F238E27FC236}">
                  <a16:creationId xmlns:a16="http://schemas.microsoft.com/office/drawing/2014/main" id="{EF195298-3164-E145-A12D-B95EF2A6922E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55EAD59C-FC37-3446-AA01-0DAE24B2EE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67644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971675"/>
            <a:ext cx="8288338" cy="283845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6EED124-3816-8444-B9E3-D237FD05B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FB88BE-4E86-8040-A03D-C1CC6614A2CD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068F04F-0FAC-C949-BFE6-FA65AF7DD557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9AFB81-5073-1B48-94B2-C53B81DC711E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17" name="Text Placeholder 5">
              <a:extLst>
                <a:ext uri="{FF2B5EF4-FFF2-40B4-BE49-F238E27FC236}">
                  <a16:creationId xmlns:a16="http://schemas.microsoft.com/office/drawing/2014/main" id="{A94720EF-CA8E-574A-9748-80A4ABBF5248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689F7F8-3DA5-894E-92FD-6DDC70515B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56DB8C1B-CC97-674B-98C8-0B77DE50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445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ictur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00000" y="1769800"/>
            <a:ext cx="10384511" cy="283845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CBF7A1E-8953-344C-AE03-30315EDC4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6DEB97-5E89-9D47-BC8F-2D509A39A458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D564EDBC-6283-174A-86E3-3D56FF62CBDF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328C2F-D422-7341-806B-DDAC081ACA2F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18" name="Text Placeholder 5">
              <a:extLst>
                <a:ext uri="{FF2B5EF4-FFF2-40B4-BE49-F238E27FC236}">
                  <a16:creationId xmlns:a16="http://schemas.microsoft.com/office/drawing/2014/main" id="{3946CF08-C45C-EA4F-A5BA-2EFC1DDC1B6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F2ED99AF-BA30-7349-908B-D676CEA80F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8B327553-5DB6-CD4C-940B-3D06F0334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2866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landscap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988880" y="1993476"/>
            <a:ext cx="3204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988880" y="3611347"/>
            <a:ext cx="3204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27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988880" y="5243434"/>
            <a:ext cx="3204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5773043" y="1993476"/>
            <a:ext cx="3204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773043" y="3611347"/>
            <a:ext cx="3204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5773043" y="5243434"/>
            <a:ext cx="3204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233BC4A-6A66-B940-949E-920F0337D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52482B-0AE5-E248-9A2A-79E843C7595F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F73123E-581F-B543-B817-B321298C526B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5D684C-6BF6-C644-9EAF-280AAC37137C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22" name="Text Placeholder 5">
              <a:extLst>
                <a:ext uri="{FF2B5EF4-FFF2-40B4-BE49-F238E27FC236}">
                  <a16:creationId xmlns:a16="http://schemas.microsoft.com/office/drawing/2014/main" id="{6FA3F9F3-1BAC-6A4B-A5A2-4E0E3AE465E7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52A7CCF-7194-BA47-85B8-48941F02C4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4" name="Date Placeholder 2">
            <a:extLst>
              <a:ext uri="{FF2B5EF4-FFF2-40B4-BE49-F238E27FC236}">
                <a16:creationId xmlns:a16="http://schemas.microsoft.com/office/drawing/2014/main" id="{CB17C935-1504-9A4E-B308-F64C6653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4979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gzag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57550" y="1974850"/>
            <a:ext cx="1800000" cy="180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2481914" y="3784600"/>
            <a:ext cx="1800000" cy="1800000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283838" y="1974850"/>
            <a:ext cx="1800000" cy="1800000"/>
          </a:xfrm>
        </p:spPr>
        <p:txBody>
          <a:bodyPr/>
          <a:lstStyle/>
          <a:p>
            <a:endParaRPr lang="id-ID"/>
          </a:p>
        </p:txBody>
      </p:sp>
      <p:sp>
        <p:nvSpPr>
          <p:cNvPr id="3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6108202" y="3784600"/>
            <a:ext cx="1800000" cy="1800000"/>
          </a:xfrm>
        </p:spPr>
        <p:txBody>
          <a:bodyPr/>
          <a:lstStyle/>
          <a:p>
            <a:endParaRPr lang="id-ID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7915703" y="1974850"/>
            <a:ext cx="1800000" cy="1800000"/>
          </a:xfrm>
        </p:spPr>
        <p:txBody>
          <a:bodyPr/>
          <a:lstStyle/>
          <a:p>
            <a:endParaRPr lang="id-ID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8"/>
          </p:nvPr>
        </p:nvSpPr>
        <p:spPr>
          <a:xfrm>
            <a:off x="9740067" y="3784600"/>
            <a:ext cx="1800000" cy="180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71DB81F-8F96-3D4A-8C99-8700584FD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948780-C859-5942-B655-52D1F52573AF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91649EA4-C339-9146-8E4E-CCC939ADC9C8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9553D6-CC07-7C4B-BA4C-AA1D66593048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22" name="Text Placeholder 5">
              <a:extLst>
                <a:ext uri="{FF2B5EF4-FFF2-40B4-BE49-F238E27FC236}">
                  <a16:creationId xmlns:a16="http://schemas.microsoft.com/office/drawing/2014/main" id="{F87768CA-150B-7343-A0D6-641F8F23E128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74DD9473-7276-274E-9E96-6DBB50CF1B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4" name="Date Placeholder 2">
            <a:extLst>
              <a:ext uri="{FF2B5EF4-FFF2-40B4-BE49-F238E27FC236}">
                <a16:creationId xmlns:a16="http://schemas.microsoft.com/office/drawing/2014/main" id="{9615F70F-3B60-DA4C-82AE-1F93C0BC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3324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5340A1B-FE2F-6644-8D50-50981A7B0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E1D041-0ACB-D845-8C1B-A5619B68B6A8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ACBB623-E6BF-E14A-80DA-739F5C09555E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F9A935-77EA-5E45-90CF-EB1DA043338A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18" name="Text Placeholder 5">
              <a:extLst>
                <a:ext uri="{FF2B5EF4-FFF2-40B4-BE49-F238E27FC236}">
                  <a16:creationId xmlns:a16="http://schemas.microsoft.com/office/drawing/2014/main" id="{9281BF86-F6A6-C948-8F99-AF4C687CCBCF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9240D107-6B96-FC4E-9096-D758696A88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5EF69F0F-9F2B-A840-AD35-87688E93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811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89A695B-DB4F-5841-A0C5-F18841C848D4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0A6AF153-FB3E-734A-9FAA-5183E46FB778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20F56B-B762-494C-A2B6-DB4FE5A6BDE3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A1AA2331-2E0B-B841-AEA4-44E247001410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420E2C9-29BC-F34A-AD3E-4D8C4EE1F5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084704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7727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40532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40532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7441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7635853" y="3873210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7727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7727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58AE8AC-3BAC-E640-A035-F09917F0E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C74D9C-0BAB-3147-AE4A-247298865AA9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76805563-3806-C94E-9DBB-4BA074102871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274D79-370E-4944-A6E7-5F0A4A209E9D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26" name="Text Placeholder 5">
              <a:extLst>
                <a:ext uri="{FF2B5EF4-FFF2-40B4-BE49-F238E27FC236}">
                  <a16:creationId xmlns:a16="http://schemas.microsoft.com/office/drawing/2014/main" id="{3C2899E3-15A7-5849-BB21-6F9ED7875A1B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1B9B057-278D-C745-8C7F-8C38291D78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2" name="Date Placeholder 2">
            <a:extLst>
              <a:ext uri="{FF2B5EF4-FFF2-40B4-BE49-F238E27FC236}">
                <a16:creationId xmlns:a16="http://schemas.microsoft.com/office/drawing/2014/main" id="{B96ADEF1-C682-9543-ADF0-4CA05956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9620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2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656470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2936927"/>
            <a:ext cx="1728000" cy="1611324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2936927"/>
            <a:ext cx="1728000" cy="1611324"/>
          </a:xfrm>
        </p:spPr>
        <p:txBody>
          <a:bodyPr/>
          <a:lstStyle/>
          <a:p>
            <a:endParaRPr lang="id-ID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627896"/>
            <a:ext cx="2880000" cy="3920354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7635853" y="2756927"/>
            <a:ext cx="3600000" cy="1791324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65647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65647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216CED1-41BA-C24A-BB79-CF35BF362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F10FD6F-01EB-B144-983B-1B93405CDA68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05B36B6C-D1B4-6947-9F46-DB66755EB089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F7009C-E9B1-EA43-B9B3-5BD953103A23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26" name="Text Placeholder 5">
              <a:extLst>
                <a:ext uri="{FF2B5EF4-FFF2-40B4-BE49-F238E27FC236}">
                  <a16:creationId xmlns:a16="http://schemas.microsoft.com/office/drawing/2014/main" id="{C4A04818-0FE1-FE4A-B63D-9AF56D37A589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91B00F5-F085-C247-B2DE-3106153B7C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2" name="Date Placeholder 2">
            <a:extLst>
              <a:ext uri="{FF2B5EF4-FFF2-40B4-BE49-F238E27FC236}">
                <a16:creationId xmlns:a16="http://schemas.microsoft.com/office/drawing/2014/main" id="{F4520504-BF0B-6D4C-A288-B1E56329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682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913689" y="1764404"/>
            <a:ext cx="3600000" cy="4260456"/>
          </a:xfrm>
        </p:spPr>
        <p:txBody>
          <a:bodyPr/>
          <a:lstStyle/>
          <a:p>
            <a:endParaRPr lang="id-ID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889621" y="1763432"/>
            <a:ext cx="2880000" cy="42624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7635853" y="3873210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771382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771382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0AFF5E0-D515-944D-A6C9-DC8BD72F1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A747BF-FD4B-9442-8E6B-6CA4C4C5AFF0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7185AB4-161E-0849-917F-0398135073B2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381C0E-51AB-4443-B2DD-52988E51E033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21" name="Text Placeholder 5">
              <a:extLst>
                <a:ext uri="{FF2B5EF4-FFF2-40B4-BE49-F238E27FC236}">
                  <a16:creationId xmlns:a16="http://schemas.microsoft.com/office/drawing/2014/main" id="{1F8938C9-2817-D64B-B311-00F86534A9F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77EC684-388C-CB4B-B924-5C22FDDED0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4" name="Date Placeholder 2">
            <a:extLst>
              <a:ext uri="{FF2B5EF4-FFF2-40B4-BE49-F238E27FC236}">
                <a16:creationId xmlns:a16="http://schemas.microsoft.com/office/drawing/2014/main" id="{A859F8F9-C81C-6E42-9C04-22FFB66B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910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 Placeholder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72582" y="1543667"/>
            <a:ext cx="1764000" cy="1764000"/>
          </a:xfrm>
          <a:prstGeom prst="ellipse">
            <a:avLst/>
          </a:prstGeom>
        </p:spPr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72581" y="3938716"/>
            <a:ext cx="1764000" cy="1764000"/>
          </a:xfrm>
          <a:prstGeom prst="ellipse">
            <a:avLst/>
          </a:prstGeom>
        </p:spPr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909695" y="1543667"/>
            <a:ext cx="1764000" cy="1764000"/>
          </a:xfrm>
          <a:prstGeom prst="ellipse">
            <a:avLst/>
          </a:prstGeom>
        </p:spPr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909694" y="3938716"/>
            <a:ext cx="1764000" cy="1764000"/>
          </a:xfrm>
          <a:prstGeom prst="ellipse">
            <a:avLst/>
          </a:prstGeom>
        </p:spPr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470557" y="1543667"/>
            <a:ext cx="1764000" cy="1764000"/>
          </a:xfrm>
          <a:prstGeom prst="ellipse">
            <a:avLst/>
          </a:prstGeom>
        </p:spPr>
      </p: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70556" y="3938716"/>
            <a:ext cx="1764000" cy="1764000"/>
          </a:xfrm>
          <a:prstGeom prst="ellipse">
            <a:avLst/>
          </a:prstGeom>
        </p:spPr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022289" y="1543667"/>
            <a:ext cx="1764000" cy="1764000"/>
          </a:xfrm>
          <a:prstGeom prst="ellipse">
            <a:avLst/>
          </a:prstGeom>
        </p:spPr>
      </p:sp>
      <p:sp>
        <p:nvSpPr>
          <p:cNvPr id="18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9022288" y="3938716"/>
            <a:ext cx="1764000" cy="1764000"/>
          </a:xfrm>
          <a:prstGeom prst="ellipse">
            <a:avLst/>
          </a:prstGeom>
        </p:spPr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7FBC33C-AAAC-C942-BF59-E1F2DBDB6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10204FB-2376-6343-A7D8-CEAF7FF8BB0A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1F0ADA2C-360F-1B4B-B23E-EE7DA79DBF07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54B8F2C-A3CA-C54E-865A-6D3097A6FD39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28" name="Text Placeholder 5">
              <a:extLst>
                <a:ext uri="{FF2B5EF4-FFF2-40B4-BE49-F238E27FC236}">
                  <a16:creationId xmlns:a16="http://schemas.microsoft.com/office/drawing/2014/main" id="{254A44CA-3DD0-9C4F-A577-7ADA4A24CC87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5FC0B5B7-8B35-1E4F-B2DA-DF5E59E476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0" name="Date Placeholder 2">
            <a:extLst>
              <a:ext uri="{FF2B5EF4-FFF2-40B4-BE49-F238E27FC236}">
                <a16:creationId xmlns:a16="http://schemas.microsoft.com/office/drawing/2014/main" id="{C73FF78C-C0E1-3449-B5C9-AC776E866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7764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47750" y="1285875"/>
            <a:ext cx="2524125" cy="2524125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4224F89-506C-A24A-B61F-408E3B27F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098F7EA-514A-4249-8BBE-2CA275569420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DE4B8B4-FF4E-6A40-B29A-2B8A2F3E4544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F8BDA2-EACE-8945-B8DB-E42C5C36E79A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18" name="Text Placeholder 5">
              <a:extLst>
                <a:ext uri="{FF2B5EF4-FFF2-40B4-BE49-F238E27FC236}">
                  <a16:creationId xmlns:a16="http://schemas.microsoft.com/office/drawing/2014/main" id="{A9DD994F-5293-E842-8C21-3C8F187C5DC3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362F7B04-1393-BE47-BD65-0D743A849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3C9D0295-1EB9-6646-BCFE-830D3D45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4575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picture (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47750" y="1285875"/>
            <a:ext cx="2524125" cy="2524125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2E1A513-1E1E-4442-A97D-8EE68BD07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92BD874-8DCC-DF4A-BAB8-0E2EDAFEDE70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A4CFDD1-0B31-2E4E-AB15-A8DDC0A77EF5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6BE975-6442-C449-81CB-DC03614B6D61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18" name="Text Placeholder 5">
              <a:extLst>
                <a:ext uri="{FF2B5EF4-FFF2-40B4-BE49-F238E27FC236}">
                  <a16:creationId xmlns:a16="http://schemas.microsoft.com/office/drawing/2014/main" id="{3A76852C-A12D-A046-B38F-AF9D9E18105F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D50A013-301C-B74F-A6EF-36D055A7C8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8D633721-1256-924D-9CE2-063F1F94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1210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743075" y="2073935"/>
            <a:ext cx="162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92335" y="2073935"/>
            <a:ext cx="162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494370" y="2073935"/>
            <a:ext cx="162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7128423" y="2073935"/>
            <a:ext cx="162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69C8BC4-9169-7445-8311-DD7E59E4E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B478C4-6001-B449-BDDC-86D6F4F8B8A0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E83EEF0C-9200-6B46-ABBA-99940F12FF73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B486B4-A76A-9349-8D36-C36D846D1E8E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29" name="Text Placeholder 5">
              <a:extLst>
                <a:ext uri="{FF2B5EF4-FFF2-40B4-BE49-F238E27FC236}">
                  <a16:creationId xmlns:a16="http://schemas.microsoft.com/office/drawing/2014/main" id="{3CA99C0D-5694-C84C-9DD8-E4A5953AAE57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1F06910B-46D2-FE40-B7EB-1F560983D2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1" name="Date Placeholder 2">
            <a:extLst>
              <a:ext uri="{FF2B5EF4-FFF2-40B4-BE49-F238E27FC236}">
                <a16:creationId xmlns:a16="http://schemas.microsoft.com/office/drawing/2014/main" id="{1BF09C7C-F536-5F44-A606-A809C211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1787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 (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743075" y="2073935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92335" y="2073935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494370" y="2073935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7128423" y="2073935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37C0B55-553C-B741-8F85-2F5ABADC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3AA425-D980-D048-8CFF-ECC88998E419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24671E72-70AD-1A4D-8AA0-19D06D984958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032598-2168-0244-BEB0-4D96A5A29D37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24" name="Text Placeholder 5">
              <a:extLst>
                <a:ext uri="{FF2B5EF4-FFF2-40B4-BE49-F238E27FC236}">
                  <a16:creationId xmlns:a16="http://schemas.microsoft.com/office/drawing/2014/main" id="{B2181779-01B9-2D4E-82A8-C42E7B9A3A78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0FB4CD87-E0A9-4644-B2AD-BC95F72E99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6" name="Date Placeholder 2">
            <a:extLst>
              <a:ext uri="{FF2B5EF4-FFF2-40B4-BE49-F238E27FC236}">
                <a16:creationId xmlns:a16="http://schemas.microsoft.com/office/drawing/2014/main" id="{135A1246-02F8-114D-9C4A-BF82A016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0358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210356" y="978152"/>
            <a:ext cx="1764000" cy="1764000"/>
          </a:xfrm>
          <a:prstGeom prst="ellipse">
            <a:avLst/>
          </a:prstGeom>
        </p:spPr>
      </p:sp>
      <p:sp>
        <p:nvSpPr>
          <p:cNvPr id="12" name="Content Placeholder 9"/>
          <p:cNvSpPr>
            <a:spLocks noGrp="1"/>
          </p:cNvSpPr>
          <p:nvPr>
            <p:ph sz="quarter" idx="14"/>
          </p:nvPr>
        </p:nvSpPr>
        <p:spPr>
          <a:xfrm>
            <a:off x="3913188" y="3678464"/>
            <a:ext cx="4368800" cy="2179637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41EC54B-5101-7640-B4FA-94DFB58D9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07CCD9-AA9E-FD42-8768-C19DC29D06AC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A624546-8789-0C4A-9D0E-E2C7915C3F12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9C2BC3-809A-5149-9C6D-683F2B8C95FB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21" name="Text Placeholder 5">
              <a:extLst>
                <a:ext uri="{FF2B5EF4-FFF2-40B4-BE49-F238E27FC236}">
                  <a16:creationId xmlns:a16="http://schemas.microsoft.com/office/drawing/2014/main" id="{0DC83756-B4CA-0346-A6AA-2FD72247FC9D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36216939-4303-D241-9BCE-169F53B660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F4359EDC-C1B3-0A42-8F69-87A0B65B8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571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195A2B4-D801-1D44-9976-2570CF59B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B8D3BFB-627E-F840-B77F-056750A3AB11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03C49405-B2D6-DA4A-A1AE-E858AFA55B35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06368F-A5C5-C84B-AFA1-89BEE88C4DCA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20" name="Text Placeholder 5">
              <a:extLst>
                <a:ext uri="{FF2B5EF4-FFF2-40B4-BE49-F238E27FC236}">
                  <a16:creationId xmlns:a16="http://schemas.microsoft.com/office/drawing/2014/main" id="{093423A2-8A3C-F64F-B2E6-DE270E27372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FC4F019-B8CE-4444-8F1E-B7FE8F1D84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2" name="Date Placeholder 2">
            <a:extLst>
              <a:ext uri="{FF2B5EF4-FFF2-40B4-BE49-F238E27FC236}">
                <a16:creationId xmlns:a16="http://schemas.microsoft.com/office/drawing/2014/main" id="{CCF20E21-AA75-154A-821E-BA2195348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13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9B7A3C-F361-5A4A-BFA4-5ADFDD1E3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FDB19E-7096-1F4E-BB14-DFA0194FA839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E7FB568-A151-1E4A-9AF7-2979263395BC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7BCF5A-3F27-9E4C-BDBD-459BF61317FA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17" name="Text Placeholder 5">
              <a:extLst>
                <a:ext uri="{FF2B5EF4-FFF2-40B4-BE49-F238E27FC236}">
                  <a16:creationId xmlns:a16="http://schemas.microsoft.com/office/drawing/2014/main" id="{56F8F747-8540-1740-9087-4DD2649E1EA8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D1E1426-CAE8-6B41-88A3-408AFA1A0F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CB9EFD9A-332F-0A41-BAE8-1440FAC2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10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1"/>
          <p:cNvSpPr>
            <a:spLocks noEditPoints="1"/>
          </p:cNvSpPr>
          <p:nvPr userDrawn="1"/>
        </p:nvSpPr>
        <p:spPr bwMode="auto">
          <a:xfrm rot="5217264">
            <a:off x="-1581350" y="-697695"/>
            <a:ext cx="4571607" cy="3890506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25378A5-E911-0E40-85AF-795FB4AB3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046849-DEFF-7E40-9B07-1744026AC345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2D5D3BCF-74D4-CB4F-AD01-7C137FF7A538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E34CB8-4A94-2240-8B51-7189E1C17901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17" name="Text Placeholder 5">
              <a:extLst>
                <a:ext uri="{FF2B5EF4-FFF2-40B4-BE49-F238E27FC236}">
                  <a16:creationId xmlns:a16="http://schemas.microsoft.com/office/drawing/2014/main" id="{D9C71F00-9D63-7849-82A2-4A17E3768DB8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EB18233-E811-DE4C-9002-2D07B92BD6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543A8383-F282-584B-AD6A-E6CD20FE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173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0605A71-194C-684E-8E71-388700CBD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E58E45-0948-2748-B322-A5C556D7A07E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64E1715-5BEF-F04A-B514-50FCADA1F7D9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F0F24F-D0BD-0F45-B9CF-70F618386EBB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18" name="Text Placeholder 5">
              <a:extLst>
                <a:ext uri="{FF2B5EF4-FFF2-40B4-BE49-F238E27FC236}">
                  <a16:creationId xmlns:a16="http://schemas.microsoft.com/office/drawing/2014/main" id="{F1A32655-8999-D84F-80F1-83ECCBD5E9E0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4FA64D6E-8D2B-A04F-9486-7B36DFDBC3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5E1D0B48-CC13-3446-BBB6-FC99F9619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429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Random Circle Picture Plac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05428" y="2440008"/>
            <a:ext cx="1080000" cy="108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826659" y="2440008"/>
            <a:ext cx="1080000" cy="108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906659" y="2440008"/>
            <a:ext cx="1080000" cy="108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179256" y="2558496"/>
            <a:ext cx="843024" cy="84302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0092922" y="2558496"/>
            <a:ext cx="843024" cy="84302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9022280" y="2440008"/>
            <a:ext cx="1080000" cy="108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FEFBA6-0127-1A4A-B872-AF8C9FC18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9B5561-7305-DF48-9371-2722CF74998B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87CF3D5F-EF8B-CC45-AAF4-7F631DF11654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580B19-77B4-4B4F-933F-9C49F031629F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23" name="Text Placeholder 5">
              <a:extLst>
                <a:ext uri="{FF2B5EF4-FFF2-40B4-BE49-F238E27FC236}">
                  <a16:creationId xmlns:a16="http://schemas.microsoft.com/office/drawing/2014/main" id="{685C439C-75D3-4147-B943-700B865CD3F8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B659B013-A588-C046-8169-80BD4F7511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5" name="Date Placeholder 2">
            <a:extLst>
              <a:ext uri="{FF2B5EF4-FFF2-40B4-BE49-F238E27FC236}">
                <a16:creationId xmlns:a16="http://schemas.microsoft.com/office/drawing/2014/main" id="{A290DC3C-C372-0447-85E5-8B85FA6A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975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2200" y="1911350"/>
            <a:ext cx="1773238" cy="3233738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FF5F72E-C07F-4641-B9DD-13DDDBE6D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FD9C32-8D44-A944-B899-4C540FB4C502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FCF54F7F-A1F4-2548-ADA8-20FB6A267641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1CB286-22F9-7245-B2EB-09155B6BFBC9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18" name="Text Placeholder 5">
              <a:extLst>
                <a:ext uri="{FF2B5EF4-FFF2-40B4-BE49-F238E27FC236}">
                  <a16:creationId xmlns:a16="http://schemas.microsoft.com/office/drawing/2014/main" id="{BFC7705F-3FEB-4F4B-8757-E4E2F0B91105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03DDF8D4-F558-F548-AD2B-13CAA7A662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AC6DCCD8-DE1D-D443-A878-9A9F7C16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165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P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435511B-3A0B-874E-BB8E-009BD11D8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4A7877-D54C-C546-8B3E-8615F627F5B1}"/>
              </a:ext>
            </a:extLst>
          </p:cNvPr>
          <p:cNvSpPr/>
          <p:nvPr userDrawn="1"/>
        </p:nvSpPr>
        <p:spPr>
          <a:xfrm>
            <a:off x="11540067" y="6090179"/>
            <a:ext cx="448733" cy="448733"/>
          </a:xfrm>
          <a:prstGeom prst="ellipse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F32817F-8D65-904D-8ACC-329287969E4F}"/>
              </a:ext>
            </a:extLst>
          </p:cNvPr>
          <p:cNvSpPr txBox="1">
            <a:spLocks/>
          </p:cNvSpPr>
          <p:nvPr userDrawn="1"/>
        </p:nvSpPr>
        <p:spPr>
          <a:xfrm>
            <a:off x="11497734" y="6122985"/>
            <a:ext cx="55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C9B27A-A09D-F348-B6C2-54B1213B35A8}"/>
              </a:ext>
            </a:extLst>
          </p:cNvPr>
          <p:cNvGrpSpPr/>
          <p:nvPr userDrawn="1"/>
        </p:nvGrpSpPr>
        <p:grpSpPr>
          <a:xfrm>
            <a:off x="10928350" y="369890"/>
            <a:ext cx="1062566" cy="1065213"/>
            <a:chOff x="10928350" y="5591175"/>
            <a:chExt cx="1062566" cy="1065213"/>
          </a:xfrm>
        </p:grpSpPr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A45BFBB5-8DB0-F041-8774-EEFEEFE11D58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43DA6E8-8D67-204F-B5B4-520D2E17ED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16D728DD-D727-F540-8021-C774CB3C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456" y="6122984"/>
            <a:ext cx="2743200" cy="365125"/>
          </a:xfrm>
          <a:prstGeom prst="rect">
            <a:avLst/>
          </a:prstGeom>
        </p:spPr>
        <p:txBody>
          <a:bodyPr/>
          <a:lstStyle/>
          <a:p>
            <a:fld id="{5AD2177F-A8A7-4EA1-B959-651ACA0C51B8}" type="datetime1">
              <a:rPr lang="id-ID" smtClean="0"/>
              <a:t>12/11/2019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03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277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660" r:id="rId2"/>
    <p:sldLayoutId id="2147483733" r:id="rId3"/>
    <p:sldLayoutId id="2147483730" r:id="rId4"/>
    <p:sldLayoutId id="2147483731" r:id="rId5"/>
    <p:sldLayoutId id="2147483732" r:id="rId6"/>
    <p:sldLayoutId id="2147483726" r:id="rId7"/>
    <p:sldLayoutId id="2147483716" r:id="rId8"/>
    <p:sldLayoutId id="2147483715" r:id="rId9"/>
    <p:sldLayoutId id="2147483713" r:id="rId10"/>
    <p:sldLayoutId id="2147483714" r:id="rId11"/>
    <p:sldLayoutId id="2147483710" r:id="rId12"/>
    <p:sldLayoutId id="2147483711" r:id="rId13"/>
    <p:sldLayoutId id="2147483709" r:id="rId14"/>
    <p:sldLayoutId id="2147483707" r:id="rId15"/>
    <p:sldLayoutId id="2147483708" r:id="rId16"/>
    <p:sldLayoutId id="2147483705" r:id="rId17"/>
    <p:sldLayoutId id="2147483703" r:id="rId18"/>
    <p:sldLayoutId id="2147483718" r:id="rId19"/>
    <p:sldLayoutId id="2147483702" r:id="rId20"/>
    <p:sldLayoutId id="2147483719" r:id="rId21"/>
    <p:sldLayoutId id="2147483706" r:id="rId22"/>
    <p:sldLayoutId id="2147483725" r:id="rId23"/>
    <p:sldLayoutId id="2147483697" r:id="rId24"/>
    <p:sldLayoutId id="2147483698" r:id="rId25"/>
    <p:sldLayoutId id="2147483689" r:id="rId26"/>
    <p:sldLayoutId id="2147483691" r:id="rId27"/>
    <p:sldLayoutId id="2147483674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18E9F2C-FC44-4617-A529-475A08D9B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959" y="3590130"/>
            <a:ext cx="5040000" cy="20155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dirty="0">
                <a:solidFill>
                  <a:srgbClr val="057C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Professor Judy Currey</a:t>
            </a:r>
            <a:b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dirty="0">
                <a:solidFill>
                  <a:srgbClr val="057C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Dr Ian Story</a:t>
            </a:r>
            <a:b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dirty="0">
                <a:solidFill>
                  <a:srgbClr val="057C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Ms Berni Murphy</a:t>
            </a:r>
            <a:b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dirty="0">
                <a:solidFill>
                  <a:srgbClr val="057C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Ms Michele McGrath</a:t>
            </a:r>
            <a:b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dirty="0">
                <a:solidFill>
                  <a:srgbClr val="057C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Dr Elizabeth Oldland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367F15-0D65-4A0A-A143-3506CA25B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46" y="1210578"/>
            <a:ext cx="5944641" cy="815262"/>
          </a:xfrm>
        </p:spPr>
        <p:txBody>
          <a:bodyPr/>
          <a:lstStyle/>
          <a:p>
            <a:r>
              <a:rPr lang="en-AU" dirty="0"/>
              <a:t>Time for a </a:t>
            </a:r>
            <a:r>
              <a:rPr lang="en-AU" b="1" dirty="0" err="1">
                <a:solidFill>
                  <a:srgbClr val="057C9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bold</a:t>
            </a:r>
            <a:r>
              <a:rPr lang="en-AU" b="1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leap</a:t>
            </a:r>
            <a:endParaRPr lang="en-AU" b="1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9EF5292-EFCE-0247-8114-337812865F47}"/>
              </a:ext>
            </a:extLst>
          </p:cNvPr>
          <p:cNvSpPr txBox="1">
            <a:spLocks/>
          </p:cNvSpPr>
          <p:nvPr/>
        </p:nvSpPr>
        <p:spPr>
          <a:xfrm>
            <a:off x="760959" y="2025840"/>
            <a:ext cx="4882195" cy="955217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r" defTabSz="914400" rtl="0" eaLnBrk="1" latinLnBrk="0" hangingPunct="1">
              <a:defRPr lang="en-AU" sz="1050" b="0" i="0" kern="120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2000" dirty="0"/>
              <a:t>BRILLIANT ONLINE LEARNING DESIGN </a:t>
            </a:r>
            <a:r>
              <a:rPr lang="en-AU" sz="2000" b="1" dirty="0">
                <a:solidFill>
                  <a:srgbClr val="057D98"/>
                </a:solidFill>
              </a:rPr>
              <a:t>+</a:t>
            </a:r>
            <a:r>
              <a:rPr lang="en-AU" sz="2000" dirty="0"/>
              <a:t> LEADERSHIP IN ACTIVE LEARNING PROGRAM</a:t>
            </a:r>
          </a:p>
        </p:txBody>
      </p:sp>
    </p:spTree>
    <p:extLst>
      <p:ext uri="{BB962C8B-B14F-4D97-AF65-F5344CB8AC3E}">
        <p14:creationId xmlns:p14="http://schemas.microsoft.com/office/powerpoint/2010/main" val="304132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498651" y="2455712"/>
            <a:ext cx="7208875" cy="29407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id-ID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Adoption</a:t>
            </a:r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: </a:t>
            </a: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FBL-B </a:t>
            </a:r>
            <a:r>
              <a:rPr lang="id-ID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Comm</a:t>
            </a: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id-ID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core</a:t>
            </a: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id-ID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units</a:t>
            </a: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; SEBE-</a:t>
            </a:r>
            <a:r>
              <a:rPr lang="id-ID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Math</a:t>
            </a:r>
            <a:endParaRPr lang="id-ID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id-ID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Implementation</a:t>
            </a:r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: </a:t>
            </a: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MWL101, MMK101, SIT192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id-ID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Reach</a:t>
            </a:r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: 2020: </a:t>
            </a:r>
            <a:r>
              <a:rPr lang="id-ID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GradDipFinPlan</a:t>
            </a: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, MIS171; MAE101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id-ID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Effectiveness</a:t>
            </a:r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: </a:t>
            </a:r>
            <a:r>
              <a:rPr lang="id-ID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anecdotal</a:t>
            </a: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id-ID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positive</a:t>
            </a: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id-ID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evaluation</a:t>
            </a: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id-ID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planned</a:t>
            </a:r>
            <a:endParaRPr lang="id-ID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endParaRPr lang="id-ID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endParaRPr lang="id-ID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endParaRPr lang="id-ID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3831" y="1293760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Progressive</a:t>
            </a:r>
            <a:r>
              <a:rPr lang="id-ID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d-ID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Roll</a:t>
            </a:r>
            <a:r>
              <a:rPr lang="id-ID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d-ID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Out</a:t>
            </a:r>
            <a:endParaRPr lang="id-ID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70910" y="1775175"/>
            <a:ext cx="326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dirty="0">
                <a:solidFill>
                  <a:schemeClr val="tx2"/>
                </a:solidFill>
              </a:rPr>
              <a:t>Pilot program </a:t>
            </a:r>
            <a:r>
              <a:rPr lang="id-ID" dirty="0" err="1">
                <a:solidFill>
                  <a:schemeClr val="tx2"/>
                </a:solidFill>
              </a:rPr>
              <a:t>completed</a:t>
            </a:r>
            <a:r>
              <a:rPr lang="id-ID" dirty="0">
                <a:solidFill>
                  <a:schemeClr val="tx2"/>
                </a:solidFill>
              </a:rPr>
              <a:t> in 2019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4663827" y="1755425"/>
            <a:ext cx="2878522" cy="0"/>
          </a:xfrm>
          <a:prstGeom prst="line">
            <a:avLst/>
          </a:prstGeom>
          <a:ln w="19050">
            <a:solidFill>
              <a:srgbClr val="007D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65A969-D614-5443-831A-6209D47998B7}"/>
              </a:ext>
            </a:extLst>
          </p:cNvPr>
          <p:cNvSpPr txBox="1">
            <a:spLocks/>
          </p:cNvSpPr>
          <p:nvPr/>
        </p:nvSpPr>
        <p:spPr>
          <a:xfrm>
            <a:off x="179673" y="6336036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l" defTabSz="914400" rtl="0" eaLnBrk="1" latinLnBrk="0" hangingPunct="1">
              <a:defRPr sz="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53E760E-AA6D-9F4C-9E1B-0E8B6D3C5DE7}"/>
              </a:ext>
            </a:extLst>
          </p:cNvPr>
          <p:cNvSpPr txBox="1">
            <a:spLocks/>
          </p:cNvSpPr>
          <p:nvPr/>
        </p:nvSpPr>
        <p:spPr>
          <a:xfrm>
            <a:off x="6733795" y="6304752"/>
            <a:ext cx="4785105" cy="213946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r" defTabSz="914400" rtl="0" eaLnBrk="1" latinLnBrk="0" hangingPunct="1">
              <a:defRPr lang="en-AU" sz="1050" b="0" i="0" kern="120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/>
              <a:t>BRILLIANT ONLINE LEARNING DESIGN </a:t>
            </a:r>
            <a:r>
              <a:rPr lang="en-AU" sz="1100" b="1" dirty="0">
                <a:solidFill>
                  <a:srgbClr val="057D98"/>
                </a:solidFill>
              </a:rPr>
              <a:t>+</a:t>
            </a:r>
            <a:r>
              <a:rPr lang="en-AU" sz="1000" dirty="0"/>
              <a:t> LEADERSHIP IN ACTIVE LEARNING PROGRAM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23AFC-298B-554D-A9D4-0D00D8C62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174598"/>
            <a:ext cx="666496" cy="166624"/>
          </a:xfrm>
          <a:prstGeom prst="rect">
            <a:avLst/>
          </a:prstGeom>
        </p:spPr>
      </p:pic>
      <p:pic>
        <p:nvPicPr>
          <p:cNvPr id="14" name="Picture 13" descr="A picture containing floor&#10;&#10;Description automatically generated">
            <a:extLst>
              <a:ext uri="{FF2B5EF4-FFF2-40B4-BE49-F238E27FC236}">
                <a16:creationId xmlns:a16="http://schemas.microsoft.com/office/drawing/2014/main" id="{47EA5EE1-D520-494D-8B97-0807BBA69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21612" y="-155263"/>
            <a:ext cx="4841966" cy="63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floor&#10;&#10;Description automatically generated">
            <a:extLst>
              <a:ext uri="{FF2B5EF4-FFF2-40B4-BE49-F238E27FC236}">
                <a16:creationId xmlns:a16="http://schemas.microsoft.com/office/drawing/2014/main" id="{DF3008A6-0828-A942-8C16-10C66256C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51" y="1221402"/>
            <a:ext cx="4841966" cy="632986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65A969-D614-5443-831A-6209D47998B7}"/>
              </a:ext>
            </a:extLst>
          </p:cNvPr>
          <p:cNvSpPr txBox="1">
            <a:spLocks/>
          </p:cNvSpPr>
          <p:nvPr/>
        </p:nvSpPr>
        <p:spPr>
          <a:xfrm>
            <a:off x="179673" y="6336036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l" defTabSz="914400" rtl="0" eaLnBrk="1" latinLnBrk="0" hangingPunct="1">
              <a:defRPr sz="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53E760E-AA6D-9F4C-9E1B-0E8B6D3C5DE7}"/>
              </a:ext>
            </a:extLst>
          </p:cNvPr>
          <p:cNvSpPr txBox="1">
            <a:spLocks/>
          </p:cNvSpPr>
          <p:nvPr/>
        </p:nvSpPr>
        <p:spPr>
          <a:xfrm>
            <a:off x="6733795" y="6304752"/>
            <a:ext cx="4785105" cy="213946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r" defTabSz="914400" rtl="0" eaLnBrk="1" latinLnBrk="0" hangingPunct="1">
              <a:defRPr lang="en-AU" sz="1050" b="0" i="0" kern="120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/>
              <a:t>BRILLIANT ONLINE LEARNING DESIGN </a:t>
            </a:r>
            <a:r>
              <a:rPr lang="en-AU" sz="1100" b="1" dirty="0">
                <a:solidFill>
                  <a:srgbClr val="057D98"/>
                </a:solidFill>
              </a:rPr>
              <a:t>+</a:t>
            </a:r>
            <a:r>
              <a:rPr lang="en-AU" sz="1000" dirty="0"/>
              <a:t> LEADERSHIP IN ACTIVE LEARNING PROGRAM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23AFC-298B-554D-A9D4-0D00D8C62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174598"/>
            <a:ext cx="666496" cy="1666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4A4E562-A963-934E-B22A-2EA5A1CA35B4}"/>
              </a:ext>
            </a:extLst>
          </p:cNvPr>
          <p:cNvGrpSpPr/>
          <p:nvPr/>
        </p:nvGrpSpPr>
        <p:grpSpPr>
          <a:xfrm>
            <a:off x="537570" y="730331"/>
            <a:ext cx="5955697" cy="541268"/>
            <a:chOff x="310479" y="343704"/>
            <a:chExt cx="5955697" cy="5412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AE8C4B-160B-D943-99EF-5C3BFBE6A37B}"/>
                </a:ext>
              </a:extLst>
            </p:cNvPr>
            <p:cNvSpPr txBox="1"/>
            <p:nvPr/>
          </p:nvSpPr>
          <p:spPr>
            <a:xfrm>
              <a:off x="427706" y="361752"/>
              <a:ext cx="583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COMMENTS AND QUESTIONS WELCOME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vis" panose="020008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F95428-0500-204F-B25A-4D26ADE2C3EA}"/>
                </a:ext>
              </a:extLst>
            </p:cNvPr>
            <p:cNvSpPr/>
            <p:nvPr/>
          </p:nvSpPr>
          <p:spPr>
            <a:xfrm>
              <a:off x="310479" y="343704"/>
              <a:ext cx="117227" cy="491071"/>
            </a:xfrm>
            <a:prstGeom prst="rect">
              <a:avLst/>
            </a:prstGeom>
            <a:solidFill>
              <a:srgbClr val="057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57D98"/>
                </a:solidFill>
              </a:endParaRPr>
            </a:p>
          </p:txBody>
        </p:sp>
      </p:grp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820B3A0-1630-7E4C-80CE-D8AF4264E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34" y="1813853"/>
            <a:ext cx="6458131" cy="392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or&#10;&#10;Description automatically generated">
            <a:extLst>
              <a:ext uri="{FF2B5EF4-FFF2-40B4-BE49-F238E27FC236}">
                <a16:creationId xmlns:a16="http://schemas.microsoft.com/office/drawing/2014/main" id="{45E1AD54-271E-6B40-9DA3-32F207E75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481" y="1645107"/>
            <a:ext cx="3528519" cy="4612803"/>
          </a:xfrm>
          <a:prstGeom prst="rect">
            <a:avLst/>
          </a:prstGeom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5F99E593-E36D-EB4D-9DAF-C4A4435D53DF}"/>
              </a:ext>
            </a:extLst>
          </p:cNvPr>
          <p:cNvSpPr txBox="1">
            <a:spLocks/>
          </p:cNvSpPr>
          <p:nvPr/>
        </p:nvSpPr>
        <p:spPr>
          <a:xfrm>
            <a:off x="179673" y="6336036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l" defTabSz="914400" rtl="0" eaLnBrk="1" latinLnBrk="0" hangingPunct="1">
              <a:defRPr sz="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27" name="Date Placeholder 2">
            <a:extLst>
              <a:ext uri="{FF2B5EF4-FFF2-40B4-BE49-F238E27FC236}">
                <a16:creationId xmlns:a16="http://schemas.microsoft.com/office/drawing/2014/main" id="{F7D176A8-5B71-5045-8B68-76588B22D48F}"/>
              </a:ext>
            </a:extLst>
          </p:cNvPr>
          <p:cNvSpPr txBox="1">
            <a:spLocks/>
          </p:cNvSpPr>
          <p:nvPr/>
        </p:nvSpPr>
        <p:spPr>
          <a:xfrm>
            <a:off x="6733795" y="6304752"/>
            <a:ext cx="4785105" cy="213946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r" defTabSz="914400" rtl="0" eaLnBrk="1" latinLnBrk="0" hangingPunct="1">
              <a:defRPr lang="en-AU" sz="1050" b="0" i="0" kern="120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/>
              <a:t>BRILLIANT ONLINE LEARNING DESIGN </a:t>
            </a:r>
            <a:r>
              <a:rPr lang="en-AU" sz="1100" b="1" dirty="0">
                <a:solidFill>
                  <a:srgbClr val="057D98"/>
                </a:solidFill>
              </a:rPr>
              <a:t>+</a:t>
            </a:r>
            <a:r>
              <a:rPr lang="en-AU" sz="1000" dirty="0"/>
              <a:t> LEADERSHIP IN ACTIVE LEARNING PROGRAM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D6D5D3-9209-BD4E-8361-B65271789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174598"/>
            <a:ext cx="666496" cy="16662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3B8D2AE-E9D8-1846-95B4-1108FDD94EE7}"/>
              </a:ext>
            </a:extLst>
          </p:cNvPr>
          <p:cNvGrpSpPr/>
          <p:nvPr/>
        </p:nvGrpSpPr>
        <p:grpSpPr>
          <a:xfrm>
            <a:off x="537570" y="730331"/>
            <a:ext cx="5346043" cy="541268"/>
            <a:chOff x="310479" y="343704"/>
            <a:chExt cx="5346043" cy="54126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276200-93B8-BE46-A31D-E42E7B42367A}"/>
                </a:ext>
              </a:extLst>
            </p:cNvPr>
            <p:cNvSpPr txBox="1"/>
            <p:nvPr/>
          </p:nvSpPr>
          <p:spPr>
            <a:xfrm>
              <a:off x="427706" y="361752"/>
              <a:ext cx="5228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OPPORTUNITIES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vis" panose="02000800000000000000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7B3A9C-18FC-9C46-AC55-F7BE7E274347}"/>
                </a:ext>
              </a:extLst>
            </p:cNvPr>
            <p:cNvSpPr/>
            <p:nvPr/>
          </p:nvSpPr>
          <p:spPr>
            <a:xfrm>
              <a:off x="310479" y="343704"/>
              <a:ext cx="117227" cy="491071"/>
            </a:xfrm>
            <a:prstGeom prst="rect">
              <a:avLst/>
            </a:prstGeom>
            <a:solidFill>
              <a:srgbClr val="057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57D98"/>
                </a:solidFill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F637288C-87DE-2D46-9AF4-022189AC43C0}"/>
              </a:ext>
            </a:extLst>
          </p:cNvPr>
          <p:cNvSpPr/>
          <p:nvPr/>
        </p:nvSpPr>
        <p:spPr>
          <a:xfrm>
            <a:off x="1090209" y="2167956"/>
            <a:ext cx="249237" cy="249237"/>
          </a:xfrm>
          <a:prstGeom prst="rect">
            <a:avLst/>
          </a:prstGeom>
          <a:solidFill>
            <a:srgbClr val="05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B2E62EA-7731-C944-88AD-CDE3C4778EBD}"/>
              </a:ext>
            </a:extLst>
          </p:cNvPr>
          <p:cNvSpPr/>
          <p:nvPr/>
        </p:nvSpPr>
        <p:spPr>
          <a:xfrm>
            <a:off x="1090209" y="3217222"/>
            <a:ext cx="249237" cy="249237"/>
          </a:xfrm>
          <a:prstGeom prst="rect">
            <a:avLst/>
          </a:prstGeom>
          <a:solidFill>
            <a:srgbClr val="258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D6D3A5-C97F-944E-9E8A-C7D03A8A7D2E}"/>
              </a:ext>
            </a:extLst>
          </p:cNvPr>
          <p:cNvSpPr/>
          <p:nvPr/>
        </p:nvSpPr>
        <p:spPr>
          <a:xfrm>
            <a:off x="1090209" y="4149367"/>
            <a:ext cx="249237" cy="249237"/>
          </a:xfrm>
          <a:prstGeom prst="rect">
            <a:avLst/>
          </a:prstGeom>
          <a:solidFill>
            <a:srgbClr val="319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04FEA8-4A3C-9042-A79F-2851448DAAF9}"/>
              </a:ext>
            </a:extLst>
          </p:cNvPr>
          <p:cNvSpPr txBox="1"/>
          <p:nvPr/>
        </p:nvSpPr>
        <p:spPr>
          <a:xfrm>
            <a:off x="2050715" y="1954535"/>
            <a:ext cx="3988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err="1">
                <a:latin typeface="Raleway" panose="020B0003030101060003" pitchFamily="34" charset="0"/>
              </a:rPr>
              <a:t>Preventing</a:t>
            </a:r>
            <a:r>
              <a:rPr lang="id-ID" sz="2400" dirty="0">
                <a:latin typeface="Raleway" panose="020B0003030101060003" pitchFamily="34" charset="0"/>
              </a:rPr>
              <a:t> </a:t>
            </a:r>
            <a:r>
              <a:rPr lang="id-ID" sz="2400" dirty="0" err="1">
                <a:latin typeface="Raleway" panose="020B0003030101060003" pitchFamily="34" charset="0"/>
              </a:rPr>
              <a:t>avoidable</a:t>
            </a:r>
            <a:r>
              <a:rPr lang="id-ID" sz="2400" dirty="0">
                <a:latin typeface="Raleway" panose="020B0003030101060003" pitchFamily="34" charset="0"/>
              </a:rPr>
              <a:t> </a:t>
            </a:r>
            <a:r>
              <a:rPr lang="id-ID" sz="2400" dirty="0" err="1">
                <a:latin typeface="Raleway" panose="020B0003030101060003" pitchFamily="34" charset="0"/>
              </a:rPr>
              <a:t>failure</a:t>
            </a:r>
            <a:endParaRPr lang="id-ID" sz="2400" b="1" dirty="0">
              <a:latin typeface="Raleway" panose="020B00030301010600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7FE85E-5CBB-C147-9C3E-6F077EDDA3ED}"/>
              </a:ext>
            </a:extLst>
          </p:cNvPr>
          <p:cNvSpPr txBox="1"/>
          <p:nvPr/>
        </p:nvSpPr>
        <p:spPr>
          <a:xfrm>
            <a:off x="2054268" y="2317226"/>
            <a:ext cx="647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Addressing student retention and success.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350939-3324-984C-9BC6-37D979F4D8F5}"/>
              </a:ext>
            </a:extLst>
          </p:cNvPr>
          <p:cNvSpPr txBox="1"/>
          <p:nvPr/>
        </p:nvSpPr>
        <p:spPr>
          <a:xfrm>
            <a:off x="2054268" y="2888897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err="1">
                <a:latin typeface="Raleway" panose="020B0003030101060003" pitchFamily="34" charset="0"/>
              </a:rPr>
              <a:t>Evidence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72CAF1-76DC-D841-BBE4-2B895D382155}"/>
              </a:ext>
            </a:extLst>
          </p:cNvPr>
          <p:cNvSpPr txBox="1"/>
          <p:nvPr/>
        </p:nvSpPr>
        <p:spPr>
          <a:xfrm>
            <a:off x="2054268" y="3263148"/>
            <a:ext cx="7100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Active and collaborative learning andragogy is solid.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FBFB88-AFDA-D44D-826B-307156BE0188}"/>
              </a:ext>
            </a:extLst>
          </p:cNvPr>
          <p:cNvSpPr txBox="1"/>
          <p:nvPr/>
        </p:nvSpPr>
        <p:spPr>
          <a:xfrm>
            <a:off x="2054268" y="3829961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err="1">
                <a:latin typeface="Raleway" panose="020B0003030101060003" pitchFamily="34" charset="0"/>
              </a:rPr>
              <a:t>Pockets</a:t>
            </a:r>
            <a:r>
              <a:rPr lang="id-ID" sz="2400" dirty="0">
                <a:latin typeface="Raleway" panose="020B0003030101060003" pitchFamily="34" charset="0"/>
              </a:rPr>
              <a:t> </a:t>
            </a:r>
            <a:r>
              <a:rPr lang="id-ID" sz="2400" dirty="0" err="1">
                <a:latin typeface="Raleway" panose="020B0003030101060003" pitchFamily="34" charset="0"/>
              </a:rPr>
              <a:t>of</a:t>
            </a:r>
            <a:r>
              <a:rPr lang="id-ID" sz="2400" dirty="0">
                <a:latin typeface="Raleway" panose="020B0003030101060003" pitchFamily="34" charset="0"/>
              </a:rPr>
              <a:t> </a:t>
            </a:r>
            <a:r>
              <a:rPr lang="id-ID" sz="2400" dirty="0" err="1">
                <a:latin typeface="Raleway" panose="020B0003030101060003" pitchFamily="34" charset="0"/>
              </a:rPr>
              <a:t>Excellence</a:t>
            </a:r>
            <a:endParaRPr lang="id-ID" sz="2400" b="1" dirty="0">
              <a:latin typeface="Raleway" panose="020B00030301010600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8D0E4E-1EDF-BB46-88D1-FB92E01F2AEC}"/>
              </a:ext>
            </a:extLst>
          </p:cNvPr>
          <p:cNvSpPr txBox="1"/>
          <p:nvPr/>
        </p:nvSpPr>
        <p:spPr>
          <a:xfrm>
            <a:off x="2050715" y="4194857"/>
            <a:ext cx="647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Deakin in active and collaborative learning.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C9B2E8-3428-9043-AB26-53888642E74F}"/>
              </a:ext>
            </a:extLst>
          </p:cNvPr>
          <p:cNvSpPr/>
          <p:nvPr/>
        </p:nvSpPr>
        <p:spPr>
          <a:xfrm>
            <a:off x="1090209" y="5132145"/>
            <a:ext cx="249237" cy="249237"/>
          </a:xfrm>
          <a:prstGeom prst="rect">
            <a:avLst/>
          </a:prstGeom>
          <a:solidFill>
            <a:srgbClr val="4C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14D10-0F88-D94E-B339-206A65182361}"/>
              </a:ext>
            </a:extLst>
          </p:cNvPr>
          <p:cNvSpPr txBox="1"/>
          <p:nvPr/>
        </p:nvSpPr>
        <p:spPr>
          <a:xfrm>
            <a:off x="2054268" y="4843561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err="1">
                <a:latin typeface="Raleway" panose="020B0003030101060003" pitchFamily="34" charset="0"/>
              </a:rPr>
              <a:t>Deakin</a:t>
            </a:r>
            <a:r>
              <a:rPr lang="id-ID" sz="2400" dirty="0">
                <a:latin typeface="Raleway" panose="020B0003030101060003" pitchFamily="34" charset="0"/>
              </a:rPr>
              <a:t> </a:t>
            </a:r>
            <a:r>
              <a:rPr lang="id-ID" sz="2400" dirty="0" err="1">
                <a:latin typeface="Raleway" panose="020B0003030101060003" pitchFamily="34" charset="0"/>
              </a:rPr>
              <a:t>enablers</a:t>
            </a:r>
            <a:endParaRPr lang="id-ID" sz="2400" b="1" dirty="0">
              <a:latin typeface="Raleway" panose="020B00030301010600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17DA8D2-FC28-3442-98E9-ECD8C5124747}"/>
              </a:ext>
            </a:extLst>
          </p:cNvPr>
          <p:cNvSpPr txBox="1"/>
          <p:nvPr/>
        </p:nvSpPr>
        <p:spPr>
          <a:xfrm>
            <a:off x="2054267" y="5228086"/>
            <a:ext cx="8959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Cloud learning design prior to seminars, campus classrooms design and policy.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Signika Negative" pitchFamily="2" charset="0"/>
            </a:endParaRPr>
          </a:p>
        </p:txBody>
      </p:sp>
      <p:pic>
        <p:nvPicPr>
          <p:cNvPr id="13" name="Picture 12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23A0E14D-5787-984C-BD00-1A628AD3D6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58" y="1969951"/>
            <a:ext cx="400976" cy="542497"/>
          </a:xfrm>
          <a:prstGeom prst="rect">
            <a:avLst/>
          </a:prstGeom>
        </p:spPr>
      </p:pic>
      <p:pic>
        <p:nvPicPr>
          <p:cNvPr id="15" name="Picture 14" descr="A picture containing fence&#10;&#10;Description automatically generated">
            <a:extLst>
              <a:ext uri="{FF2B5EF4-FFF2-40B4-BE49-F238E27FC236}">
                <a16:creationId xmlns:a16="http://schemas.microsoft.com/office/drawing/2014/main" id="{209AC4D9-8520-4449-8878-2787773DC4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04" y="2917027"/>
            <a:ext cx="590047" cy="590047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E08443-C9CC-5E41-9080-390C095B80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17" y="3951508"/>
            <a:ext cx="499717" cy="566346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B1348E-2B13-1744-8CA0-DE81D9BEC2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38" y="4915727"/>
            <a:ext cx="545177" cy="5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5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61" grpId="0" animBg="1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65A969-D614-5443-831A-6209D47998B7}"/>
              </a:ext>
            </a:extLst>
          </p:cNvPr>
          <p:cNvSpPr txBox="1">
            <a:spLocks/>
          </p:cNvSpPr>
          <p:nvPr/>
        </p:nvSpPr>
        <p:spPr>
          <a:xfrm>
            <a:off x="179673" y="6336036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l" defTabSz="914400" rtl="0" eaLnBrk="1" latinLnBrk="0" hangingPunct="1">
              <a:defRPr sz="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53E760E-AA6D-9F4C-9E1B-0E8B6D3C5DE7}"/>
              </a:ext>
            </a:extLst>
          </p:cNvPr>
          <p:cNvSpPr txBox="1">
            <a:spLocks/>
          </p:cNvSpPr>
          <p:nvPr/>
        </p:nvSpPr>
        <p:spPr>
          <a:xfrm>
            <a:off x="6733795" y="6304752"/>
            <a:ext cx="4785105" cy="213946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r" defTabSz="914400" rtl="0" eaLnBrk="1" latinLnBrk="0" hangingPunct="1">
              <a:defRPr lang="en-AU" sz="1050" b="0" i="0" kern="120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/>
              <a:t>BRILLIANT ONLINE LEARNING DESIGN </a:t>
            </a:r>
            <a:r>
              <a:rPr lang="en-AU" sz="1100" b="1" dirty="0">
                <a:solidFill>
                  <a:srgbClr val="057D98"/>
                </a:solidFill>
              </a:rPr>
              <a:t>+</a:t>
            </a:r>
            <a:r>
              <a:rPr lang="en-AU" sz="1000" dirty="0"/>
              <a:t> LEADERSHIP IN ACTIVE LEARNING PROGRAM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23AFC-298B-554D-A9D4-0D00D8C62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174598"/>
            <a:ext cx="666496" cy="166624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6B23D59-D9AD-FC4E-B16F-4BF3058C0AC8}"/>
              </a:ext>
            </a:extLst>
          </p:cNvPr>
          <p:cNvGrpSpPr/>
          <p:nvPr/>
        </p:nvGrpSpPr>
        <p:grpSpPr>
          <a:xfrm>
            <a:off x="537570" y="730331"/>
            <a:ext cx="5346043" cy="541268"/>
            <a:chOff x="310479" y="343704"/>
            <a:chExt cx="5346043" cy="54126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FB690A-84F7-494F-B7E3-40FC0A0E2E4C}"/>
                </a:ext>
              </a:extLst>
            </p:cNvPr>
            <p:cNvSpPr txBox="1"/>
            <p:nvPr/>
          </p:nvSpPr>
          <p:spPr>
            <a:xfrm>
              <a:off x="427706" y="361752"/>
              <a:ext cx="5228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THE LEARNING PARADIGM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vis" panose="02000800000000000000" pitchFamily="2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21453D8-E8AA-C840-ABB1-FA069C684740}"/>
                </a:ext>
              </a:extLst>
            </p:cNvPr>
            <p:cNvSpPr/>
            <p:nvPr/>
          </p:nvSpPr>
          <p:spPr>
            <a:xfrm>
              <a:off x="310479" y="343704"/>
              <a:ext cx="117227" cy="491071"/>
            </a:xfrm>
            <a:prstGeom prst="rect">
              <a:avLst/>
            </a:prstGeom>
            <a:solidFill>
              <a:srgbClr val="057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57D98"/>
                </a:solidFill>
              </a:endParaRPr>
            </a:p>
          </p:txBody>
        </p:sp>
      </p:grpSp>
      <p:sp>
        <p:nvSpPr>
          <p:cNvPr id="44" name="Freeform 43">
            <a:extLst>
              <a:ext uri="{FF2B5EF4-FFF2-40B4-BE49-F238E27FC236}">
                <a16:creationId xmlns:a16="http://schemas.microsoft.com/office/drawing/2014/main" id="{CADA0555-35D8-D144-9C65-6F4269DA6E9E}"/>
              </a:ext>
            </a:extLst>
          </p:cNvPr>
          <p:cNvSpPr>
            <a:spLocks/>
          </p:cNvSpPr>
          <p:nvPr/>
        </p:nvSpPr>
        <p:spPr bwMode="auto">
          <a:xfrm>
            <a:off x="5835651" y="2363235"/>
            <a:ext cx="2667000" cy="898525"/>
          </a:xfrm>
          <a:custGeom>
            <a:avLst/>
            <a:gdLst>
              <a:gd name="T0" fmla="*/ 1404 w 1680"/>
              <a:gd name="T1" fmla="*/ 0 h 566"/>
              <a:gd name="T2" fmla="*/ 0 w 1680"/>
              <a:gd name="T3" fmla="*/ 0 h 566"/>
              <a:gd name="T4" fmla="*/ 276 w 1680"/>
              <a:gd name="T5" fmla="*/ 279 h 566"/>
              <a:gd name="T6" fmla="*/ 0 w 1680"/>
              <a:gd name="T7" fmla="*/ 566 h 566"/>
              <a:gd name="T8" fmla="*/ 1404 w 1680"/>
              <a:gd name="T9" fmla="*/ 566 h 566"/>
              <a:gd name="T10" fmla="*/ 1680 w 1680"/>
              <a:gd name="T11" fmla="*/ 279 h 566"/>
              <a:gd name="T12" fmla="*/ 1404 w 1680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80" h="566">
                <a:moveTo>
                  <a:pt x="1404" y="0"/>
                </a:moveTo>
                <a:lnTo>
                  <a:pt x="0" y="0"/>
                </a:lnTo>
                <a:lnTo>
                  <a:pt x="276" y="279"/>
                </a:lnTo>
                <a:lnTo>
                  <a:pt x="0" y="566"/>
                </a:lnTo>
                <a:lnTo>
                  <a:pt x="1404" y="566"/>
                </a:lnTo>
                <a:lnTo>
                  <a:pt x="1680" y="279"/>
                </a:lnTo>
                <a:lnTo>
                  <a:pt x="1404" y="0"/>
                </a:lnTo>
                <a:close/>
              </a:path>
            </a:pathLst>
          </a:custGeom>
          <a:solidFill>
            <a:srgbClr val="66B1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B86DF47D-64C5-5141-9D62-30F81B6604DC}"/>
              </a:ext>
            </a:extLst>
          </p:cNvPr>
          <p:cNvSpPr>
            <a:spLocks/>
          </p:cNvSpPr>
          <p:nvPr/>
        </p:nvSpPr>
        <p:spPr bwMode="auto">
          <a:xfrm>
            <a:off x="3559176" y="2363235"/>
            <a:ext cx="2643187" cy="898525"/>
          </a:xfrm>
          <a:custGeom>
            <a:avLst/>
            <a:gdLst>
              <a:gd name="T0" fmla="*/ 1396 w 1665"/>
              <a:gd name="T1" fmla="*/ 0 h 566"/>
              <a:gd name="T2" fmla="*/ 0 w 1665"/>
              <a:gd name="T3" fmla="*/ 0 h 566"/>
              <a:gd name="T4" fmla="*/ 276 w 1665"/>
              <a:gd name="T5" fmla="*/ 279 h 566"/>
              <a:gd name="T6" fmla="*/ 0 w 1665"/>
              <a:gd name="T7" fmla="*/ 566 h 566"/>
              <a:gd name="T8" fmla="*/ 1396 w 1665"/>
              <a:gd name="T9" fmla="*/ 566 h 566"/>
              <a:gd name="T10" fmla="*/ 1665 w 1665"/>
              <a:gd name="T11" fmla="*/ 279 h 566"/>
              <a:gd name="T12" fmla="*/ 1396 w 1665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5" h="566">
                <a:moveTo>
                  <a:pt x="1396" y="0"/>
                </a:moveTo>
                <a:lnTo>
                  <a:pt x="0" y="0"/>
                </a:lnTo>
                <a:lnTo>
                  <a:pt x="276" y="279"/>
                </a:lnTo>
                <a:lnTo>
                  <a:pt x="0" y="566"/>
                </a:lnTo>
                <a:lnTo>
                  <a:pt x="1396" y="566"/>
                </a:lnTo>
                <a:lnTo>
                  <a:pt x="1665" y="279"/>
                </a:lnTo>
                <a:lnTo>
                  <a:pt x="1396" y="0"/>
                </a:lnTo>
                <a:close/>
              </a:path>
            </a:pathLst>
          </a:custGeom>
          <a:solidFill>
            <a:srgbClr val="3197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/>
          </a:p>
        </p:txBody>
      </p:sp>
      <p:sp>
        <p:nvSpPr>
          <p:cNvPr id="47" name="Freeform 10">
            <a:extLst>
              <a:ext uri="{FF2B5EF4-FFF2-40B4-BE49-F238E27FC236}">
                <a16:creationId xmlns:a16="http://schemas.microsoft.com/office/drawing/2014/main" id="{AD41235F-C49F-3247-B657-39766CF61525}"/>
              </a:ext>
            </a:extLst>
          </p:cNvPr>
          <p:cNvSpPr>
            <a:spLocks/>
          </p:cNvSpPr>
          <p:nvPr/>
        </p:nvSpPr>
        <p:spPr bwMode="auto">
          <a:xfrm>
            <a:off x="8110538" y="2363235"/>
            <a:ext cx="2206090" cy="898525"/>
          </a:xfrm>
          <a:custGeom>
            <a:avLst/>
            <a:gdLst>
              <a:gd name="T0" fmla="*/ 1389 w 1666"/>
              <a:gd name="T1" fmla="*/ 0 h 566"/>
              <a:gd name="T2" fmla="*/ 0 w 1666"/>
              <a:gd name="T3" fmla="*/ 0 h 566"/>
              <a:gd name="T4" fmla="*/ 269 w 1666"/>
              <a:gd name="T5" fmla="*/ 279 h 566"/>
              <a:gd name="T6" fmla="*/ 0 w 1666"/>
              <a:gd name="T7" fmla="*/ 566 h 566"/>
              <a:gd name="T8" fmla="*/ 1389 w 1666"/>
              <a:gd name="T9" fmla="*/ 566 h 566"/>
              <a:gd name="T10" fmla="*/ 1666 w 1666"/>
              <a:gd name="T11" fmla="*/ 279 h 566"/>
              <a:gd name="T12" fmla="*/ 1389 w 1666"/>
              <a:gd name="T13" fmla="*/ 0 h 566"/>
              <a:gd name="connsiteX0" fmla="*/ 8337 w 8390"/>
              <a:gd name="connsiteY0" fmla="*/ 0 h 10000"/>
              <a:gd name="connsiteX1" fmla="*/ 0 w 8390"/>
              <a:gd name="connsiteY1" fmla="*/ 0 h 10000"/>
              <a:gd name="connsiteX2" fmla="*/ 1615 w 8390"/>
              <a:gd name="connsiteY2" fmla="*/ 4929 h 10000"/>
              <a:gd name="connsiteX3" fmla="*/ 0 w 8390"/>
              <a:gd name="connsiteY3" fmla="*/ 10000 h 10000"/>
              <a:gd name="connsiteX4" fmla="*/ 8337 w 8390"/>
              <a:gd name="connsiteY4" fmla="*/ 10000 h 10000"/>
              <a:gd name="connsiteX5" fmla="*/ 8390 w 8390"/>
              <a:gd name="connsiteY5" fmla="*/ 6044 h 10000"/>
              <a:gd name="connsiteX6" fmla="*/ 8337 w 8390"/>
              <a:gd name="connsiteY6" fmla="*/ 0 h 10000"/>
              <a:gd name="connsiteX0" fmla="*/ 9937 w 9938"/>
              <a:gd name="connsiteY0" fmla="*/ 0 h 10000"/>
              <a:gd name="connsiteX1" fmla="*/ 0 w 9938"/>
              <a:gd name="connsiteY1" fmla="*/ 0 h 10000"/>
              <a:gd name="connsiteX2" fmla="*/ 1925 w 9938"/>
              <a:gd name="connsiteY2" fmla="*/ 4929 h 10000"/>
              <a:gd name="connsiteX3" fmla="*/ 0 w 9938"/>
              <a:gd name="connsiteY3" fmla="*/ 10000 h 10000"/>
              <a:gd name="connsiteX4" fmla="*/ 9937 w 9938"/>
              <a:gd name="connsiteY4" fmla="*/ 10000 h 10000"/>
              <a:gd name="connsiteX5" fmla="*/ 9774 w 9938"/>
              <a:gd name="connsiteY5" fmla="*/ 5905 h 10000"/>
              <a:gd name="connsiteX6" fmla="*/ 9937 w 9938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1937 w 10004"/>
              <a:gd name="connsiteY2" fmla="*/ 4929 h 10000"/>
              <a:gd name="connsiteX3" fmla="*/ 0 w 10004"/>
              <a:gd name="connsiteY3" fmla="*/ 10000 h 10000"/>
              <a:gd name="connsiteX4" fmla="*/ 9999 w 10004"/>
              <a:gd name="connsiteY4" fmla="*/ 10000 h 10000"/>
              <a:gd name="connsiteX5" fmla="*/ 9996 w 10004"/>
              <a:gd name="connsiteY5" fmla="*/ 4958 h 10000"/>
              <a:gd name="connsiteX6" fmla="*/ 9999 w 10004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4" h="10000">
                <a:moveTo>
                  <a:pt x="9999" y="0"/>
                </a:moveTo>
                <a:lnTo>
                  <a:pt x="0" y="0"/>
                </a:lnTo>
                <a:lnTo>
                  <a:pt x="1937" y="4929"/>
                </a:lnTo>
                <a:lnTo>
                  <a:pt x="0" y="10000"/>
                </a:lnTo>
                <a:lnTo>
                  <a:pt x="9999" y="10000"/>
                </a:lnTo>
                <a:cubicBezTo>
                  <a:pt x="10020" y="8681"/>
                  <a:pt x="9975" y="6277"/>
                  <a:pt x="9996" y="4958"/>
                </a:cubicBezTo>
                <a:cubicBezTo>
                  <a:pt x="9975" y="2943"/>
                  <a:pt x="10020" y="2015"/>
                  <a:pt x="9999" y="0"/>
                </a:cubicBezTo>
                <a:close/>
              </a:path>
            </a:pathLst>
          </a:custGeom>
          <a:solidFill>
            <a:srgbClr val="99CB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/>
          </a:p>
        </p:txBody>
      </p:sp>
      <p:sp>
        <p:nvSpPr>
          <p:cNvPr id="48" name="Freeform 13">
            <a:extLst>
              <a:ext uri="{FF2B5EF4-FFF2-40B4-BE49-F238E27FC236}">
                <a16:creationId xmlns:a16="http://schemas.microsoft.com/office/drawing/2014/main" id="{27A8410E-AB9F-7145-BB8E-803A0C021E0A}"/>
              </a:ext>
            </a:extLst>
          </p:cNvPr>
          <p:cNvSpPr>
            <a:spLocks/>
          </p:cNvSpPr>
          <p:nvPr/>
        </p:nvSpPr>
        <p:spPr bwMode="auto">
          <a:xfrm>
            <a:off x="1651001" y="2363235"/>
            <a:ext cx="2274887" cy="898525"/>
          </a:xfrm>
          <a:custGeom>
            <a:avLst/>
            <a:gdLst>
              <a:gd name="T0" fmla="*/ 0 w 1433"/>
              <a:gd name="T1" fmla="*/ 0 h 566"/>
              <a:gd name="T2" fmla="*/ 0 w 1433"/>
              <a:gd name="T3" fmla="*/ 566 h 566"/>
              <a:gd name="T4" fmla="*/ 1157 w 1433"/>
              <a:gd name="T5" fmla="*/ 566 h 566"/>
              <a:gd name="T6" fmla="*/ 1433 w 1433"/>
              <a:gd name="T7" fmla="*/ 279 h 566"/>
              <a:gd name="T8" fmla="*/ 1157 w 1433"/>
              <a:gd name="T9" fmla="*/ 0 h 566"/>
              <a:gd name="T10" fmla="*/ 0 w 1433"/>
              <a:gd name="T11" fmla="*/ 0 h 566"/>
              <a:gd name="T12" fmla="*/ 0 w 1433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3" h="566">
                <a:moveTo>
                  <a:pt x="0" y="0"/>
                </a:moveTo>
                <a:lnTo>
                  <a:pt x="0" y="566"/>
                </a:lnTo>
                <a:lnTo>
                  <a:pt x="1157" y="566"/>
                </a:lnTo>
                <a:lnTo>
                  <a:pt x="1433" y="279"/>
                </a:lnTo>
                <a:lnTo>
                  <a:pt x="115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7E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BB8FC9-17FD-EC44-9ECB-87D994C71A9E}"/>
              </a:ext>
            </a:extLst>
          </p:cNvPr>
          <p:cNvSpPr txBox="1"/>
          <p:nvPr/>
        </p:nvSpPr>
        <p:spPr>
          <a:xfrm>
            <a:off x="2203691" y="3423928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Before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98FF90-BD4E-7742-B591-4231CDED4E68}"/>
              </a:ext>
            </a:extLst>
          </p:cNvPr>
          <p:cNvSpPr txBox="1"/>
          <p:nvPr/>
        </p:nvSpPr>
        <p:spPr>
          <a:xfrm>
            <a:off x="4313495" y="3423928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During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6E4C9D-9588-9549-B152-3BEA3C2E697D}"/>
              </a:ext>
            </a:extLst>
          </p:cNvPr>
          <p:cNvSpPr txBox="1"/>
          <p:nvPr/>
        </p:nvSpPr>
        <p:spPr>
          <a:xfrm>
            <a:off x="6723233" y="3423928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After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71B4FA8-849F-5B40-B3FD-E2A87B050298}"/>
              </a:ext>
            </a:extLst>
          </p:cNvPr>
          <p:cNvSpPr txBox="1"/>
          <p:nvPr/>
        </p:nvSpPr>
        <p:spPr>
          <a:xfrm>
            <a:off x="2079495" y="2643220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b="1" dirty="0" err="1">
                <a:solidFill>
                  <a:schemeClr val="bg1"/>
                </a:solidFill>
                <a:latin typeface="+mj-lt"/>
              </a:rPr>
              <a:t>Pre-work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14E6AEF-8AA2-294B-9014-8161C989828F}"/>
              </a:ext>
            </a:extLst>
          </p:cNvPr>
          <p:cNvSpPr txBox="1"/>
          <p:nvPr/>
        </p:nvSpPr>
        <p:spPr>
          <a:xfrm>
            <a:off x="4192331" y="2520109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b="1" dirty="0" smtClean="0">
                <a:solidFill>
                  <a:schemeClr val="bg1"/>
                </a:solidFill>
                <a:latin typeface="+mj-lt"/>
              </a:rPr>
              <a:t>Passive </a:t>
            </a:r>
          </a:p>
          <a:p>
            <a:pPr algn="ctr"/>
            <a:r>
              <a:rPr lang="en-AU" sz="1600" b="1" dirty="0" smtClean="0">
                <a:solidFill>
                  <a:schemeClr val="bg1"/>
                </a:solidFill>
                <a:latin typeface="+mj-lt"/>
              </a:rPr>
              <a:t>Lecture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5F5365-9470-6E47-8EA0-925AD14FC68C}"/>
              </a:ext>
            </a:extLst>
          </p:cNvPr>
          <p:cNvSpPr txBox="1"/>
          <p:nvPr/>
        </p:nvSpPr>
        <p:spPr>
          <a:xfrm>
            <a:off x="6202364" y="2492853"/>
            <a:ext cx="145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chemeClr val="bg1"/>
                </a:solidFill>
                <a:latin typeface="+mj-lt"/>
              </a:rPr>
              <a:t>Study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606D8D6-5783-9B46-9C02-5F684DC0C303}"/>
              </a:ext>
            </a:extLst>
          </p:cNvPr>
          <p:cNvSpPr txBox="1"/>
          <p:nvPr/>
        </p:nvSpPr>
        <p:spPr>
          <a:xfrm>
            <a:off x="8621958" y="2643219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000" b="1" dirty="0" smtClean="0">
                <a:solidFill>
                  <a:schemeClr val="bg1"/>
                </a:solidFill>
                <a:latin typeface="+mj-lt"/>
              </a:rPr>
              <a:t>Assessment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961E0FD-4F36-3141-B836-BA8E3B58B74A}"/>
              </a:ext>
            </a:extLst>
          </p:cNvPr>
          <p:cNvGrpSpPr/>
          <p:nvPr/>
        </p:nvGrpSpPr>
        <p:grpSpPr>
          <a:xfrm>
            <a:off x="3167063" y="2474360"/>
            <a:ext cx="652462" cy="676275"/>
            <a:chOff x="1908175" y="3165475"/>
            <a:chExt cx="652462" cy="676275"/>
          </a:xfrm>
        </p:grpSpPr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6978A68A-86B6-A94F-AC3E-85FB4583B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5" y="3165475"/>
              <a:ext cx="652462" cy="676275"/>
            </a:xfrm>
            <a:custGeom>
              <a:avLst/>
              <a:gdLst>
                <a:gd name="T0" fmla="*/ 202 w 411"/>
                <a:gd name="T1" fmla="*/ 0 h 426"/>
                <a:gd name="T2" fmla="*/ 411 w 411"/>
                <a:gd name="T3" fmla="*/ 209 h 426"/>
                <a:gd name="T4" fmla="*/ 202 w 411"/>
                <a:gd name="T5" fmla="*/ 426 h 426"/>
                <a:gd name="T6" fmla="*/ 0 w 411"/>
                <a:gd name="T7" fmla="*/ 209 h 426"/>
                <a:gd name="T8" fmla="*/ 202 w 411"/>
                <a:gd name="T9" fmla="*/ 0 h 426"/>
                <a:gd name="T10" fmla="*/ 202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2" y="0"/>
                  </a:moveTo>
                  <a:lnTo>
                    <a:pt x="411" y="209"/>
                  </a:lnTo>
                  <a:lnTo>
                    <a:pt x="202" y="426"/>
                  </a:lnTo>
                  <a:lnTo>
                    <a:pt x="0" y="209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605B6E5-1DD9-C14B-92BD-5232ACA15E24}"/>
                </a:ext>
              </a:extLst>
            </p:cNvPr>
            <p:cNvSpPr txBox="1"/>
            <p:nvPr/>
          </p:nvSpPr>
          <p:spPr>
            <a:xfrm>
              <a:off x="2026008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3687D51-90C9-7643-9300-E4FD6BE1D6F4}"/>
              </a:ext>
            </a:extLst>
          </p:cNvPr>
          <p:cNvGrpSpPr/>
          <p:nvPr/>
        </p:nvGrpSpPr>
        <p:grpSpPr>
          <a:xfrm>
            <a:off x="5443538" y="2474360"/>
            <a:ext cx="652462" cy="676275"/>
            <a:chOff x="4184650" y="3165475"/>
            <a:chExt cx="652462" cy="676275"/>
          </a:xfrm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BA1B52B-5684-1E48-B9C1-08BD3FF03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3165475"/>
              <a:ext cx="652462" cy="676275"/>
            </a:xfrm>
            <a:custGeom>
              <a:avLst/>
              <a:gdLst>
                <a:gd name="T0" fmla="*/ 209 w 411"/>
                <a:gd name="T1" fmla="*/ 0 h 426"/>
                <a:gd name="T2" fmla="*/ 411 w 411"/>
                <a:gd name="T3" fmla="*/ 209 h 426"/>
                <a:gd name="T4" fmla="*/ 209 w 411"/>
                <a:gd name="T5" fmla="*/ 426 h 426"/>
                <a:gd name="T6" fmla="*/ 0 w 411"/>
                <a:gd name="T7" fmla="*/ 209 h 426"/>
                <a:gd name="T8" fmla="*/ 209 w 411"/>
                <a:gd name="T9" fmla="*/ 0 h 426"/>
                <a:gd name="T10" fmla="*/ 209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9" y="0"/>
                  </a:moveTo>
                  <a:lnTo>
                    <a:pt x="411" y="209"/>
                  </a:lnTo>
                  <a:lnTo>
                    <a:pt x="209" y="426"/>
                  </a:lnTo>
                  <a:lnTo>
                    <a:pt x="0" y="209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91840D0-7AF0-7C41-86F0-3026147B23C1}"/>
                </a:ext>
              </a:extLst>
            </p:cNvPr>
            <p:cNvSpPr txBox="1"/>
            <p:nvPr/>
          </p:nvSpPr>
          <p:spPr>
            <a:xfrm>
              <a:off x="4302483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DBCC39D-F475-4847-A8AC-F9CFCEFF4C77}"/>
              </a:ext>
            </a:extLst>
          </p:cNvPr>
          <p:cNvGrpSpPr/>
          <p:nvPr/>
        </p:nvGrpSpPr>
        <p:grpSpPr>
          <a:xfrm>
            <a:off x="7743826" y="2474360"/>
            <a:ext cx="652462" cy="676275"/>
            <a:chOff x="6484938" y="3165475"/>
            <a:chExt cx="652462" cy="676275"/>
          </a:xfrm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67E56BC-C78C-B040-A217-A736FA3D1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3165475"/>
              <a:ext cx="652462" cy="676275"/>
            </a:xfrm>
            <a:custGeom>
              <a:avLst/>
              <a:gdLst>
                <a:gd name="T0" fmla="*/ 202 w 411"/>
                <a:gd name="T1" fmla="*/ 0 h 426"/>
                <a:gd name="T2" fmla="*/ 411 w 411"/>
                <a:gd name="T3" fmla="*/ 209 h 426"/>
                <a:gd name="T4" fmla="*/ 202 w 411"/>
                <a:gd name="T5" fmla="*/ 426 h 426"/>
                <a:gd name="T6" fmla="*/ 0 w 411"/>
                <a:gd name="T7" fmla="*/ 209 h 426"/>
                <a:gd name="T8" fmla="*/ 202 w 411"/>
                <a:gd name="T9" fmla="*/ 0 h 426"/>
                <a:gd name="T10" fmla="*/ 202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2" y="0"/>
                  </a:moveTo>
                  <a:lnTo>
                    <a:pt x="411" y="209"/>
                  </a:lnTo>
                  <a:lnTo>
                    <a:pt x="202" y="426"/>
                  </a:lnTo>
                  <a:lnTo>
                    <a:pt x="0" y="209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3FEED18-D5EB-E942-BAA1-9E8E356FCA5B}"/>
                </a:ext>
              </a:extLst>
            </p:cNvPr>
            <p:cNvSpPr txBox="1"/>
            <p:nvPr/>
          </p:nvSpPr>
          <p:spPr>
            <a:xfrm>
              <a:off x="6598008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40498E49-EEF8-7943-9097-C66A6E960B42}"/>
              </a:ext>
            </a:extLst>
          </p:cNvPr>
          <p:cNvSpPr txBox="1"/>
          <p:nvPr/>
        </p:nvSpPr>
        <p:spPr>
          <a:xfrm>
            <a:off x="5291358" y="1657370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dirty="0" err="1">
                <a:latin typeface="+mj-lt"/>
              </a:rPr>
              <a:t>Traditional</a:t>
            </a:r>
            <a:endParaRPr lang="id-ID" sz="2400" dirty="0">
              <a:latin typeface="+mj-lt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77F0F16-973F-1644-8FEB-4E6E8B4FBEEE}"/>
              </a:ext>
            </a:extLst>
          </p:cNvPr>
          <p:cNvCxnSpPr/>
          <p:nvPr/>
        </p:nvCxnSpPr>
        <p:spPr>
          <a:xfrm>
            <a:off x="4778917" y="2159098"/>
            <a:ext cx="2878522" cy="0"/>
          </a:xfrm>
          <a:prstGeom prst="line">
            <a:avLst/>
          </a:prstGeom>
          <a:ln w="19050">
            <a:solidFill>
              <a:srgbClr val="007D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66">
            <a:extLst>
              <a:ext uri="{FF2B5EF4-FFF2-40B4-BE49-F238E27FC236}">
                <a16:creationId xmlns:a16="http://schemas.microsoft.com/office/drawing/2014/main" id="{5BB9E8AC-5CEC-824B-92B7-866BE1AF7A71}"/>
              </a:ext>
            </a:extLst>
          </p:cNvPr>
          <p:cNvSpPr>
            <a:spLocks/>
          </p:cNvSpPr>
          <p:nvPr/>
        </p:nvSpPr>
        <p:spPr bwMode="auto">
          <a:xfrm>
            <a:off x="5835651" y="4466530"/>
            <a:ext cx="2667000" cy="898525"/>
          </a:xfrm>
          <a:custGeom>
            <a:avLst/>
            <a:gdLst>
              <a:gd name="T0" fmla="*/ 1404 w 1680"/>
              <a:gd name="T1" fmla="*/ 0 h 566"/>
              <a:gd name="T2" fmla="*/ 0 w 1680"/>
              <a:gd name="T3" fmla="*/ 0 h 566"/>
              <a:gd name="T4" fmla="*/ 276 w 1680"/>
              <a:gd name="T5" fmla="*/ 279 h 566"/>
              <a:gd name="T6" fmla="*/ 0 w 1680"/>
              <a:gd name="T7" fmla="*/ 566 h 566"/>
              <a:gd name="T8" fmla="*/ 1404 w 1680"/>
              <a:gd name="T9" fmla="*/ 566 h 566"/>
              <a:gd name="T10" fmla="*/ 1680 w 1680"/>
              <a:gd name="T11" fmla="*/ 279 h 566"/>
              <a:gd name="T12" fmla="*/ 1404 w 1680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80" h="566">
                <a:moveTo>
                  <a:pt x="1404" y="0"/>
                </a:moveTo>
                <a:lnTo>
                  <a:pt x="0" y="0"/>
                </a:lnTo>
                <a:lnTo>
                  <a:pt x="276" y="279"/>
                </a:lnTo>
                <a:lnTo>
                  <a:pt x="0" y="566"/>
                </a:lnTo>
                <a:lnTo>
                  <a:pt x="1404" y="566"/>
                </a:lnTo>
                <a:lnTo>
                  <a:pt x="1680" y="279"/>
                </a:lnTo>
                <a:lnTo>
                  <a:pt x="1404" y="0"/>
                </a:lnTo>
                <a:close/>
              </a:path>
            </a:pathLst>
          </a:custGeom>
          <a:solidFill>
            <a:srgbClr val="66B1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6E07D30C-6FAC-A744-ADC6-F704CD1B42F5}"/>
              </a:ext>
            </a:extLst>
          </p:cNvPr>
          <p:cNvSpPr>
            <a:spLocks/>
          </p:cNvSpPr>
          <p:nvPr/>
        </p:nvSpPr>
        <p:spPr bwMode="auto">
          <a:xfrm>
            <a:off x="3559176" y="4466530"/>
            <a:ext cx="2643187" cy="898525"/>
          </a:xfrm>
          <a:custGeom>
            <a:avLst/>
            <a:gdLst>
              <a:gd name="T0" fmla="*/ 1396 w 1665"/>
              <a:gd name="T1" fmla="*/ 0 h 566"/>
              <a:gd name="T2" fmla="*/ 0 w 1665"/>
              <a:gd name="T3" fmla="*/ 0 h 566"/>
              <a:gd name="T4" fmla="*/ 276 w 1665"/>
              <a:gd name="T5" fmla="*/ 279 h 566"/>
              <a:gd name="T6" fmla="*/ 0 w 1665"/>
              <a:gd name="T7" fmla="*/ 566 h 566"/>
              <a:gd name="T8" fmla="*/ 1396 w 1665"/>
              <a:gd name="T9" fmla="*/ 566 h 566"/>
              <a:gd name="T10" fmla="*/ 1665 w 1665"/>
              <a:gd name="T11" fmla="*/ 279 h 566"/>
              <a:gd name="T12" fmla="*/ 1396 w 1665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5" h="566">
                <a:moveTo>
                  <a:pt x="1396" y="0"/>
                </a:moveTo>
                <a:lnTo>
                  <a:pt x="0" y="0"/>
                </a:lnTo>
                <a:lnTo>
                  <a:pt x="276" y="279"/>
                </a:lnTo>
                <a:lnTo>
                  <a:pt x="0" y="566"/>
                </a:lnTo>
                <a:lnTo>
                  <a:pt x="1396" y="566"/>
                </a:lnTo>
                <a:lnTo>
                  <a:pt x="1665" y="279"/>
                </a:lnTo>
                <a:lnTo>
                  <a:pt x="1396" y="0"/>
                </a:lnTo>
                <a:close/>
              </a:path>
            </a:pathLst>
          </a:custGeom>
          <a:solidFill>
            <a:srgbClr val="3197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/>
          </a:p>
        </p:txBody>
      </p:sp>
      <p:sp>
        <p:nvSpPr>
          <p:cNvPr id="69" name="Freeform 10">
            <a:extLst>
              <a:ext uri="{FF2B5EF4-FFF2-40B4-BE49-F238E27FC236}">
                <a16:creationId xmlns:a16="http://schemas.microsoft.com/office/drawing/2014/main" id="{3D416FEF-273F-664D-B92C-FF7ED94A409B}"/>
              </a:ext>
            </a:extLst>
          </p:cNvPr>
          <p:cNvSpPr>
            <a:spLocks/>
          </p:cNvSpPr>
          <p:nvPr/>
        </p:nvSpPr>
        <p:spPr bwMode="auto">
          <a:xfrm>
            <a:off x="8110538" y="4466530"/>
            <a:ext cx="2206090" cy="898525"/>
          </a:xfrm>
          <a:custGeom>
            <a:avLst/>
            <a:gdLst>
              <a:gd name="T0" fmla="*/ 1389 w 1666"/>
              <a:gd name="T1" fmla="*/ 0 h 566"/>
              <a:gd name="T2" fmla="*/ 0 w 1666"/>
              <a:gd name="T3" fmla="*/ 0 h 566"/>
              <a:gd name="T4" fmla="*/ 269 w 1666"/>
              <a:gd name="T5" fmla="*/ 279 h 566"/>
              <a:gd name="T6" fmla="*/ 0 w 1666"/>
              <a:gd name="T7" fmla="*/ 566 h 566"/>
              <a:gd name="T8" fmla="*/ 1389 w 1666"/>
              <a:gd name="T9" fmla="*/ 566 h 566"/>
              <a:gd name="T10" fmla="*/ 1666 w 1666"/>
              <a:gd name="T11" fmla="*/ 279 h 566"/>
              <a:gd name="T12" fmla="*/ 1389 w 1666"/>
              <a:gd name="T13" fmla="*/ 0 h 566"/>
              <a:gd name="connsiteX0" fmla="*/ 8337 w 8390"/>
              <a:gd name="connsiteY0" fmla="*/ 0 h 10000"/>
              <a:gd name="connsiteX1" fmla="*/ 0 w 8390"/>
              <a:gd name="connsiteY1" fmla="*/ 0 h 10000"/>
              <a:gd name="connsiteX2" fmla="*/ 1615 w 8390"/>
              <a:gd name="connsiteY2" fmla="*/ 4929 h 10000"/>
              <a:gd name="connsiteX3" fmla="*/ 0 w 8390"/>
              <a:gd name="connsiteY3" fmla="*/ 10000 h 10000"/>
              <a:gd name="connsiteX4" fmla="*/ 8337 w 8390"/>
              <a:gd name="connsiteY4" fmla="*/ 10000 h 10000"/>
              <a:gd name="connsiteX5" fmla="*/ 8390 w 8390"/>
              <a:gd name="connsiteY5" fmla="*/ 6044 h 10000"/>
              <a:gd name="connsiteX6" fmla="*/ 8337 w 8390"/>
              <a:gd name="connsiteY6" fmla="*/ 0 h 10000"/>
              <a:gd name="connsiteX0" fmla="*/ 9937 w 9938"/>
              <a:gd name="connsiteY0" fmla="*/ 0 h 10000"/>
              <a:gd name="connsiteX1" fmla="*/ 0 w 9938"/>
              <a:gd name="connsiteY1" fmla="*/ 0 h 10000"/>
              <a:gd name="connsiteX2" fmla="*/ 1925 w 9938"/>
              <a:gd name="connsiteY2" fmla="*/ 4929 h 10000"/>
              <a:gd name="connsiteX3" fmla="*/ 0 w 9938"/>
              <a:gd name="connsiteY3" fmla="*/ 10000 h 10000"/>
              <a:gd name="connsiteX4" fmla="*/ 9937 w 9938"/>
              <a:gd name="connsiteY4" fmla="*/ 10000 h 10000"/>
              <a:gd name="connsiteX5" fmla="*/ 9774 w 9938"/>
              <a:gd name="connsiteY5" fmla="*/ 5905 h 10000"/>
              <a:gd name="connsiteX6" fmla="*/ 9937 w 9938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1937 w 10004"/>
              <a:gd name="connsiteY2" fmla="*/ 4929 h 10000"/>
              <a:gd name="connsiteX3" fmla="*/ 0 w 10004"/>
              <a:gd name="connsiteY3" fmla="*/ 10000 h 10000"/>
              <a:gd name="connsiteX4" fmla="*/ 9999 w 10004"/>
              <a:gd name="connsiteY4" fmla="*/ 10000 h 10000"/>
              <a:gd name="connsiteX5" fmla="*/ 9996 w 10004"/>
              <a:gd name="connsiteY5" fmla="*/ 4958 h 10000"/>
              <a:gd name="connsiteX6" fmla="*/ 9999 w 10004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4" h="10000">
                <a:moveTo>
                  <a:pt x="9999" y="0"/>
                </a:moveTo>
                <a:lnTo>
                  <a:pt x="0" y="0"/>
                </a:lnTo>
                <a:lnTo>
                  <a:pt x="1937" y="4929"/>
                </a:lnTo>
                <a:lnTo>
                  <a:pt x="0" y="10000"/>
                </a:lnTo>
                <a:lnTo>
                  <a:pt x="9999" y="10000"/>
                </a:lnTo>
                <a:cubicBezTo>
                  <a:pt x="10020" y="8681"/>
                  <a:pt x="9975" y="6277"/>
                  <a:pt x="9996" y="4958"/>
                </a:cubicBezTo>
                <a:cubicBezTo>
                  <a:pt x="9975" y="2943"/>
                  <a:pt x="10020" y="2015"/>
                  <a:pt x="9999" y="0"/>
                </a:cubicBezTo>
                <a:close/>
              </a:path>
            </a:pathLst>
          </a:custGeom>
          <a:solidFill>
            <a:srgbClr val="99CB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/>
          </a:p>
        </p:txBody>
      </p:sp>
      <p:sp>
        <p:nvSpPr>
          <p:cNvPr id="70" name="Freeform 13">
            <a:extLst>
              <a:ext uri="{FF2B5EF4-FFF2-40B4-BE49-F238E27FC236}">
                <a16:creationId xmlns:a16="http://schemas.microsoft.com/office/drawing/2014/main" id="{29323EC3-149C-3141-8AF0-B8EA33C9DCFC}"/>
              </a:ext>
            </a:extLst>
          </p:cNvPr>
          <p:cNvSpPr>
            <a:spLocks/>
          </p:cNvSpPr>
          <p:nvPr/>
        </p:nvSpPr>
        <p:spPr bwMode="auto">
          <a:xfrm>
            <a:off x="1651001" y="4466530"/>
            <a:ext cx="2274887" cy="898525"/>
          </a:xfrm>
          <a:custGeom>
            <a:avLst/>
            <a:gdLst>
              <a:gd name="T0" fmla="*/ 0 w 1433"/>
              <a:gd name="T1" fmla="*/ 0 h 566"/>
              <a:gd name="T2" fmla="*/ 0 w 1433"/>
              <a:gd name="T3" fmla="*/ 566 h 566"/>
              <a:gd name="T4" fmla="*/ 1157 w 1433"/>
              <a:gd name="T5" fmla="*/ 566 h 566"/>
              <a:gd name="T6" fmla="*/ 1433 w 1433"/>
              <a:gd name="T7" fmla="*/ 279 h 566"/>
              <a:gd name="T8" fmla="*/ 1157 w 1433"/>
              <a:gd name="T9" fmla="*/ 0 h 566"/>
              <a:gd name="T10" fmla="*/ 0 w 1433"/>
              <a:gd name="T11" fmla="*/ 0 h 566"/>
              <a:gd name="T12" fmla="*/ 0 w 1433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3" h="566">
                <a:moveTo>
                  <a:pt x="0" y="0"/>
                </a:moveTo>
                <a:lnTo>
                  <a:pt x="0" y="566"/>
                </a:lnTo>
                <a:lnTo>
                  <a:pt x="1157" y="566"/>
                </a:lnTo>
                <a:lnTo>
                  <a:pt x="1433" y="279"/>
                </a:lnTo>
                <a:lnTo>
                  <a:pt x="115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7E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D97BDBF-517F-704A-8BC9-2161AEAE95E9}"/>
              </a:ext>
            </a:extLst>
          </p:cNvPr>
          <p:cNvSpPr txBox="1"/>
          <p:nvPr/>
        </p:nvSpPr>
        <p:spPr>
          <a:xfrm>
            <a:off x="2203691" y="5527223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Before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974E34F-D150-7149-ACEC-D5B91EAD58CB}"/>
              </a:ext>
            </a:extLst>
          </p:cNvPr>
          <p:cNvSpPr txBox="1"/>
          <p:nvPr/>
        </p:nvSpPr>
        <p:spPr>
          <a:xfrm>
            <a:off x="4313495" y="5527223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During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A0E1E92-DB25-754A-842D-DD4491A1E0B8}"/>
              </a:ext>
            </a:extLst>
          </p:cNvPr>
          <p:cNvSpPr txBox="1"/>
          <p:nvPr/>
        </p:nvSpPr>
        <p:spPr>
          <a:xfrm>
            <a:off x="6723233" y="5527223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After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012A58C-8C5E-0746-A1CC-07D4A326FC38}"/>
              </a:ext>
            </a:extLst>
          </p:cNvPr>
          <p:cNvSpPr txBox="1"/>
          <p:nvPr/>
        </p:nvSpPr>
        <p:spPr>
          <a:xfrm>
            <a:off x="1742936" y="4746515"/>
            <a:ext cx="139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b="1" dirty="0" err="1">
                <a:solidFill>
                  <a:schemeClr val="bg1"/>
                </a:solidFill>
                <a:latin typeface="+mj-lt"/>
              </a:rPr>
              <a:t>Pre-work</a:t>
            </a:r>
            <a:endParaRPr lang="id-ID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2E8FAE-85B7-AD4D-AF82-4AEF60B86F5E}"/>
              </a:ext>
            </a:extLst>
          </p:cNvPr>
          <p:cNvSpPr txBox="1"/>
          <p:nvPr/>
        </p:nvSpPr>
        <p:spPr>
          <a:xfrm>
            <a:off x="3860515" y="4479568"/>
            <a:ext cx="1702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bg1"/>
                </a:solidFill>
                <a:latin typeface="+mj-lt"/>
              </a:rPr>
              <a:t>Active </a:t>
            </a:r>
          </a:p>
          <a:p>
            <a:pPr algn="ctr"/>
            <a:r>
              <a:rPr lang="en-AU" sz="2800" b="1" dirty="0" smtClean="0">
                <a:solidFill>
                  <a:schemeClr val="bg1"/>
                </a:solidFill>
                <a:latin typeface="+mj-lt"/>
              </a:rPr>
              <a:t>Learning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5D1467C-1F35-FF4C-B2A9-847574BDE900}"/>
              </a:ext>
            </a:extLst>
          </p:cNvPr>
          <p:cNvSpPr txBox="1"/>
          <p:nvPr/>
        </p:nvSpPr>
        <p:spPr>
          <a:xfrm>
            <a:off x="6323534" y="4746515"/>
            <a:ext cx="136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bg1"/>
                </a:solidFill>
                <a:latin typeface="+mj-lt"/>
              </a:rPr>
              <a:t>Homework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2FE77E1-8570-2D43-AA10-B1891FF147BA}"/>
              </a:ext>
            </a:extLst>
          </p:cNvPr>
          <p:cNvSpPr txBox="1"/>
          <p:nvPr/>
        </p:nvSpPr>
        <p:spPr>
          <a:xfrm>
            <a:off x="8621957" y="4746514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000" b="1" dirty="0" smtClean="0">
                <a:solidFill>
                  <a:schemeClr val="bg1"/>
                </a:solidFill>
                <a:latin typeface="+mj-lt"/>
              </a:rPr>
              <a:t>Assessment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04D1170-9F14-3044-998E-B93BA0E1C1AC}"/>
              </a:ext>
            </a:extLst>
          </p:cNvPr>
          <p:cNvGrpSpPr/>
          <p:nvPr/>
        </p:nvGrpSpPr>
        <p:grpSpPr>
          <a:xfrm>
            <a:off x="3167063" y="4577655"/>
            <a:ext cx="652462" cy="676275"/>
            <a:chOff x="1908175" y="3165475"/>
            <a:chExt cx="652462" cy="676275"/>
          </a:xfrm>
        </p:grpSpPr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21DB6989-68C1-0547-B5A0-90CC83226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5" y="3165475"/>
              <a:ext cx="652462" cy="676275"/>
            </a:xfrm>
            <a:custGeom>
              <a:avLst/>
              <a:gdLst>
                <a:gd name="T0" fmla="*/ 202 w 411"/>
                <a:gd name="T1" fmla="*/ 0 h 426"/>
                <a:gd name="T2" fmla="*/ 411 w 411"/>
                <a:gd name="T3" fmla="*/ 209 h 426"/>
                <a:gd name="T4" fmla="*/ 202 w 411"/>
                <a:gd name="T5" fmla="*/ 426 h 426"/>
                <a:gd name="T6" fmla="*/ 0 w 411"/>
                <a:gd name="T7" fmla="*/ 209 h 426"/>
                <a:gd name="T8" fmla="*/ 202 w 411"/>
                <a:gd name="T9" fmla="*/ 0 h 426"/>
                <a:gd name="T10" fmla="*/ 202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2" y="0"/>
                  </a:moveTo>
                  <a:lnTo>
                    <a:pt x="411" y="209"/>
                  </a:lnTo>
                  <a:lnTo>
                    <a:pt x="202" y="426"/>
                  </a:lnTo>
                  <a:lnTo>
                    <a:pt x="0" y="209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E78E6BD-1827-464C-AA53-309E32A78821}"/>
                </a:ext>
              </a:extLst>
            </p:cNvPr>
            <p:cNvSpPr txBox="1"/>
            <p:nvPr/>
          </p:nvSpPr>
          <p:spPr>
            <a:xfrm>
              <a:off x="2026008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1E68052-7637-D34E-BC96-EDE909FCE35B}"/>
              </a:ext>
            </a:extLst>
          </p:cNvPr>
          <p:cNvGrpSpPr/>
          <p:nvPr/>
        </p:nvGrpSpPr>
        <p:grpSpPr>
          <a:xfrm>
            <a:off x="5443538" y="4577655"/>
            <a:ext cx="652462" cy="676275"/>
            <a:chOff x="4184650" y="3165475"/>
            <a:chExt cx="652462" cy="676275"/>
          </a:xfrm>
        </p:grpSpPr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D4BFD7C-2D26-1342-8887-EA0FB51FA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3165475"/>
              <a:ext cx="652462" cy="676275"/>
            </a:xfrm>
            <a:custGeom>
              <a:avLst/>
              <a:gdLst>
                <a:gd name="T0" fmla="*/ 209 w 411"/>
                <a:gd name="T1" fmla="*/ 0 h 426"/>
                <a:gd name="T2" fmla="*/ 411 w 411"/>
                <a:gd name="T3" fmla="*/ 209 h 426"/>
                <a:gd name="T4" fmla="*/ 209 w 411"/>
                <a:gd name="T5" fmla="*/ 426 h 426"/>
                <a:gd name="T6" fmla="*/ 0 w 411"/>
                <a:gd name="T7" fmla="*/ 209 h 426"/>
                <a:gd name="T8" fmla="*/ 209 w 411"/>
                <a:gd name="T9" fmla="*/ 0 h 426"/>
                <a:gd name="T10" fmla="*/ 209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9" y="0"/>
                  </a:moveTo>
                  <a:lnTo>
                    <a:pt x="411" y="209"/>
                  </a:lnTo>
                  <a:lnTo>
                    <a:pt x="209" y="426"/>
                  </a:lnTo>
                  <a:lnTo>
                    <a:pt x="0" y="209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5F13A0-AD21-F248-B43E-42FAEA2D36A0}"/>
                </a:ext>
              </a:extLst>
            </p:cNvPr>
            <p:cNvSpPr txBox="1"/>
            <p:nvPr/>
          </p:nvSpPr>
          <p:spPr>
            <a:xfrm>
              <a:off x="4302483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CC966AC-ED58-394D-8780-6B9DA719894E}"/>
              </a:ext>
            </a:extLst>
          </p:cNvPr>
          <p:cNvGrpSpPr/>
          <p:nvPr/>
        </p:nvGrpSpPr>
        <p:grpSpPr>
          <a:xfrm>
            <a:off x="7743826" y="4577655"/>
            <a:ext cx="652462" cy="676275"/>
            <a:chOff x="6484938" y="3165475"/>
            <a:chExt cx="652462" cy="676275"/>
          </a:xfrm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7BBA817-DB50-A34F-9ACC-389749117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3165475"/>
              <a:ext cx="652462" cy="676275"/>
            </a:xfrm>
            <a:custGeom>
              <a:avLst/>
              <a:gdLst>
                <a:gd name="T0" fmla="*/ 202 w 411"/>
                <a:gd name="T1" fmla="*/ 0 h 426"/>
                <a:gd name="T2" fmla="*/ 411 w 411"/>
                <a:gd name="T3" fmla="*/ 209 h 426"/>
                <a:gd name="T4" fmla="*/ 202 w 411"/>
                <a:gd name="T5" fmla="*/ 426 h 426"/>
                <a:gd name="T6" fmla="*/ 0 w 411"/>
                <a:gd name="T7" fmla="*/ 209 h 426"/>
                <a:gd name="T8" fmla="*/ 202 w 411"/>
                <a:gd name="T9" fmla="*/ 0 h 426"/>
                <a:gd name="T10" fmla="*/ 202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2" y="0"/>
                  </a:moveTo>
                  <a:lnTo>
                    <a:pt x="411" y="209"/>
                  </a:lnTo>
                  <a:lnTo>
                    <a:pt x="202" y="426"/>
                  </a:lnTo>
                  <a:lnTo>
                    <a:pt x="0" y="209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395CC8E-7C0E-084A-A47D-09FDCF745E2E}"/>
                </a:ext>
              </a:extLst>
            </p:cNvPr>
            <p:cNvSpPr txBox="1"/>
            <p:nvPr/>
          </p:nvSpPr>
          <p:spPr>
            <a:xfrm>
              <a:off x="6598008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DF0B0E1-FBA2-9E42-BC80-9487F6925586}"/>
              </a:ext>
            </a:extLst>
          </p:cNvPr>
          <p:cNvSpPr txBox="1"/>
          <p:nvPr/>
        </p:nvSpPr>
        <p:spPr>
          <a:xfrm>
            <a:off x="4613291" y="3759253"/>
            <a:ext cx="304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dirty="0" err="1">
                <a:latin typeface="+mj-lt"/>
              </a:rPr>
              <a:t>Active</a:t>
            </a:r>
            <a:r>
              <a:rPr lang="id-ID" sz="2400" dirty="0">
                <a:latin typeface="+mj-lt"/>
              </a:rPr>
              <a:t> </a:t>
            </a:r>
            <a:r>
              <a:rPr lang="id-ID" sz="2400" dirty="0" err="1">
                <a:latin typeface="+mj-lt"/>
              </a:rPr>
              <a:t>Collaborative</a:t>
            </a:r>
            <a:endParaRPr lang="id-ID" sz="2400" dirty="0">
              <a:latin typeface="+mj-lt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F54861F-FC8A-1647-B132-BC654E29D706}"/>
              </a:ext>
            </a:extLst>
          </p:cNvPr>
          <p:cNvCxnSpPr/>
          <p:nvPr/>
        </p:nvCxnSpPr>
        <p:spPr>
          <a:xfrm>
            <a:off x="4778917" y="4262393"/>
            <a:ext cx="2878522" cy="0"/>
          </a:xfrm>
          <a:prstGeom prst="line">
            <a:avLst/>
          </a:prstGeom>
          <a:ln w="19050">
            <a:solidFill>
              <a:srgbClr val="007D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81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65" grpId="0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DBF5ECD-2001-7144-BD55-7CCCE48A127C}"/>
              </a:ext>
            </a:extLst>
          </p:cNvPr>
          <p:cNvSpPr/>
          <p:nvPr/>
        </p:nvSpPr>
        <p:spPr>
          <a:xfrm>
            <a:off x="537570" y="1758644"/>
            <a:ext cx="10290350" cy="3997722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65A969-D614-5443-831A-6209D47998B7}"/>
              </a:ext>
            </a:extLst>
          </p:cNvPr>
          <p:cNvSpPr txBox="1">
            <a:spLocks/>
          </p:cNvSpPr>
          <p:nvPr/>
        </p:nvSpPr>
        <p:spPr>
          <a:xfrm>
            <a:off x="179673" y="6336036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l" defTabSz="914400" rtl="0" eaLnBrk="1" latinLnBrk="0" hangingPunct="1">
              <a:defRPr sz="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53E760E-AA6D-9F4C-9E1B-0E8B6D3C5DE7}"/>
              </a:ext>
            </a:extLst>
          </p:cNvPr>
          <p:cNvSpPr txBox="1">
            <a:spLocks/>
          </p:cNvSpPr>
          <p:nvPr/>
        </p:nvSpPr>
        <p:spPr>
          <a:xfrm>
            <a:off x="6733795" y="6304752"/>
            <a:ext cx="4785105" cy="213946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r" defTabSz="914400" rtl="0" eaLnBrk="1" latinLnBrk="0" hangingPunct="1">
              <a:defRPr lang="en-AU" sz="1050" b="0" i="0" kern="120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/>
              <a:t>BRILLIANT ONLINE LEARNING DESIGN </a:t>
            </a:r>
            <a:r>
              <a:rPr lang="en-AU" sz="1100" b="1" dirty="0">
                <a:solidFill>
                  <a:srgbClr val="057D98"/>
                </a:solidFill>
              </a:rPr>
              <a:t>+</a:t>
            </a:r>
            <a:r>
              <a:rPr lang="en-AU" sz="1000" dirty="0"/>
              <a:t> LEADERSHIP IN ACTIVE LEARNING PROGRAM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23AFC-298B-554D-A9D4-0D00D8C62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174598"/>
            <a:ext cx="666496" cy="1666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9DD5195-BFDC-AC4B-8404-BF056243E0CF}"/>
              </a:ext>
            </a:extLst>
          </p:cNvPr>
          <p:cNvGrpSpPr/>
          <p:nvPr/>
        </p:nvGrpSpPr>
        <p:grpSpPr>
          <a:xfrm>
            <a:off x="537570" y="730331"/>
            <a:ext cx="7168048" cy="972155"/>
            <a:chOff x="310479" y="343704"/>
            <a:chExt cx="6042658" cy="9721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7218D6-436E-9040-9B2E-AF13DBE2C4F4}"/>
                </a:ext>
              </a:extLst>
            </p:cNvPr>
            <p:cNvSpPr txBox="1"/>
            <p:nvPr/>
          </p:nvSpPr>
          <p:spPr>
            <a:xfrm>
              <a:off x="427705" y="361752"/>
              <a:ext cx="59254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B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RILLIANT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O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NLINE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L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EARNING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D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ESIGN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+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LE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ADERSHIP IN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A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CTIVE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LEARNING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P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ROGRAM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vis" panose="020008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C27F16-C001-184E-8B31-1443947C6BD5}"/>
                </a:ext>
              </a:extLst>
            </p:cNvPr>
            <p:cNvSpPr/>
            <p:nvPr/>
          </p:nvSpPr>
          <p:spPr>
            <a:xfrm>
              <a:off x="310479" y="343704"/>
              <a:ext cx="117227" cy="491071"/>
            </a:xfrm>
            <a:prstGeom prst="rect">
              <a:avLst/>
            </a:prstGeom>
            <a:solidFill>
              <a:srgbClr val="057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57D98"/>
                </a:solidFill>
              </a:endParaRPr>
            </a:p>
          </p:txBody>
        </p:sp>
      </p:grpSp>
      <p:sp>
        <p:nvSpPr>
          <p:cNvPr id="15" name="Freeform 13">
            <a:extLst>
              <a:ext uri="{FF2B5EF4-FFF2-40B4-BE49-F238E27FC236}">
                <a16:creationId xmlns:a16="http://schemas.microsoft.com/office/drawing/2014/main" id="{83597292-A31F-3742-A3EB-CE3991190510}"/>
              </a:ext>
            </a:extLst>
          </p:cNvPr>
          <p:cNvSpPr>
            <a:spLocks/>
          </p:cNvSpPr>
          <p:nvPr/>
        </p:nvSpPr>
        <p:spPr bwMode="auto">
          <a:xfrm>
            <a:off x="1480172" y="3430029"/>
            <a:ext cx="7860872" cy="927997"/>
          </a:xfrm>
          <a:custGeom>
            <a:avLst/>
            <a:gdLst>
              <a:gd name="T0" fmla="*/ 0 w 1433"/>
              <a:gd name="T1" fmla="*/ 0 h 566"/>
              <a:gd name="T2" fmla="*/ 0 w 1433"/>
              <a:gd name="T3" fmla="*/ 566 h 566"/>
              <a:gd name="T4" fmla="*/ 1157 w 1433"/>
              <a:gd name="T5" fmla="*/ 566 h 566"/>
              <a:gd name="T6" fmla="*/ 1433 w 1433"/>
              <a:gd name="T7" fmla="*/ 279 h 566"/>
              <a:gd name="T8" fmla="*/ 1157 w 1433"/>
              <a:gd name="T9" fmla="*/ 0 h 566"/>
              <a:gd name="T10" fmla="*/ 0 w 1433"/>
              <a:gd name="T11" fmla="*/ 0 h 566"/>
              <a:gd name="T12" fmla="*/ 0 w 1433"/>
              <a:gd name="T13" fmla="*/ 0 h 566"/>
              <a:gd name="connsiteX0" fmla="*/ 24491 w 34491"/>
              <a:gd name="connsiteY0" fmla="*/ 0 h 10592"/>
              <a:gd name="connsiteX1" fmla="*/ 0 w 34491"/>
              <a:gd name="connsiteY1" fmla="*/ 10592 h 10592"/>
              <a:gd name="connsiteX2" fmla="*/ 32565 w 34491"/>
              <a:gd name="connsiteY2" fmla="*/ 10000 h 10592"/>
              <a:gd name="connsiteX3" fmla="*/ 34491 w 34491"/>
              <a:gd name="connsiteY3" fmla="*/ 4929 h 10592"/>
              <a:gd name="connsiteX4" fmla="*/ 32565 w 34491"/>
              <a:gd name="connsiteY4" fmla="*/ 0 h 10592"/>
              <a:gd name="connsiteX5" fmla="*/ 24491 w 34491"/>
              <a:gd name="connsiteY5" fmla="*/ 0 h 10592"/>
              <a:gd name="connsiteX6" fmla="*/ 24491 w 34491"/>
              <a:gd name="connsiteY6" fmla="*/ 0 h 10592"/>
              <a:gd name="connsiteX0" fmla="*/ 0 w 34585"/>
              <a:gd name="connsiteY0" fmla="*/ 237 h 10592"/>
              <a:gd name="connsiteX1" fmla="*/ 94 w 34585"/>
              <a:gd name="connsiteY1" fmla="*/ 10592 h 10592"/>
              <a:gd name="connsiteX2" fmla="*/ 32659 w 34585"/>
              <a:gd name="connsiteY2" fmla="*/ 10000 h 10592"/>
              <a:gd name="connsiteX3" fmla="*/ 34585 w 34585"/>
              <a:gd name="connsiteY3" fmla="*/ 4929 h 10592"/>
              <a:gd name="connsiteX4" fmla="*/ 32659 w 34585"/>
              <a:gd name="connsiteY4" fmla="*/ 0 h 10592"/>
              <a:gd name="connsiteX5" fmla="*/ 24585 w 34585"/>
              <a:gd name="connsiteY5" fmla="*/ 0 h 10592"/>
              <a:gd name="connsiteX6" fmla="*/ 0 w 34585"/>
              <a:gd name="connsiteY6" fmla="*/ 237 h 10592"/>
              <a:gd name="connsiteX0" fmla="*/ 5 w 34501"/>
              <a:gd name="connsiteY0" fmla="*/ 387 h 10592"/>
              <a:gd name="connsiteX1" fmla="*/ 10 w 34501"/>
              <a:gd name="connsiteY1" fmla="*/ 10592 h 10592"/>
              <a:gd name="connsiteX2" fmla="*/ 32575 w 34501"/>
              <a:gd name="connsiteY2" fmla="*/ 10000 h 10592"/>
              <a:gd name="connsiteX3" fmla="*/ 34501 w 34501"/>
              <a:gd name="connsiteY3" fmla="*/ 4929 h 10592"/>
              <a:gd name="connsiteX4" fmla="*/ 32575 w 34501"/>
              <a:gd name="connsiteY4" fmla="*/ 0 h 10592"/>
              <a:gd name="connsiteX5" fmla="*/ 24501 w 34501"/>
              <a:gd name="connsiteY5" fmla="*/ 0 h 10592"/>
              <a:gd name="connsiteX6" fmla="*/ 5 w 34501"/>
              <a:gd name="connsiteY6" fmla="*/ 387 h 10592"/>
              <a:gd name="connsiteX0" fmla="*/ 0 w 34555"/>
              <a:gd name="connsiteY0" fmla="*/ 13 h 10592"/>
              <a:gd name="connsiteX1" fmla="*/ 64 w 34555"/>
              <a:gd name="connsiteY1" fmla="*/ 10592 h 10592"/>
              <a:gd name="connsiteX2" fmla="*/ 32629 w 34555"/>
              <a:gd name="connsiteY2" fmla="*/ 10000 h 10592"/>
              <a:gd name="connsiteX3" fmla="*/ 34555 w 34555"/>
              <a:gd name="connsiteY3" fmla="*/ 4929 h 10592"/>
              <a:gd name="connsiteX4" fmla="*/ 32629 w 34555"/>
              <a:gd name="connsiteY4" fmla="*/ 0 h 10592"/>
              <a:gd name="connsiteX5" fmla="*/ 24555 w 34555"/>
              <a:gd name="connsiteY5" fmla="*/ 0 h 10592"/>
              <a:gd name="connsiteX6" fmla="*/ 0 w 34555"/>
              <a:gd name="connsiteY6" fmla="*/ 13 h 10592"/>
              <a:gd name="connsiteX0" fmla="*/ 0 w 34555"/>
              <a:gd name="connsiteY0" fmla="*/ 13 h 10068"/>
              <a:gd name="connsiteX1" fmla="*/ 64 w 34555"/>
              <a:gd name="connsiteY1" fmla="*/ 10068 h 10068"/>
              <a:gd name="connsiteX2" fmla="*/ 32629 w 34555"/>
              <a:gd name="connsiteY2" fmla="*/ 10000 h 10068"/>
              <a:gd name="connsiteX3" fmla="*/ 34555 w 34555"/>
              <a:gd name="connsiteY3" fmla="*/ 4929 h 10068"/>
              <a:gd name="connsiteX4" fmla="*/ 32629 w 34555"/>
              <a:gd name="connsiteY4" fmla="*/ 0 h 10068"/>
              <a:gd name="connsiteX5" fmla="*/ 24555 w 34555"/>
              <a:gd name="connsiteY5" fmla="*/ 0 h 10068"/>
              <a:gd name="connsiteX6" fmla="*/ 0 w 34555"/>
              <a:gd name="connsiteY6" fmla="*/ 13 h 10068"/>
              <a:gd name="connsiteX0" fmla="*/ 31 w 34586"/>
              <a:gd name="connsiteY0" fmla="*/ 13 h 10143"/>
              <a:gd name="connsiteX1" fmla="*/ 6 w 34586"/>
              <a:gd name="connsiteY1" fmla="*/ 10143 h 10143"/>
              <a:gd name="connsiteX2" fmla="*/ 32660 w 34586"/>
              <a:gd name="connsiteY2" fmla="*/ 10000 h 10143"/>
              <a:gd name="connsiteX3" fmla="*/ 34586 w 34586"/>
              <a:gd name="connsiteY3" fmla="*/ 4929 h 10143"/>
              <a:gd name="connsiteX4" fmla="*/ 32660 w 34586"/>
              <a:gd name="connsiteY4" fmla="*/ 0 h 10143"/>
              <a:gd name="connsiteX5" fmla="*/ 24586 w 34586"/>
              <a:gd name="connsiteY5" fmla="*/ 0 h 10143"/>
              <a:gd name="connsiteX6" fmla="*/ 31 w 34586"/>
              <a:gd name="connsiteY6" fmla="*/ 13 h 10143"/>
              <a:gd name="connsiteX0" fmla="*/ 10 w 34565"/>
              <a:gd name="connsiteY0" fmla="*/ 13 h 10205"/>
              <a:gd name="connsiteX1" fmla="*/ 9 w 34565"/>
              <a:gd name="connsiteY1" fmla="*/ 10205 h 10205"/>
              <a:gd name="connsiteX2" fmla="*/ 32639 w 34565"/>
              <a:gd name="connsiteY2" fmla="*/ 10000 h 10205"/>
              <a:gd name="connsiteX3" fmla="*/ 34565 w 34565"/>
              <a:gd name="connsiteY3" fmla="*/ 4929 h 10205"/>
              <a:gd name="connsiteX4" fmla="*/ 32639 w 34565"/>
              <a:gd name="connsiteY4" fmla="*/ 0 h 10205"/>
              <a:gd name="connsiteX5" fmla="*/ 24565 w 34565"/>
              <a:gd name="connsiteY5" fmla="*/ 0 h 10205"/>
              <a:gd name="connsiteX6" fmla="*/ 10 w 34565"/>
              <a:gd name="connsiteY6" fmla="*/ 13 h 10205"/>
              <a:gd name="connsiteX0" fmla="*/ 0 w 34555"/>
              <a:gd name="connsiteY0" fmla="*/ 13 h 10328"/>
              <a:gd name="connsiteX1" fmla="*/ 23 w 34555"/>
              <a:gd name="connsiteY1" fmla="*/ 10328 h 10328"/>
              <a:gd name="connsiteX2" fmla="*/ 32629 w 34555"/>
              <a:gd name="connsiteY2" fmla="*/ 10000 h 10328"/>
              <a:gd name="connsiteX3" fmla="*/ 34555 w 34555"/>
              <a:gd name="connsiteY3" fmla="*/ 4929 h 10328"/>
              <a:gd name="connsiteX4" fmla="*/ 32629 w 34555"/>
              <a:gd name="connsiteY4" fmla="*/ 0 h 10328"/>
              <a:gd name="connsiteX5" fmla="*/ 24555 w 34555"/>
              <a:gd name="connsiteY5" fmla="*/ 0 h 10328"/>
              <a:gd name="connsiteX6" fmla="*/ 0 w 34555"/>
              <a:gd name="connsiteY6" fmla="*/ 13 h 1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5" h="10328">
                <a:moveTo>
                  <a:pt x="0" y="13"/>
                </a:moveTo>
                <a:cubicBezTo>
                  <a:pt x="31" y="3465"/>
                  <a:pt x="-8" y="6876"/>
                  <a:pt x="23" y="10328"/>
                </a:cubicBezTo>
                <a:lnTo>
                  <a:pt x="32629" y="10000"/>
                </a:lnTo>
                <a:lnTo>
                  <a:pt x="34555" y="4929"/>
                </a:lnTo>
                <a:lnTo>
                  <a:pt x="32629" y="0"/>
                </a:lnTo>
                <a:lnTo>
                  <a:pt x="24555" y="0"/>
                </a:lnTo>
                <a:lnTo>
                  <a:pt x="0" y="13"/>
                </a:lnTo>
                <a:close/>
              </a:path>
            </a:pathLst>
          </a:custGeom>
          <a:solidFill>
            <a:srgbClr val="217E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7938E8-B716-B04A-848E-CD18712DCDDD}"/>
              </a:ext>
            </a:extLst>
          </p:cNvPr>
          <p:cNvSpPr/>
          <p:nvPr/>
        </p:nvSpPr>
        <p:spPr>
          <a:xfrm>
            <a:off x="2254448" y="3698955"/>
            <a:ext cx="390144" cy="390144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BD2026-7071-1343-8029-5B0463E54807}"/>
              </a:ext>
            </a:extLst>
          </p:cNvPr>
          <p:cNvSpPr/>
          <p:nvPr/>
        </p:nvSpPr>
        <p:spPr>
          <a:xfrm>
            <a:off x="3777947" y="3693284"/>
            <a:ext cx="395815" cy="395815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7CEF2EC-B9EE-6D42-9F69-5F16926A1AAC}"/>
              </a:ext>
            </a:extLst>
          </p:cNvPr>
          <p:cNvSpPr/>
          <p:nvPr/>
        </p:nvSpPr>
        <p:spPr>
          <a:xfrm>
            <a:off x="8168546" y="3693284"/>
            <a:ext cx="390144" cy="390144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CFF5EC-C5AE-CA4D-809A-053077A1BA9C}"/>
              </a:ext>
            </a:extLst>
          </p:cNvPr>
          <p:cNvCxnSpPr/>
          <p:nvPr/>
        </p:nvCxnSpPr>
        <p:spPr>
          <a:xfrm flipV="1">
            <a:off x="2449520" y="2911332"/>
            <a:ext cx="0" cy="893346"/>
          </a:xfrm>
          <a:prstGeom prst="straightConnector1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6C7B38-A976-9B42-8A3A-1829EC5295AD}"/>
              </a:ext>
            </a:extLst>
          </p:cNvPr>
          <p:cNvCxnSpPr/>
          <p:nvPr/>
        </p:nvCxnSpPr>
        <p:spPr>
          <a:xfrm>
            <a:off x="3974819" y="3888356"/>
            <a:ext cx="0" cy="1284361"/>
          </a:xfrm>
          <a:prstGeom prst="straightConnector1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5C561D-A47B-6445-9B92-AA07FB28607C}"/>
              </a:ext>
            </a:extLst>
          </p:cNvPr>
          <p:cNvCxnSpPr/>
          <p:nvPr/>
        </p:nvCxnSpPr>
        <p:spPr>
          <a:xfrm flipV="1">
            <a:off x="8363618" y="2445082"/>
            <a:ext cx="0" cy="1528346"/>
          </a:xfrm>
          <a:prstGeom prst="straightConnector1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613A784-C9CC-EB4F-8089-F14169DAC6E7}"/>
              </a:ext>
            </a:extLst>
          </p:cNvPr>
          <p:cNvSpPr txBox="1"/>
          <p:nvPr/>
        </p:nvSpPr>
        <p:spPr>
          <a:xfrm>
            <a:off x="1578929" y="2482707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Passive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591292-3766-844C-B31F-D8A9BEC049EE}"/>
              </a:ext>
            </a:extLst>
          </p:cNvPr>
          <p:cNvSpPr txBox="1"/>
          <p:nvPr/>
        </p:nvSpPr>
        <p:spPr>
          <a:xfrm>
            <a:off x="2718706" y="5266114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Responsive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74FDEB-6D7F-A142-8445-3F5EBFBC5593}"/>
              </a:ext>
            </a:extLst>
          </p:cNvPr>
          <p:cNvSpPr txBox="1"/>
          <p:nvPr/>
        </p:nvSpPr>
        <p:spPr>
          <a:xfrm>
            <a:off x="7961103" y="2010934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Active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04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" grpId="0" animBg="1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65A969-D614-5443-831A-6209D47998B7}"/>
              </a:ext>
            </a:extLst>
          </p:cNvPr>
          <p:cNvSpPr txBox="1">
            <a:spLocks/>
          </p:cNvSpPr>
          <p:nvPr/>
        </p:nvSpPr>
        <p:spPr>
          <a:xfrm>
            <a:off x="179673" y="6336036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l" defTabSz="914400" rtl="0" eaLnBrk="1" latinLnBrk="0" hangingPunct="1">
              <a:defRPr sz="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53E760E-AA6D-9F4C-9E1B-0E8B6D3C5DE7}"/>
              </a:ext>
            </a:extLst>
          </p:cNvPr>
          <p:cNvSpPr txBox="1">
            <a:spLocks/>
          </p:cNvSpPr>
          <p:nvPr/>
        </p:nvSpPr>
        <p:spPr>
          <a:xfrm>
            <a:off x="6733795" y="6304752"/>
            <a:ext cx="4785105" cy="213946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r" defTabSz="914400" rtl="0" eaLnBrk="1" latinLnBrk="0" hangingPunct="1">
              <a:defRPr lang="en-AU" sz="1050" b="0" i="0" kern="120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/>
              <a:t>BRILLIANT ONLINE LEARNING DESIGN </a:t>
            </a:r>
            <a:r>
              <a:rPr lang="en-AU" sz="1100" b="1" dirty="0">
                <a:solidFill>
                  <a:srgbClr val="057D98"/>
                </a:solidFill>
              </a:rPr>
              <a:t>+</a:t>
            </a:r>
            <a:r>
              <a:rPr lang="en-AU" sz="1000" dirty="0"/>
              <a:t> LEADERSHIP IN ACTIVE LEARNING PROGRAM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23AFC-298B-554D-A9D4-0D00D8C62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174598"/>
            <a:ext cx="666496" cy="16662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FE6A137-72B8-4C41-8EDD-30CFD1787584}"/>
              </a:ext>
            </a:extLst>
          </p:cNvPr>
          <p:cNvGrpSpPr/>
          <p:nvPr/>
        </p:nvGrpSpPr>
        <p:grpSpPr>
          <a:xfrm>
            <a:off x="434093" y="720703"/>
            <a:ext cx="6880372" cy="1403043"/>
            <a:chOff x="310479" y="343704"/>
            <a:chExt cx="5346043" cy="14030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E2B482-0084-2749-961A-2BCCC4A3BE8F}"/>
                </a:ext>
              </a:extLst>
            </p:cNvPr>
            <p:cNvSpPr txBox="1"/>
            <p:nvPr/>
          </p:nvSpPr>
          <p:spPr>
            <a:xfrm>
              <a:off x="427706" y="361752"/>
              <a:ext cx="52288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B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RILLIANT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O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NLINE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L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EARNING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D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ESIGN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+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LE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ADERSHIP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IN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A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CTIVE LEARNING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P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ROGRAM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vis" panose="020008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923129-36A2-E14E-9C50-E4386BAEFC0B}"/>
                </a:ext>
              </a:extLst>
            </p:cNvPr>
            <p:cNvSpPr/>
            <p:nvPr/>
          </p:nvSpPr>
          <p:spPr>
            <a:xfrm>
              <a:off x="310479" y="343704"/>
              <a:ext cx="117227" cy="491071"/>
            </a:xfrm>
            <a:prstGeom prst="rect">
              <a:avLst/>
            </a:prstGeom>
            <a:solidFill>
              <a:srgbClr val="057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57D98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C405D5F-E471-A343-B81F-6865869C8907}"/>
              </a:ext>
            </a:extLst>
          </p:cNvPr>
          <p:cNvSpPr/>
          <p:nvPr/>
        </p:nvSpPr>
        <p:spPr>
          <a:xfrm>
            <a:off x="434093" y="1603134"/>
            <a:ext cx="5740676" cy="122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0544C"/>
                </a:solidFill>
              </a:rPr>
              <a:t>Comprehensive program to operationalize active and collaborative learning at scale for course and unit teams. </a:t>
            </a:r>
            <a:endParaRPr lang="id-ID" sz="2400" dirty="0">
              <a:solidFill>
                <a:srgbClr val="50544C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13CE2F-ACE3-FB4E-8529-85E57BAA24DA}"/>
              </a:ext>
            </a:extLst>
          </p:cNvPr>
          <p:cNvSpPr/>
          <p:nvPr/>
        </p:nvSpPr>
        <p:spPr>
          <a:xfrm>
            <a:off x="577932" y="3048187"/>
            <a:ext cx="5596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50544C"/>
                </a:solidFill>
              </a:rPr>
              <a:t>All Deakin students receive active and collaborative learning experiences</a:t>
            </a:r>
            <a:endParaRPr lang="id-ID" sz="2400" dirty="0">
              <a:solidFill>
                <a:srgbClr val="50544C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7E134-345F-9B44-8D66-43AF58A7CE81}"/>
              </a:ext>
            </a:extLst>
          </p:cNvPr>
          <p:cNvSpPr/>
          <p:nvPr/>
        </p:nvSpPr>
        <p:spPr>
          <a:xfrm>
            <a:off x="577932" y="3890182"/>
            <a:ext cx="5348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400" dirty="0">
                <a:solidFill>
                  <a:srgbClr val="50544C"/>
                </a:solidFill>
              </a:rPr>
              <a:t>Staff learn </a:t>
            </a:r>
            <a:r>
              <a:rPr lang="en-US" sz="2400" dirty="0" smtClean="0">
                <a:solidFill>
                  <a:srgbClr val="50544C"/>
                </a:solidFill>
              </a:rPr>
              <a:t>skills to </a:t>
            </a:r>
            <a:r>
              <a:rPr lang="en-US" sz="2400" dirty="0">
                <a:solidFill>
                  <a:srgbClr val="50544C"/>
                </a:solidFill>
              </a:rPr>
              <a:t>facilitate active and collaborative learning experiences </a:t>
            </a:r>
            <a:r>
              <a:rPr lang="en-US" sz="2400" dirty="0" smtClean="0">
                <a:solidFill>
                  <a:srgbClr val="50544C"/>
                </a:solidFill>
              </a:rPr>
              <a:t>to learning outcomes</a:t>
            </a:r>
            <a:endParaRPr lang="id-ID" sz="2400" dirty="0">
              <a:solidFill>
                <a:srgbClr val="50544C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6A7C1B-E66B-584E-8155-7F7FCB3B4F58}"/>
              </a:ext>
            </a:extLst>
          </p:cNvPr>
          <p:cNvSpPr/>
          <p:nvPr/>
        </p:nvSpPr>
        <p:spPr>
          <a:xfrm>
            <a:off x="577932" y="5190736"/>
            <a:ext cx="5432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2400" dirty="0">
                <a:solidFill>
                  <a:srgbClr val="50544C"/>
                </a:solidFill>
              </a:rPr>
              <a:t>Students acquire knowledge online pre-class - BOLD</a:t>
            </a:r>
            <a:endParaRPr lang="id-ID" sz="2400" dirty="0">
              <a:solidFill>
                <a:srgbClr val="50544C"/>
              </a:solidFill>
            </a:endParaRPr>
          </a:p>
        </p:txBody>
      </p:sp>
      <p:pic>
        <p:nvPicPr>
          <p:cNvPr id="6" name="Picture 5" descr="A group of people sitting at a table in front of a window&#10;&#10;Description automatically generated">
            <a:extLst>
              <a:ext uri="{FF2B5EF4-FFF2-40B4-BE49-F238E27FC236}">
                <a16:creationId xmlns:a16="http://schemas.microsoft.com/office/drawing/2014/main" id="{617EEBD5-884E-F846-B8CB-BDFD80BDC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70" y="1579376"/>
            <a:ext cx="5833730" cy="3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65A969-D614-5443-831A-6209D47998B7}"/>
              </a:ext>
            </a:extLst>
          </p:cNvPr>
          <p:cNvSpPr txBox="1">
            <a:spLocks/>
          </p:cNvSpPr>
          <p:nvPr/>
        </p:nvSpPr>
        <p:spPr>
          <a:xfrm>
            <a:off x="179673" y="6336036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l" defTabSz="914400" rtl="0" eaLnBrk="1" latinLnBrk="0" hangingPunct="1">
              <a:defRPr sz="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53E760E-AA6D-9F4C-9E1B-0E8B6D3C5DE7}"/>
              </a:ext>
            </a:extLst>
          </p:cNvPr>
          <p:cNvSpPr txBox="1">
            <a:spLocks/>
          </p:cNvSpPr>
          <p:nvPr/>
        </p:nvSpPr>
        <p:spPr>
          <a:xfrm>
            <a:off x="6733795" y="6304752"/>
            <a:ext cx="4785105" cy="213946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r" defTabSz="914400" rtl="0" eaLnBrk="1" latinLnBrk="0" hangingPunct="1">
              <a:defRPr lang="en-AU" sz="1050" b="0" i="0" kern="120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/>
              <a:t>BRILLIANT ONLINE LEARNING DESIGN </a:t>
            </a:r>
            <a:r>
              <a:rPr lang="en-AU" sz="1100" b="1" dirty="0">
                <a:solidFill>
                  <a:srgbClr val="057D98"/>
                </a:solidFill>
              </a:rPr>
              <a:t>+</a:t>
            </a:r>
            <a:r>
              <a:rPr lang="en-AU" sz="1000" dirty="0"/>
              <a:t> LEADERSHIP IN ACTIVE LEARNING PROGRAM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23AFC-298B-554D-A9D4-0D00D8C62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174598"/>
            <a:ext cx="666496" cy="1666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B9CFA8-6C00-4D4D-BFD9-59060234F559}"/>
              </a:ext>
            </a:extLst>
          </p:cNvPr>
          <p:cNvGrpSpPr/>
          <p:nvPr/>
        </p:nvGrpSpPr>
        <p:grpSpPr>
          <a:xfrm>
            <a:off x="537570" y="730331"/>
            <a:ext cx="5346043" cy="541268"/>
            <a:chOff x="310479" y="343704"/>
            <a:chExt cx="5346043" cy="5412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93C4F1-8E5B-F941-AB4F-057F5F15D33C}"/>
                </a:ext>
              </a:extLst>
            </p:cNvPr>
            <p:cNvSpPr txBox="1"/>
            <p:nvPr/>
          </p:nvSpPr>
          <p:spPr>
            <a:xfrm>
              <a:off x="427706" y="361752"/>
              <a:ext cx="5228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CORE PRINCIPLES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vis" panose="020008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69A073-ECB8-3541-BA13-F9B824F3645F}"/>
                </a:ext>
              </a:extLst>
            </p:cNvPr>
            <p:cNvSpPr/>
            <p:nvPr/>
          </p:nvSpPr>
          <p:spPr>
            <a:xfrm>
              <a:off x="310479" y="343704"/>
              <a:ext cx="117227" cy="491071"/>
            </a:xfrm>
            <a:prstGeom prst="rect">
              <a:avLst/>
            </a:prstGeom>
            <a:solidFill>
              <a:srgbClr val="057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57D98"/>
                </a:solidFill>
              </a:endParaRPr>
            </a:p>
          </p:txBody>
        </p:sp>
      </p:grpSp>
      <p:sp>
        <p:nvSpPr>
          <p:cNvPr id="15" name="Shape 14">
            <a:extLst>
              <a:ext uri="{FF2B5EF4-FFF2-40B4-BE49-F238E27FC236}">
                <a16:creationId xmlns:a16="http://schemas.microsoft.com/office/drawing/2014/main" id="{29C01D5C-9A52-4645-AE39-3D3938B27849}"/>
              </a:ext>
            </a:extLst>
          </p:cNvPr>
          <p:cNvSpPr/>
          <p:nvPr/>
        </p:nvSpPr>
        <p:spPr>
          <a:xfrm rot="290520">
            <a:off x="4212834" y="1371306"/>
            <a:ext cx="5907271" cy="4336160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tx2">
              <a:alpha val="2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633F30-6DA3-1847-884B-68DC2AC89811}"/>
              </a:ext>
            </a:extLst>
          </p:cNvPr>
          <p:cNvSpPr/>
          <p:nvPr/>
        </p:nvSpPr>
        <p:spPr>
          <a:xfrm>
            <a:off x="4703171" y="4357571"/>
            <a:ext cx="185197" cy="185197"/>
          </a:xfrm>
          <a:prstGeom prst="ellipse">
            <a:avLst/>
          </a:prstGeom>
          <a:solidFill>
            <a:srgbClr val="007D98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6E39E0-0231-CF44-BD5C-9903D7177C72}"/>
              </a:ext>
            </a:extLst>
          </p:cNvPr>
          <p:cNvCxnSpPr/>
          <p:nvPr/>
        </p:nvCxnSpPr>
        <p:spPr>
          <a:xfrm flipV="1">
            <a:off x="4795771" y="3464225"/>
            <a:ext cx="0" cy="893346"/>
          </a:xfrm>
          <a:prstGeom prst="straightConnector1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A14BF8E-5673-A14C-9246-9DE188E3F851}"/>
              </a:ext>
            </a:extLst>
          </p:cNvPr>
          <p:cNvSpPr txBox="1"/>
          <p:nvPr/>
        </p:nvSpPr>
        <p:spPr>
          <a:xfrm>
            <a:off x="4132532" y="2951299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400" b="1" dirty="0" err="1">
                <a:solidFill>
                  <a:srgbClr val="50544C"/>
                </a:solidFill>
                <a:latin typeface="+mj-lt"/>
              </a:rPr>
              <a:t>Acquire</a:t>
            </a:r>
            <a:endParaRPr lang="id-ID" sz="1600" b="1" dirty="0">
              <a:solidFill>
                <a:srgbClr val="50544C"/>
              </a:solidFill>
              <a:latin typeface="+mj-lt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294C22-E77E-8647-A3C8-2BC3CECB2E4A}"/>
              </a:ext>
            </a:extLst>
          </p:cNvPr>
          <p:cNvCxnSpPr/>
          <p:nvPr/>
        </p:nvCxnSpPr>
        <p:spPr>
          <a:xfrm>
            <a:off x="6597224" y="3287829"/>
            <a:ext cx="0" cy="1284361"/>
          </a:xfrm>
          <a:prstGeom prst="straightConnector1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458817A-1CDE-414C-9840-993C1C4261AA}"/>
              </a:ext>
            </a:extLst>
          </p:cNvPr>
          <p:cNvSpPr txBox="1"/>
          <p:nvPr/>
        </p:nvSpPr>
        <p:spPr>
          <a:xfrm>
            <a:off x="6077690" y="460347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400" b="1" dirty="0" err="1">
                <a:solidFill>
                  <a:srgbClr val="50544C"/>
                </a:solidFill>
                <a:latin typeface="+mj-lt"/>
              </a:rPr>
              <a:t>Apply</a:t>
            </a:r>
            <a:endParaRPr lang="id-ID" sz="1600" b="1" dirty="0">
              <a:solidFill>
                <a:srgbClr val="50544C"/>
              </a:solidFill>
              <a:latin typeface="+mj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FBCE35-2DC7-BA47-953C-0A23349B03BE}"/>
              </a:ext>
            </a:extLst>
          </p:cNvPr>
          <p:cNvCxnSpPr>
            <a:cxnSpLocks/>
          </p:cNvCxnSpPr>
          <p:nvPr/>
        </p:nvCxnSpPr>
        <p:spPr>
          <a:xfrm flipV="1">
            <a:off x="8714844" y="1208168"/>
            <a:ext cx="0" cy="1528346"/>
          </a:xfrm>
          <a:prstGeom prst="straightConnector1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602702C-BD35-914F-B663-9838623E813B}"/>
              </a:ext>
            </a:extLst>
          </p:cNvPr>
          <p:cNvSpPr txBox="1"/>
          <p:nvPr/>
        </p:nvSpPr>
        <p:spPr>
          <a:xfrm>
            <a:off x="8077709" y="731197"/>
            <a:ext cx="166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err="1">
                <a:solidFill>
                  <a:srgbClr val="50544C"/>
                </a:solidFill>
                <a:latin typeface="+mj-lt"/>
              </a:rPr>
              <a:t>Assess</a:t>
            </a:r>
            <a:endParaRPr lang="id-ID" sz="1600" b="1" dirty="0">
              <a:solidFill>
                <a:srgbClr val="50544C"/>
              </a:solidFill>
              <a:latin typeface="+mj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D22A94-83A7-1B4D-90D5-B91DE162F033}"/>
              </a:ext>
            </a:extLst>
          </p:cNvPr>
          <p:cNvSpPr/>
          <p:nvPr/>
        </p:nvSpPr>
        <p:spPr>
          <a:xfrm>
            <a:off x="6430503" y="3099522"/>
            <a:ext cx="333442" cy="333442"/>
          </a:xfrm>
          <a:prstGeom prst="ellipse">
            <a:avLst/>
          </a:prstGeom>
          <a:solidFill>
            <a:srgbClr val="007D98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617DD17-7FE4-9B4C-A4C1-4FAD69C1E641}"/>
              </a:ext>
            </a:extLst>
          </p:cNvPr>
          <p:cNvSpPr/>
          <p:nvPr/>
        </p:nvSpPr>
        <p:spPr>
          <a:xfrm>
            <a:off x="8519772" y="2456370"/>
            <a:ext cx="390144" cy="390144"/>
          </a:xfrm>
          <a:prstGeom prst="ellipse">
            <a:avLst/>
          </a:prstGeom>
          <a:solidFill>
            <a:srgbClr val="007D98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7EB3D5-ED22-8140-89EF-566B4DD88748}"/>
              </a:ext>
            </a:extLst>
          </p:cNvPr>
          <p:cNvSpPr/>
          <p:nvPr/>
        </p:nvSpPr>
        <p:spPr>
          <a:xfrm>
            <a:off x="596183" y="1075964"/>
            <a:ext cx="3528624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D98"/>
                </a:solidFill>
              </a:rPr>
              <a:t>Backward</a:t>
            </a:r>
            <a:r>
              <a:rPr lang="en-US" sz="2400" b="1" dirty="0">
                <a:solidFill>
                  <a:srgbClr val="007D98"/>
                </a:solidFill>
              </a:rPr>
              <a:t> </a:t>
            </a:r>
            <a:r>
              <a:rPr lang="en-US" sz="2800" b="1" dirty="0">
                <a:solidFill>
                  <a:srgbClr val="007D98"/>
                </a:solidFill>
              </a:rPr>
              <a:t>Design</a:t>
            </a:r>
            <a:endParaRPr lang="en-US" sz="2400" b="1" dirty="0">
              <a:solidFill>
                <a:srgbClr val="007D98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D98"/>
                </a:solidFill>
              </a:rPr>
              <a:t>AAA</a:t>
            </a:r>
            <a:endParaRPr lang="en-US" sz="2400" b="1" dirty="0" smtClean="0">
              <a:solidFill>
                <a:srgbClr val="007D98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D98"/>
                </a:solidFill>
              </a:rPr>
              <a:t>Collaborative Class</a:t>
            </a:r>
            <a:endParaRPr lang="en-US" sz="2800" b="1" dirty="0">
              <a:solidFill>
                <a:srgbClr val="007D98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B9715C-570A-F047-B42B-CA1CC87399C0}"/>
              </a:ext>
            </a:extLst>
          </p:cNvPr>
          <p:cNvSpPr/>
          <p:nvPr/>
        </p:nvSpPr>
        <p:spPr>
          <a:xfrm>
            <a:off x="605418" y="3498372"/>
            <a:ext cx="33515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D98"/>
                </a:solidFill>
              </a:rPr>
              <a:t>Visible Learning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D98"/>
                </a:solidFill>
              </a:rPr>
              <a:t>Learner </a:t>
            </a:r>
            <a:r>
              <a:rPr lang="en-US" sz="2400" b="1" dirty="0">
                <a:solidFill>
                  <a:srgbClr val="007D98"/>
                </a:solidFill>
              </a:rPr>
              <a:t>Feedback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D98"/>
                </a:solidFill>
              </a:rPr>
              <a:t>Human </a:t>
            </a:r>
            <a:r>
              <a:rPr lang="en-US" sz="2400" b="1" dirty="0" smtClean="0">
                <a:solidFill>
                  <a:srgbClr val="007D98"/>
                </a:solidFill>
              </a:rPr>
              <a:t>Skills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D98"/>
                </a:solidFill>
              </a:rPr>
              <a:t>3PR Strategy</a:t>
            </a:r>
            <a:endParaRPr lang="en-US" sz="2800" b="1" dirty="0">
              <a:solidFill>
                <a:srgbClr val="007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6" grpId="0"/>
      <p:bldP spid="2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 descr="A picture containing floor&#10;&#10;Description automatically generated">
            <a:extLst>
              <a:ext uri="{FF2B5EF4-FFF2-40B4-BE49-F238E27FC236}">
                <a16:creationId xmlns:a16="http://schemas.microsoft.com/office/drawing/2014/main" id="{CFB3DBB4-A221-9D41-B986-11A71C361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48617" y="3025655"/>
            <a:ext cx="4841966" cy="632986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65A969-D614-5443-831A-6209D47998B7}"/>
              </a:ext>
            </a:extLst>
          </p:cNvPr>
          <p:cNvSpPr txBox="1">
            <a:spLocks/>
          </p:cNvSpPr>
          <p:nvPr/>
        </p:nvSpPr>
        <p:spPr>
          <a:xfrm>
            <a:off x="179673" y="6336036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l" defTabSz="914400" rtl="0" eaLnBrk="1" latinLnBrk="0" hangingPunct="1">
              <a:defRPr sz="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53E760E-AA6D-9F4C-9E1B-0E8B6D3C5DE7}"/>
              </a:ext>
            </a:extLst>
          </p:cNvPr>
          <p:cNvSpPr txBox="1">
            <a:spLocks/>
          </p:cNvSpPr>
          <p:nvPr/>
        </p:nvSpPr>
        <p:spPr>
          <a:xfrm>
            <a:off x="6733795" y="6304752"/>
            <a:ext cx="4785105" cy="213946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r" defTabSz="914400" rtl="0" eaLnBrk="1" latinLnBrk="0" hangingPunct="1">
              <a:defRPr lang="en-AU" sz="1050" b="0" i="0" kern="120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/>
              <a:t>BRILLIANT ONLINE LEARNING DESIGN </a:t>
            </a:r>
            <a:r>
              <a:rPr lang="en-AU" sz="1100" b="1" dirty="0">
                <a:solidFill>
                  <a:srgbClr val="057D98"/>
                </a:solidFill>
              </a:rPr>
              <a:t>+</a:t>
            </a:r>
            <a:r>
              <a:rPr lang="en-AU" sz="1000" dirty="0"/>
              <a:t> LEADERSHIP IN ACTIVE LEARNING PROGRAM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23AFC-298B-554D-A9D4-0D00D8C62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174598"/>
            <a:ext cx="666496" cy="1666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A6160-0C1B-8D41-BF5E-A08F613E143D}"/>
              </a:ext>
            </a:extLst>
          </p:cNvPr>
          <p:cNvGrpSpPr/>
          <p:nvPr/>
        </p:nvGrpSpPr>
        <p:grpSpPr>
          <a:xfrm>
            <a:off x="537570" y="730331"/>
            <a:ext cx="5346043" cy="602823"/>
            <a:chOff x="310479" y="343704"/>
            <a:chExt cx="5346043" cy="6028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2FA67E-AE94-8641-AE5B-FCEC8C14229C}"/>
                </a:ext>
              </a:extLst>
            </p:cNvPr>
            <p:cNvSpPr txBox="1"/>
            <p:nvPr/>
          </p:nvSpPr>
          <p:spPr>
            <a:xfrm>
              <a:off x="427706" y="361752"/>
              <a:ext cx="5228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TEACHING TEAM: 3PR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vis" panose="020008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5D1E3F-B601-B54D-B532-DBFCFCA04D5F}"/>
                </a:ext>
              </a:extLst>
            </p:cNvPr>
            <p:cNvSpPr/>
            <p:nvPr/>
          </p:nvSpPr>
          <p:spPr>
            <a:xfrm>
              <a:off x="310479" y="343704"/>
              <a:ext cx="117227" cy="491071"/>
            </a:xfrm>
            <a:prstGeom prst="rect">
              <a:avLst/>
            </a:prstGeom>
            <a:solidFill>
              <a:srgbClr val="057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57D98"/>
                </a:solidFill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B3E1C46-219B-0640-AF76-888B3B793BE5}"/>
              </a:ext>
            </a:extLst>
          </p:cNvPr>
          <p:cNvCxnSpPr/>
          <p:nvPr/>
        </p:nvCxnSpPr>
        <p:spPr>
          <a:xfrm>
            <a:off x="4615599" y="3518250"/>
            <a:ext cx="685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391174F-8E6A-F249-9B78-D2FE215DA6C6}"/>
              </a:ext>
            </a:extLst>
          </p:cNvPr>
          <p:cNvCxnSpPr>
            <a:cxnSpLocks/>
          </p:cNvCxnSpPr>
          <p:nvPr/>
        </p:nvCxnSpPr>
        <p:spPr>
          <a:xfrm>
            <a:off x="5292281" y="1854550"/>
            <a:ext cx="0" cy="32651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8C8A7E3-A4BE-2748-B4B2-94DFF44BBE6D}"/>
              </a:ext>
            </a:extLst>
          </p:cNvPr>
          <p:cNvGrpSpPr/>
          <p:nvPr/>
        </p:nvGrpSpPr>
        <p:grpSpPr>
          <a:xfrm>
            <a:off x="3695701" y="1340200"/>
            <a:ext cx="1012380" cy="4381500"/>
            <a:chOff x="435420" y="2019300"/>
            <a:chExt cx="1012380" cy="4381500"/>
          </a:xfrm>
          <a:solidFill>
            <a:srgbClr val="007D98"/>
          </a:solidFill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73EC6730-A0EE-8B4D-81F8-6CA087C48026}"/>
                </a:ext>
              </a:extLst>
            </p:cNvPr>
            <p:cNvSpPr/>
            <p:nvPr/>
          </p:nvSpPr>
          <p:spPr>
            <a:xfrm>
              <a:off x="435420" y="2120900"/>
              <a:ext cx="1012380" cy="42799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C8A78F34-E650-1D45-AE4D-F40BC53E173C}"/>
                </a:ext>
              </a:extLst>
            </p:cNvPr>
            <p:cNvSpPr/>
            <p:nvPr/>
          </p:nvSpPr>
          <p:spPr>
            <a:xfrm>
              <a:off x="435420" y="2019300"/>
              <a:ext cx="1012380" cy="42799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3" name="TextBox 23">
            <a:extLst>
              <a:ext uri="{FF2B5EF4-FFF2-40B4-BE49-F238E27FC236}">
                <a16:creationId xmlns:a16="http://schemas.microsoft.com/office/drawing/2014/main" id="{5AC2E495-D33F-FA47-85A5-6634A84C99B5}"/>
              </a:ext>
            </a:extLst>
          </p:cNvPr>
          <p:cNvSpPr txBox="1"/>
          <p:nvPr/>
        </p:nvSpPr>
        <p:spPr>
          <a:xfrm rot="16200000">
            <a:off x="2069555" y="3086023"/>
            <a:ext cx="4261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4400" b="1" dirty="0">
                <a:solidFill>
                  <a:schemeClr val="bg1"/>
                </a:solidFill>
                <a:latin typeface="+mj-lt"/>
              </a:rPr>
              <a:t>3PR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5C25F6C-9C05-7C4C-A9C7-3533AE3346C3}"/>
              </a:ext>
            </a:extLst>
          </p:cNvPr>
          <p:cNvCxnSpPr/>
          <p:nvPr/>
        </p:nvCxnSpPr>
        <p:spPr>
          <a:xfrm>
            <a:off x="5292282" y="2935604"/>
            <a:ext cx="54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86E0C73-47B9-784E-918F-388AF02A8D9A}"/>
              </a:ext>
            </a:extLst>
          </p:cNvPr>
          <p:cNvCxnSpPr/>
          <p:nvPr/>
        </p:nvCxnSpPr>
        <p:spPr>
          <a:xfrm>
            <a:off x="5292282" y="5119701"/>
            <a:ext cx="54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D0B65C1-BC05-5F49-A46F-67950F9FB671}"/>
              </a:ext>
            </a:extLst>
          </p:cNvPr>
          <p:cNvCxnSpPr/>
          <p:nvPr/>
        </p:nvCxnSpPr>
        <p:spPr>
          <a:xfrm>
            <a:off x="5292281" y="1867250"/>
            <a:ext cx="54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3533F2E-EC76-7A44-9948-144A4ED0DDE9}"/>
              </a:ext>
            </a:extLst>
          </p:cNvPr>
          <p:cNvGrpSpPr/>
          <p:nvPr/>
        </p:nvGrpSpPr>
        <p:grpSpPr>
          <a:xfrm>
            <a:off x="5758598" y="1416400"/>
            <a:ext cx="5203929" cy="987568"/>
            <a:chOff x="2691854" y="3015569"/>
            <a:chExt cx="2794545" cy="918375"/>
          </a:xfrm>
          <a:solidFill>
            <a:srgbClr val="2E97AB"/>
          </a:solidFill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6A32C0B0-65F5-9B40-A831-E8C23C7C2AFB}"/>
                </a:ext>
              </a:extLst>
            </p:cNvPr>
            <p:cNvSpPr/>
            <p:nvPr/>
          </p:nvSpPr>
          <p:spPr>
            <a:xfrm rot="5400000">
              <a:off x="3660160" y="2107704"/>
              <a:ext cx="857934" cy="2794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27B77967-B1B8-AC4A-8B4C-DA3D14994CCD}"/>
                </a:ext>
              </a:extLst>
            </p:cNvPr>
            <p:cNvSpPr/>
            <p:nvPr/>
          </p:nvSpPr>
          <p:spPr>
            <a:xfrm rot="5400000">
              <a:off x="3660160" y="2047263"/>
              <a:ext cx="857934" cy="2794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624F28-8550-6440-B9C5-D3959ABEA7FB}"/>
              </a:ext>
            </a:extLst>
          </p:cNvPr>
          <p:cNvGrpSpPr/>
          <p:nvPr/>
        </p:nvGrpSpPr>
        <p:grpSpPr>
          <a:xfrm>
            <a:off x="5758599" y="2489116"/>
            <a:ext cx="5203927" cy="987568"/>
            <a:chOff x="2691854" y="3015569"/>
            <a:chExt cx="2794545" cy="918375"/>
          </a:xfrm>
          <a:solidFill>
            <a:srgbClr val="66B1C1"/>
          </a:solidFill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28E22148-6CC1-534A-B93B-DADC20983E6F}"/>
                </a:ext>
              </a:extLst>
            </p:cNvPr>
            <p:cNvSpPr/>
            <p:nvPr/>
          </p:nvSpPr>
          <p:spPr>
            <a:xfrm rot="5400000">
              <a:off x="3660160" y="2107704"/>
              <a:ext cx="857934" cy="2794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A417684C-1674-254A-901D-FF80F154AA0A}"/>
                </a:ext>
              </a:extLst>
            </p:cNvPr>
            <p:cNvSpPr/>
            <p:nvPr/>
          </p:nvSpPr>
          <p:spPr>
            <a:xfrm rot="5400000">
              <a:off x="3660160" y="2047263"/>
              <a:ext cx="857934" cy="2794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3E42A85-AEE7-7646-91C8-9F332AF1F1F1}"/>
              </a:ext>
            </a:extLst>
          </p:cNvPr>
          <p:cNvGrpSpPr/>
          <p:nvPr/>
        </p:nvGrpSpPr>
        <p:grpSpPr>
          <a:xfrm>
            <a:off x="5758599" y="4642533"/>
            <a:ext cx="5203928" cy="987568"/>
            <a:chOff x="2691854" y="3015569"/>
            <a:chExt cx="2794545" cy="918375"/>
          </a:xfrm>
          <a:solidFill>
            <a:srgbClr val="CDE5EB"/>
          </a:solidFill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AD1C9A6E-BD3B-5C4B-A7C3-8C3E972BDDF7}"/>
                </a:ext>
              </a:extLst>
            </p:cNvPr>
            <p:cNvSpPr/>
            <p:nvPr/>
          </p:nvSpPr>
          <p:spPr>
            <a:xfrm rot="5400000">
              <a:off x="3660160" y="2107704"/>
              <a:ext cx="857934" cy="2794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F5A5550-5F6A-A247-B15D-91EE5ECF863D}"/>
                </a:ext>
              </a:extLst>
            </p:cNvPr>
            <p:cNvSpPr/>
            <p:nvPr/>
          </p:nvSpPr>
          <p:spPr>
            <a:xfrm rot="5400000">
              <a:off x="3660160" y="2047263"/>
              <a:ext cx="857934" cy="2794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6" name="TextBox 23">
            <a:extLst>
              <a:ext uri="{FF2B5EF4-FFF2-40B4-BE49-F238E27FC236}">
                <a16:creationId xmlns:a16="http://schemas.microsoft.com/office/drawing/2014/main" id="{EE407DFF-7B32-5540-ABDA-6BB317E564E5}"/>
              </a:ext>
            </a:extLst>
          </p:cNvPr>
          <p:cNvSpPr txBox="1"/>
          <p:nvPr/>
        </p:nvSpPr>
        <p:spPr>
          <a:xfrm>
            <a:off x="6508790" y="1431254"/>
            <a:ext cx="201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 dirty="0" err="1">
                <a:solidFill>
                  <a:srgbClr val="50544C"/>
                </a:solidFill>
                <a:latin typeface="+mj-lt"/>
              </a:rPr>
              <a:t>Purpose</a:t>
            </a:r>
            <a:endParaRPr lang="id-ID" b="1" dirty="0">
              <a:solidFill>
                <a:srgbClr val="50544C"/>
              </a:solidFill>
              <a:latin typeface="+mj-lt"/>
            </a:endParaRPr>
          </a:p>
        </p:txBody>
      </p:sp>
      <p:sp>
        <p:nvSpPr>
          <p:cNvPr id="67" name="TextBox 23">
            <a:extLst>
              <a:ext uri="{FF2B5EF4-FFF2-40B4-BE49-F238E27FC236}">
                <a16:creationId xmlns:a16="http://schemas.microsoft.com/office/drawing/2014/main" id="{FEEB2805-E272-2E45-BF41-2C12658CB7B0}"/>
              </a:ext>
            </a:extLst>
          </p:cNvPr>
          <p:cNvSpPr txBox="1"/>
          <p:nvPr/>
        </p:nvSpPr>
        <p:spPr>
          <a:xfrm>
            <a:off x="6508791" y="2533035"/>
            <a:ext cx="201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 dirty="0">
                <a:solidFill>
                  <a:srgbClr val="50544C"/>
                </a:solidFill>
                <a:latin typeface="+mj-lt"/>
              </a:rPr>
              <a:t>Plan</a:t>
            </a:r>
            <a:endParaRPr lang="id-ID" b="1" dirty="0">
              <a:solidFill>
                <a:srgbClr val="50544C"/>
              </a:solidFill>
              <a:latin typeface="+mj-lt"/>
            </a:endParaRPr>
          </a:p>
        </p:txBody>
      </p:sp>
      <p:sp>
        <p:nvSpPr>
          <p:cNvPr id="68" name="TextBox 23">
            <a:extLst>
              <a:ext uri="{FF2B5EF4-FFF2-40B4-BE49-F238E27FC236}">
                <a16:creationId xmlns:a16="http://schemas.microsoft.com/office/drawing/2014/main" id="{AC27AFE5-050C-974E-92EB-5F58CE75B9AA}"/>
              </a:ext>
            </a:extLst>
          </p:cNvPr>
          <p:cNvSpPr txBox="1"/>
          <p:nvPr/>
        </p:nvSpPr>
        <p:spPr>
          <a:xfrm>
            <a:off x="6508791" y="4675367"/>
            <a:ext cx="201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 dirty="0" err="1">
                <a:solidFill>
                  <a:srgbClr val="50544C"/>
                </a:solidFill>
                <a:latin typeface="+mj-lt"/>
              </a:rPr>
              <a:t>Reflect</a:t>
            </a:r>
            <a:endParaRPr lang="id-ID" b="1" dirty="0">
              <a:solidFill>
                <a:srgbClr val="50544C"/>
              </a:solidFill>
              <a:latin typeface="+mj-lt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65F7602-2ACE-EF40-B794-95DBE51A713F}"/>
              </a:ext>
            </a:extLst>
          </p:cNvPr>
          <p:cNvCxnSpPr/>
          <p:nvPr/>
        </p:nvCxnSpPr>
        <p:spPr>
          <a:xfrm>
            <a:off x="5292282" y="4021452"/>
            <a:ext cx="54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28E2D71-0A4D-1A48-909C-DC65D285FFBD}"/>
              </a:ext>
            </a:extLst>
          </p:cNvPr>
          <p:cNvGrpSpPr/>
          <p:nvPr/>
        </p:nvGrpSpPr>
        <p:grpSpPr>
          <a:xfrm>
            <a:off x="5758599" y="3574964"/>
            <a:ext cx="5203927" cy="987568"/>
            <a:chOff x="2691854" y="3015569"/>
            <a:chExt cx="2794545" cy="918375"/>
          </a:xfrm>
          <a:solidFill>
            <a:srgbClr val="99CCD6"/>
          </a:solidFill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7BDAB8F2-A322-C34F-964F-6B50535340AB}"/>
                </a:ext>
              </a:extLst>
            </p:cNvPr>
            <p:cNvSpPr/>
            <p:nvPr/>
          </p:nvSpPr>
          <p:spPr>
            <a:xfrm rot="5400000">
              <a:off x="3660160" y="2107704"/>
              <a:ext cx="857934" cy="2794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206AC572-5667-234A-8E27-0CFE5082D152}"/>
                </a:ext>
              </a:extLst>
            </p:cNvPr>
            <p:cNvSpPr/>
            <p:nvPr/>
          </p:nvSpPr>
          <p:spPr>
            <a:xfrm rot="5400000">
              <a:off x="3660160" y="2047263"/>
              <a:ext cx="857934" cy="2794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8" name="TextBox 23">
            <a:extLst>
              <a:ext uri="{FF2B5EF4-FFF2-40B4-BE49-F238E27FC236}">
                <a16:creationId xmlns:a16="http://schemas.microsoft.com/office/drawing/2014/main" id="{B99BA9DD-7EED-AA4D-81F9-3FF4392775E9}"/>
              </a:ext>
            </a:extLst>
          </p:cNvPr>
          <p:cNvSpPr txBox="1"/>
          <p:nvPr/>
        </p:nvSpPr>
        <p:spPr>
          <a:xfrm>
            <a:off x="6508791" y="3598335"/>
            <a:ext cx="201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 dirty="0" err="1">
                <a:solidFill>
                  <a:srgbClr val="50544C"/>
                </a:solidFill>
                <a:latin typeface="+mj-lt"/>
              </a:rPr>
              <a:t>Perform</a:t>
            </a:r>
            <a:endParaRPr lang="id-ID" sz="2400" b="1" dirty="0">
              <a:solidFill>
                <a:srgbClr val="50544C"/>
              </a:solidFill>
              <a:latin typeface="+mj-lt"/>
            </a:endParaRPr>
          </a:p>
        </p:txBody>
      </p:sp>
      <p:pic>
        <p:nvPicPr>
          <p:cNvPr id="100" name="Picture 99" descr="A close up of a logo&#10;&#10;Description automatically generated">
            <a:extLst>
              <a:ext uri="{FF2B5EF4-FFF2-40B4-BE49-F238E27FC236}">
                <a16:creationId xmlns:a16="http://schemas.microsoft.com/office/drawing/2014/main" id="{AD588EF8-CC93-B742-AAEC-E8D2AB03F6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928" y="1602206"/>
            <a:ext cx="449663" cy="449663"/>
          </a:xfrm>
          <a:prstGeom prst="rect">
            <a:avLst/>
          </a:prstGeom>
        </p:spPr>
      </p:pic>
      <p:pic>
        <p:nvPicPr>
          <p:cNvPr id="102" name="Picture 101" descr="A close up of a logo&#10;&#10;Description automatically generated">
            <a:extLst>
              <a:ext uri="{FF2B5EF4-FFF2-40B4-BE49-F238E27FC236}">
                <a16:creationId xmlns:a16="http://schemas.microsoft.com/office/drawing/2014/main" id="{AC9275CD-F29D-3F41-AD0C-B7F110B035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61" y="2690654"/>
            <a:ext cx="443198" cy="369332"/>
          </a:xfrm>
          <a:prstGeom prst="rect">
            <a:avLst/>
          </a:prstGeom>
        </p:spPr>
      </p:pic>
      <p:pic>
        <p:nvPicPr>
          <p:cNvPr id="104" name="Picture 103" descr="A close up of a logo&#10;&#10;Description automatically generated">
            <a:extLst>
              <a:ext uri="{FF2B5EF4-FFF2-40B4-BE49-F238E27FC236}">
                <a16:creationId xmlns:a16="http://schemas.microsoft.com/office/drawing/2014/main" id="{AE983739-C4F8-E443-B144-591A554C0E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928" y="3777185"/>
            <a:ext cx="457901" cy="466821"/>
          </a:xfrm>
          <a:prstGeom prst="rect">
            <a:avLst/>
          </a:prstGeom>
        </p:spPr>
      </p:pic>
      <p:pic>
        <p:nvPicPr>
          <p:cNvPr id="106" name="Picture 105" descr="A close up of a logo&#10;&#10;Description automatically generated">
            <a:extLst>
              <a:ext uri="{FF2B5EF4-FFF2-40B4-BE49-F238E27FC236}">
                <a16:creationId xmlns:a16="http://schemas.microsoft.com/office/drawing/2014/main" id="{93A90531-1FD2-034E-96C7-BA8A575CEA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22" y="4826745"/>
            <a:ext cx="401356" cy="554415"/>
          </a:xfrm>
          <a:prstGeom prst="rect">
            <a:avLst/>
          </a:prstGeom>
        </p:spPr>
      </p:pic>
      <p:sp>
        <p:nvSpPr>
          <p:cNvPr id="107" name="TextBox 23">
            <a:extLst>
              <a:ext uri="{FF2B5EF4-FFF2-40B4-BE49-F238E27FC236}">
                <a16:creationId xmlns:a16="http://schemas.microsoft.com/office/drawing/2014/main" id="{4918693B-0656-9149-BFA1-EDD212B38D56}"/>
              </a:ext>
            </a:extLst>
          </p:cNvPr>
          <p:cNvSpPr txBox="1"/>
          <p:nvPr/>
        </p:nvSpPr>
        <p:spPr>
          <a:xfrm>
            <a:off x="6508788" y="1892789"/>
            <a:ext cx="367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err="1">
                <a:solidFill>
                  <a:srgbClr val="50544C"/>
                </a:solidFill>
                <a:latin typeface="+mj-lt"/>
              </a:rPr>
              <a:t>Student-centred</a:t>
            </a:r>
            <a:r>
              <a:rPr lang="id-ID" sz="2400" dirty="0">
                <a:solidFill>
                  <a:srgbClr val="50544C"/>
                </a:solidFill>
                <a:latin typeface="+mj-lt"/>
              </a:rPr>
              <a:t> </a:t>
            </a:r>
            <a:r>
              <a:rPr lang="id-ID" sz="2400" dirty="0" err="1">
                <a:solidFill>
                  <a:srgbClr val="50544C"/>
                </a:solidFill>
                <a:latin typeface="+mj-lt"/>
              </a:rPr>
              <a:t>learning</a:t>
            </a:r>
            <a:endParaRPr lang="id-ID" sz="2400" dirty="0">
              <a:solidFill>
                <a:srgbClr val="50544C"/>
              </a:solidFill>
              <a:latin typeface="+mj-lt"/>
            </a:endParaRPr>
          </a:p>
        </p:txBody>
      </p:sp>
      <p:sp>
        <p:nvSpPr>
          <p:cNvPr id="108" name="TextBox 23">
            <a:extLst>
              <a:ext uri="{FF2B5EF4-FFF2-40B4-BE49-F238E27FC236}">
                <a16:creationId xmlns:a16="http://schemas.microsoft.com/office/drawing/2014/main" id="{64839306-2333-4E4D-8787-0A98F97E992B}"/>
              </a:ext>
            </a:extLst>
          </p:cNvPr>
          <p:cNvSpPr txBox="1"/>
          <p:nvPr/>
        </p:nvSpPr>
        <p:spPr>
          <a:xfrm>
            <a:off x="6508787" y="2998327"/>
            <a:ext cx="382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err="1">
                <a:solidFill>
                  <a:srgbClr val="50544C"/>
                </a:solidFill>
                <a:latin typeface="+mj-lt"/>
              </a:rPr>
              <a:t>Deliberate</a:t>
            </a:r>
            <a:r>
              <a:rPr lang="id-ID" sz="2400" dirty="0">
                <a:solidFill>
                  <a:srgbClr val="50544C"/>
                </a:solidFill>
                <a:latin typeface="+mj-lt"/>
              </a:rPr>
              <a:t> </a:t>
            </a:r>
            <a:r>
              <a:rPr lang="id-ID" sz="2400" dirty="0" err="1">
                <a:solidFill>
                  <a:srgbClr val="50544C"/>
                </a:solidFill>
                <a:latin typeface="+mj-lt"/>
              </a:rPr>
              <a:t>learning</a:t>
            </a:r>
            <a:r>
              <a:rPr lang="id-ID" sz="2400" dirty="0">
                <a:solidFill>
                  <a:srgbClr val="50544C"/>
                </a:solidFill>
                <a:latin typeface="+mj-lt"/>
              </a:rPr>
              <a:t> </a:t>
            </a:r>
            <a:r>
              <a:rPr lang="id-ID" sz="2400" dirty="0" err="1">
                <a:solidFill>
                  <a:srgbClr val="50544C"/>
                </a:solidFill>
                <a:latin typeface="+mj-lt"/>
              </a:rPr>
              <a:t>design</a:t>
            </a:r>
            <a:endParaRPr lang="id-ID" sz="2400" dirty="0">
              <a:solidFill>
                <a:srgbClr val="50544C"/>
              </a:solidFill>
              <a:latin typeface="+mj-lt"/>
            </a:endParaRPr>
          </a:p>
        </p:txBody>
      </p:sp>
      <p:sp>
        <p:nvSpPr>
          <p:cNvPr id="109" name="TextBox 23">
            <a:extLst>
              <a:ext uri="{FF2B5EF4-FFF2-40B4-BE49-F238E27FC236}">
                <a16:creationId xmlns:a16="http://schemas.microsoft.com/office/drawing/2014/main" id="{63D345F4-E734-0C4D-A599-38ADBDBF04E7}"/>
              </a:ext>
            </a:extLst>
          </p:cNvPr>
          <p:cNvSpPr txBox="1"/>
          <p:nvPr/>
        </p:nvSpPr>
        <p:spPr>
          <a:xfrm>
            <a:off x="6508787" y="4065960"/>
            <a:ext cx="433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err="1">
                <a:solidFill>
                  <a:srgbClr val="50544C"/>
                </a:solidFill>
                <a:latin typeface="+mj-lt"/>
              </a:rPr>
              <a:t>Facilitate</a:t>
            </a:r>
            <a:r>
              <a:rPr lang="id-ID" sz="2400" dirty="0">
                <a:solidFill>
                  <a:srgbClr val="50544C"/>
                </a:solidFill>
                <a:latin typeface="+mj-lt"/>
              </a:rPr>
              <a:t> </a:t>
            </a:r>
            <a:r>
              <a:rPr lang="id-ID" sz="2400" dirty="0" err="1">
                <a:solidFill>
                  <a:srgbClr val="50544C"/>
                </a:solidFill>
                <a:latin typeface="+mj-lt"/>
              </a:rPr>
              <a:t>to</a:t>
            </a:r>
            <a:r>
              <a:rPr lang="id-ID" sz="2400" dirty="0">
                <a:solidFill>
                  <a:srgbClr val="50544C"/>
                </a:solidFill>
                <a:latin typeface="+mj-lt"/>
              </a:rPr>
              <a:t> </a:t>
            </a:r>
            <a:r>
              <a:rPr lang="id-ID" sz="2400" dirty="0" err="1">
                <a:solidFill>
                  <a:srgbClr val="50544C"/>
                </a:solidFill>
                <a:latin typeface="+mj-lt"/>
              </a:rPr>
              <a:t>learning</a:t>
            </a:r>
            <a:r>
              <a:rPr lang="id-ID" sz="2400" dirty="0">
                <a:solidFill>
                  <a:srgbClr val="50544C"/>
                </a:solidFill>
                <a:latin typeface="+mj-lt"/>
              </a:rPr>
              <a:t> </a:t>
            </a:r>
            <a:r>
              <a:rPr lang="id-ID" sz="2400" dirty="0" err="1">
                <a:solidFill>
                  <a:srgbClr val="50544C"/>
                </a:solidFill>
                <a:latin typeface="+mj-lt"/>
              </a:rPr>
              <a:t>outcomes</a:t>
            </a:r>
            <a:endParaRPr lang="id-ID" sz="2400" dirty="0">
              <a:solidFill>
                <a:srgbClr val="50544C"/>
              </a:solidFill>
              <a:latin typeface="+mj-lt"/>
            </a:endParaRPr>
          </a:p>
        </p:txBody>
      </p:sp>
      <p:sp>
        <p:nvSpPr>
          <p:cNvPr id="110" name="TextBox 23">
            <a:extLst>
              <a:ext uri="{FF2B5EF4-FFF2-40B4-BE49-F238E27FC236}">
                <a16:creationId xmlns:a16="http://schemas.microsoft.com/office/drawing/2014/main" id="{10BD6B3C-3BD4-8945-8186-3A5E2D564E8C}"/>
              </a:ext>
            </a:extLst>
          </p:cNvPr>
          <p:cNvSpPr txBox="1"/>
          <p:nvPr/>
        </p:nvSpPr>
        <p:spPr>
          <a:xfrm>
            <a:off x="6508787" y="5132361"/>
            <a:ext cx="367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err="1">
                <a:solidFill>
                  <a:srgbClr val="50544C"/>
                </a:solidFill>
                <a:latin typeface="+mj-lt"/>
              </a:rPr>
              <a:t>Critical</a:t>
            </a:r>
            <a:r>
              <a:rPr lang="id-ID" sz="2400" dirty="0">
                <a:solidFill>
                  <a:srgbClr val="50544C"/>
                </a:solidFill>
                <a:latin typeface="+mj-lt"/>
              </a:rPr>
              <a:t> </a:t>
            </a:r>
            <a:r>
              <a:rPr lang="id-ID" sz="2400" dirty="0" err="1">
                <a:solidFill>
                  <a:srgbClr val="50544C"/>
                </a:solidFill>
                <a:latin typeface="+mj-lt"/>
              </a:rPr>
              <a:t>reflection</a:t>
            </a:r>
            <a:r>
              <a:rPr lang="id-ID" sz="2400" dirty="0">
                <a:solidFill>
                  <a:srgbClr val="50544C"/>
                </a:solidFill>
                <a:latin typeface="+mj-lt"/>
              </a:rPr>
              <a:t> </a:t>
            </a:r>
            <a:r>
              <a:rPr lang="id-ID" sz="2400" dirty="0" err="1">
                <a:solidFill>
                  <a:srgbClr val="50544C"/>
                </a:solidFill>
                <a:latin typeface="+mj-lt"/>
              </a:rPr>
              <a:t>on</a:t>
            </a:r>
            <a:r>
              <a:rPr lang="id-ID" sz="2400" dirty="0">
                <a:solidFill>
                  <a:srgbClr val="50544C"/>
                </a:solidFill>
                <a:latin typeface="+mj-lt"/>
              </a:rPr>
              <a:t> PPP</a:t>
            </a:r>
          </a:p>
        </p:txBody>
      </p:sp>
    </p:spTree>
    <p:extLst>
      <p:ext uri="{BB962C8B-B14F-4D97-AF65-F5344CB8AC3E}">
        <p14:creationId xmlns:p14="http://schemas.microsoft.com/office/powerpoint/2010/main" val="30832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6" grpId="0"/>
      <p:bldP spid="67" grpId="0"/>
      <p:bldP spid="68" grpId="0"/>
      <p:bldP spid="88" grpId="0"/>
      <p:bldP spid="107" grpId="0"/>
      <p:bldP spid="108" grpId="0"/>
      <p:bldP spid="109" grpId="0"/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19940" y="2161714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ESSENTIALS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4732835" y="2623379"/>
            <a:ext cx="2878522" cy="0"/>
          </a:xfrm>
          <a:prstGeom prst="line">
            <a:avLst/>
          </a:prstGeom>
          <a:ln w="19050">
            <a:solidFill>
              <a:srgbClr val="007D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65A969-D614-5443-831A-6209D47998B7}"/>
              </a:ext>
            </a:extLst>
          </p:cNvPr>
          <p:cNvSpPr txBox="1">
            <a:spLocks/>
          </p:cNvSpPr>
          <p:nvPr/>
        </p:nvSpPr>
        <p:spPr>
          <a:xfrm>
            <a:off x="179673" y="6336036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l" defTabSz="914400" rtl="0" eaLnBrk="1" latinLnBrk="0" hangingPunct="1">
              <a:defRPr sz="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53E760E-AA6D-9F4C-9E1B-0E8B6D3C5DE7}"/>
              </a:ext>
            </a:extLst>
          </p:cNvPr>
          <p:cNvSpPr txBox="1">
            <a:spLocks/>
          </p:cNvSpPr>
          <p:nvPr/>
        </p:nvSpPr>
        <p:spPr>
          <a:xfrm>
            <a:off x="6733795" y="6304752"/>
            <a:ext cx="4785105" cy="213946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r" defTabSz="914400" rtl="0" eaLnBrk="1" latinLnBrk="0" hangingPunct="1">
              <a:defRPr lang="en-AU" sz="1050" b="0" i="0" kern="120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/>
              <a:t>BRILLIANT ONLINE LEARNING DESIGN </a:t>
            </a:r>
            <a:r>
              <a:rPr lang="en-AU" sz="1100" b="1" dirty="0">
                <a:solidFill>
                  <a:srgbClr val="057D98"/>
                </a:solidFill>
              </a:rPr>
              <a:t>+</a:t>
            </a:r>
            <a:r>
              <a:rPr lang="en-AU" sz="1000" dirty="0"/>
              <a:t> LEADERSHIP IN ACTIVE LEARNING PROGRAM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23AFC-298B-554D-A9D4-0D00D8C62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174598"/>
            <a:ext cx="666496" cy="1666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1BD1B35-3F38-FA46-A2D0-C21F4FB29FE1}"/>
              </a:ext>
            </a:extLst>
          </p:cNvPr>
          <p:cNvGrpSpPr/>
          <p:nvPr/>
        </p:nvGrpSpPr>
        <p:grpSpPr>
          <a:xfrm>
            <a:off x="537569" y="730331"/>
            <a:ext cx="7412663" cy="541268"/>
            <a:chOff x="310479" y="343704"/>
            <a:chExt cx="5602150" cy="5412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52CA7C-124A-5B4D-83D8-40BFD4ADCDBE}"/>
                </a:ext>
              </a:extLst>
            </p:cNvPr>
            <p:cNvSpPr txBox="1"/>
            <p:nvPr/>
          </p:nvSpPr>
          <p:spPr>
            <a:xfrm>
              <a:off x="427706" y="361752"/>
              <a:ext cx="54849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LEAP: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LE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ADERSHIP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IN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A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CTIVE LEARNING</a:t>
              </a:r>
              <a:r>
                <a:rPr lang="id-ID" sz="2800" b="1" dirty="0">
                  <a:solidFill>
                    <a:schemeClr val="tx2"/>
                  </a:solidFill>
                  <a:latin typeface="Nevis" panose="02000800000000000000" pitchFamily="2" charset="0"/>
                </a:rPr>
                <a:t> </a:t>
              </a:r>
              <a:r>
                <a:rPr lang="id-ID" sz="2800" b="1" dirty="0">
                  <a:solidFill>
                    <a:srgbClr val="007D98"/>
                  </a:solidFill>
                  <a:latin typeface="Nevis" panose="02000800000000000000" pitchFamily="2" charset="0"/>
                </a:rPr>
                <a:t>P</a:t>
              </a:r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ROGRAM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vis" panose="020008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BD6E03-9BD8-0546-A8B1-10B6E1E256FA}"/>
                </a:ext>
              </a:extLst>
            </p:cNvPr>
            <p:cNvSpPr/>
            <p:nvPr/>
          </p:nvSpPr>
          <p:spPr>
            <a:xfrm>
              <a:off x="310479" y="343704"/>
              <a:ext cx="117227" cy="491071"/>
            </a:xfrm>
            <a:prstGeom prst="rect">
              <a:avLst/>
            </a:prstGeom>
            <a:solidFill>
              <a:srgbClr val="057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57D98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89B7646-2C6C-0F47-9CAD-544A4A75B1D3}"/>
              </a:ext>
            </a:extLst>
          </p:cNvPr>
          <p:cNvSpPr txBox="1"/>
          <p:nvPr/>
        </p:nvSpPr>
        <p:spPr>
          <a:xfrm>
            <a:off x="5152429" y="3317054"/>
            <a:ext cx="2039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INTERMEDIATE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7A0568-DBD8-DF43-98F4-9558D636E2C2}"/>
              </a:ext>
            </a:extLst>
          </p:cNvPr>
          <p:cNvCxnSpPr/>
          <p:nvPr/>
        </p:nvCxnSpPr>
        <p:spPr>
          <a:xfrm>
            <a:off x="4732835" y="3778719"/>
            <a:ext cx="2878522" cy="0"/>
          </a:xfrm>
          <a:prstGeom prst="line">
            <a:avLst/>
          </a:prstGeom>
          <a:ln w="19050">
            <a:solidFill>
              <a:srgbClr val="007D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08C5A35-DAE0-4E48-BEE7-B21065E4D93E}"/>
              </a:ext>
            </a:extLst>
          </p:cNvPr>
          <p:cNvSpPr txBox="1"/>
          <p:nvPr/>
        </p:nvSpPr>
        <p:spPr>
          <a:xfrm>
            <a:off x="5371238" y="4595711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ADVANCED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A44E99-0FD2-7240-8668-8BE0FB2AFB88}"/>
              </a:ext>
            </a:extLst>
          </p:cNvPr>
          <p:cNvCxnSpPr/>
          <p:nvPr/>
        </p:nvCxnSpPr>
        <p:spPr>
          <a:xfrm>
            <a:off x="4732835" y="5057376"/>
            <a:ext cx="2878522" cy="0"/>
          </a:xfrm>
          <a:prstGeom prst="line">
            <a:avLst/>
          </a:prstGeom>
          <a:ln w="19050">
            <a:solidFill>
              <a:srgbClr val="007D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123FAD2-A0F0-2E4F-BD31-CCFBACFA9623}"/>
              </a:ext>
            </a:extLst>
          </p:cNvPr>
          <p:cNvSpPr/>
          <p:nvPr/>
        </p:nvSpPr>
        <p:spPr>
          <a:xfrm>
            <a:off x="4393959" y="1709530"/>
            <a:ext cx="3556274" cy="3736990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689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1"/>
      <p:bldP spid="19" grpId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8F7B3F9-A931-5447-AD6B-9BC04CFE05DD}"/>
              </a:ext>
            </a:extLst>
          </p:cNvPr>
          <p:cNvSpPr/>
          <p:nvPr/>
        </p:nvSpPr>
        <p:spPr>
          <a:xfrm>
            <a:off x="0" y="3586555"/>
            <a:ext cx="12192000" cy="2410566"/>
          </a:xfrm>
          <a:prstGeom prst="rect">
            <a:avLst/>
          </a:prstGeom>
          <a:solidFill>
            <a:srgbClr val="CD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FC3A47-F557-7D4C-B951-A3B5D91432A6}"/>
              </a:ext>
            </a:extLst>
          </p:cNvPr>
          <p:cNvSpPr txBox="1"/>
          <p:nvPr/>
        </p:nvSpPr>
        <p:spPr>
          <a:xfrm>
            <a:off x="5731729" y="346814"/>
            <a:ext cx="53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D98"/>
                </a:solidFill>
              </a:rPr>
              <a:t>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34332E-3602-1B45-B63B-E9E7C476EAB2}"/>
              </a:ext>
            </a:extLst>
          </p:cNvPr>
          <p:cNvSpPr/>
          <p:nvPr/>
        </p:nvSpPr>
        <p:spPr>
          <a:xfrm>
            <a:off x="5835721" y="665321"/>
            <a:ext cx="52706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>
                <a:solidFill>
                  <a:srgbClr val="007D98"/>
                </a:solidFill>
                <a:cs typeface="Raavi" panose="02000500000000000000" pitchFamily="2"/>
              </a:rPr>
              <a:t>BOLD LEAP workshops were an absolute revelation. The chance to be involved with others, my peers, my colleagues in a facilitated environment. We got to actually learn by doing and be supported while we discussed, examined and investigated all of the conditions that we experience and see within the classroom</a:t>
            </a:r>
          </a:p>
          <a:p>
            <a:pPr algn="ctr"/>
            <a:endParaRPr lang="id-ID" sz="2000" b="1" i="1" dirty="0">
              <a:solidFill>
                <a:schemeClr val="bg1"/>
              </a:solidFill>
              <a:cs typeface="Raavi" panose="02000500000000000000" pitchFamily="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E19A7E-0C42-3546-A49A-A9A5FF024901}"/>
              </a:ext>
            </a:extLst>
          </p:cNvPr>
          <p:cNvSpPr txBox="1"/>
          <p:nvPr/>
        </p:nvSpPr>
        <p:spPr>
          <a:xfrm>
            <a:off x="1824650" y="3667355"/>
            <a:ext cx="53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D98"/>
                </a:solidFill>
              </a:rPr>
              <a:t>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9E62B1-F396-B741-B4C9-FC59852A2461}"/>
              </a:ext>
            </a:extLst>
          </p:cNvPr>
          <p:cNvSpPr/>
          <p:nvPr/>
        </p:nvSpPr>
        <p:spPr>
          <a:xfrm>
            <a:off x="1248706" y="4071321"/>
            <a:ext cx="3999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tx2"/>
                </a:solidFill>
              </a:rPr>
              <a:t>             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key takeaway for the BOLD LEAP workshop is that students are at the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learning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83F57F-C385-6F4D-BCE6-29E305AB4ECA}"/>
              </a:ext>
            </a:extLst>
          </p:cNvPr>
          <p:cNvSpPr txBox="1"/>
          <p:nvPr/>
        </p:nvSpPr>
        <p:spPr>
          <a:xfrm>
            <a:off x="7488742" y="3557745"/>
            <a:ext cx="53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D98"/>
                </a:solidFill>
              </a:rPr>
              <a:t>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C5747D-4CCA-A34F-A8A7-8414D1CD5696}"/>
              </a:ext>
            </a:extLst>
          </p:cNvPr>
          <p:cNvSpPr/>
          <p:nvPr/>
        </p:nvSpPr>
        <p:spPr>
          <a:xfrm>
            <a:off x="7006975" y="3902273"/>
            <a:ext cx="50548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is a sense of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belonging and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connectedness… </a:t>
            </a:r>
            <a:endPara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is left behind, no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has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opportunity to be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invisible…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they’re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as part of a team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65A969-D614-5443-831A-6209D47998B7}"/>
              </a:ext>
            </a:extLst>
          </p:cNvPr>
          <p:cNvSpPr txBox="1">
            <a:spLocks/>
          </p:cNvSpPr>
          <p:nvPr/>
        </p:nvSpPr>
        <p:spPr>
          <a:xfrm>
            <a:off x="179673" y="6336036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l" defTabSz="914400" rtl="0" eaLnBrk="1" latinLnBrk="0" hangingPunct="1">
              <a:defRPr sz="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53E760E-AA6D-9F4C-9E1B-0E8B6D3C5DE7}"/>
              </a:ext>
            </a:extLst>
          </p:cNvPr>
          <p:cNvSpPr txBox="1">
            <a:spLocks/>
          </p:cNvSpPr>
          <p:nvPr/>
        </p:nvSpPr>
        <p:spPr>
          <a:xfrm>
            <a:off x="6733795" y="6304752"/>
            <a:ext cx="4785105" cy="213946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r" defTabSz="914400" rtl="0" eaLnBrk="1" latinLnBrk="0" hangingPunct="1">
              <a:defRPr lang="en-AU" sz="1050" b="0" i="0" kern="120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/>
              <a:t>BRILLIANT ONLINE LEARNING DESIGN </a:t>
            </a:r>
            <a:r>
              <a:rPr lang="en-AU" sz="1100" b="1" dirty="0">
                <a:solidFill>
                  <a:srgbClr val="057D98"/>
                </a:solidFill>
              </a:rPr>
              <a:t>+</a:t>
            </a:r>
            <a:r>
              <a:rPr lang="en-AU" sz="1000" dirty="0"/>
              <a:t> LEADERSHIP IN ACTIVE LEARNING PROGRAM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23AFC-298B-554D-A9D4-0D00D8C62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174598"/>
            <a:ext cx="666496" cy="16662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7153371-D738-1848-971C-838EBC230C10}"/>
              </a:ext>
            </a:extLst>
          </p:cNvPr>
          <p:cNvGrpSpPr/>
          <p:nvPr/>
        </p:nvGrpSpPr>
        <p:grpSpPr>
          <a:xfrm>
            <a:off x="537570" y="730331"/>
            <a:ext cx="3824197" cy="541268"/>
            <a:chOff x="310479" y="343704"/>
            <a:chExt cx="3824197" cy="5412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51DC20-5926-0C48-8640-B28626DDD431}"/>
                </a:ext>
              </a:extLst>
            </p:cNvPr>
            <p:cNvSpPr txBox="1"/>
            <p:nvPr/>
          </p:nvSpPr>
          <p:spPr>
            <a:xfrm>
              <a:off x="427706" y="361752"/>
              <a:ext cx="3706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vis" panose="02000800000000000000" pitchFamily="2" charset="0"/>
                </a:rPr>
                <a:t>STAFF COMMENTS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vis" panose="020008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7D06E6-E57F-2A48-9418-B931491BFC77}"/>
                </a:ext>
              </a:extLst>
            </p:cNvPr>
            <p:cNvSpPr/>
            <p:nvPr/>
          </p:nvSpPr>
          <p:spPr>
            <a:xfrm>
              <a:off x="310479" y="343704"/>
              <a:ext cx="117227" cy="491071"/>
            </a:xfrm>
            <a:prstGeom prst="rect">
              <a:avLst/>
            </a:prstGeom>
            <a:solidFill>
              <a:srgbClr val="057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57D98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FC13ACC-B972-B645-8577-44ED74C84F4C}"/>
              </a:ext>
            </a:extLst>
          </p:cNvPr>
          <p:cNvSpPr txBox="1"/>
          <p:nvPr/>
        </p:nvSpPr>
        <p:spPr>
          <a:xfrm>
            <a:off x="1356189" y="1210044"/>
            <a:ext cx="633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D98"/>
                </a:solidFill>
              </a:rPr>
              <a:t>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CC4DCB-8C5D-CC4F-B339-EB754D63F171}"/>
              </a:ext>
            </a:extLst>
          </p:cNvPr>
          <p:cNvSpPr/>
          <p:nvPr/>
        </p:nvSpPr>
        <p:spPr>
          <a:xfrm>
            <a:off x="954880" y="1502360"/>
            <a:ext cx="44951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>
                <a:solidFill>
                  <a:schemeClr val="tx2"/>
                </a:solidFill>
              </a:rPr>
              <a:t>             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idea of creating an Active Learning environment that focuses on students’ learning, instead of students being taught, is really, really exciting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Signika Negativ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6" grpId="0"/>
      <p:bldP spid="28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Custom 34">
      <a:dk1>
        <a:srgbClr val="0A0A0A"/>
      </a:dk1>
      <a:lt1>
        <a:srgbClr val="FFFFFF"/>
      </a:lt1>
      <a:dk2>
        <a:srgbClr val="878787"/>
      </a:dk2>
      <a:lt2>
        <a:srgbClr val="D8D8D8"/>
      </a:lt2>
      <a:accent1>
        <a:srgbClr val="427FCC"/>
      </a:accent1>
      <a:accent2>
        <a:srgbClr val="294F7F"/>
      </a:accent2>
      <a:accent3>
        <a:srgbClr val="539FFF"/>
      </a:accent3>
      <a:accent4>
        <a:srgbClr val="9FCAFF"/>
      </a:accent4>
      <a:accent5>
        <a:srgbClr val="4E647F"/>
      </a:accent5>
      <a:accent6>
        <a:srgbClr val="00B0F0"/>
      </a:accent6>
      <a:hlink>
        <a:srgbClr val="0563C1"/>
      </a:hlink>
      <a:folHlink>
        <a:srgbClr val="954F72"/>
      </a:folHlink>
    </a:clrScheme>
    <a:fontScheme name="Custom 3">
      <a:majorFont>
        <a:latin typeface="Ralewa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13867</TotalTime>
  <Words>577</Words>
  <Application>Microsoft Office PowerPoint</Application>
  <PresentationFormat>Widescreen</PresentationFormat>
  <Paragraphs>114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Lato Black</vt:lpstr>
      <vt:lpstr>Nevis</vt:lpstr>
      <vt:lpstr>Raavi</vt:lpstr>
      <vt:lpstr>Raleway</vt:lpstr>
      <vt:lpstr>Signika Negative</vt:lpstr>
      <vt:lpstr>Office Theme</vt:lpstr>
      <vt:lpstr>Time for a boldleap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Judy Currey</cp:lastModifiedBy>
  <cp:revision>839</cp:revision>
  <dcterms:created xsi:type="dcterms:W3CDTF">2014-09-04T16:22:19Z</dcterms:created>
  <dcterms:modified xsi:type="dcterms:W3CDTF">2019-11-12T05:15:36Z</dcterms:modified>
</cp:coreProperties>
</file>