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1040" r:id="rId3"/>
    <p:sldId id="1052" r:id="rId4"/>
    <p:sldId id="1053" r:id="rId5"/>
    <p:sldId id="1054" r:id="rId6"/>
    <p:sldId id="1055" r:id="rId7"/>
    <p:sldId id="1027" r:id="rId8"/>
    <p:sldId id="1028" r:id="rId9"/>
    <p:sldId id="918" r:id="rId10"/>
    <p:sldId id="1039" r:id="rId11"/>
    <p:sldId id="1045" r:id="rId12"/>
    <p:sldId id="1030" r:id="rId13"/>
    <p:sldId id="1031" r:id="rId14"/>
    <p:sldId id="104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frameSlides="1"/>
  <p:clrMru>
    <a:srgbClr val="FFFF00"/>
    <a:srgbClr val="0000FF"/>
    <a:srgbClr val="068DA4"/>
    <a:srgbClr val="FF0000"/>
    <a:srgbClr val="E2E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741" autoAdjust="0"/>
    <p:restoredTop sz="86673" autoAdjust="0"/>
  </p:normalViewPr>
  <p:slideViewPr>
    <p:cSldViewPr>
      <p:cViewPr>
        <p:scale>
          <a:sx n="120" d="100"/>
          <a:sy n="120" d="100"/>
        </p:scale>
        <p:origin x="-8" y="-1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0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20DA19-6C1E-9E47-AE45-E7276DCB6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84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charset="0"/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charset="0"/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charset="0"/>
              </a:defRPr>
            </a:lvl1pPr>
          </a:lstStyle>
          <a:p>
            <a:fld id="{20296A5C-51D0-CE45-B0C6-C4BF43A1D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2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4CE89-7415-874F-8A0C-CC9EFEF1A9AB}" type="slidenum">
              <a:rPr lang="en-US"/>
              <a:pPr/>
              <a:t>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8713" y="711200"/>
            <a:ext cx="4605337" cy="3454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8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? Bunurong</a:t>
            </a:r>
            <a:r>
              <a:rPr lang="en-US" dirty="0" smtClean="0"/>
              <a:t> people of the </a:t>
            </a:r>
            <a:r>
              <a:rPr lang="en-US" dirty="0" err="1" smtClean="0"/>
              <a:t>Kulin</a:t>
            </a:r>
            <a:r>
              <a:rPr lang="en-US" dirty="0" smtClean="0"/>
              <a:t> nations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96A5C-51D0-CE45-B0C6-C4BF43A1D9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4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6C007-65C6-734D-A393-6B185BA48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3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8B21B-E2CF-5F42-B825-28353E75E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92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7427913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8888" y="1600200"/>
            <a:ext cx="3636962" cy="452596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8250" y="1600200"/>
            <a:ext cx="3638550" cy="21859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8250" y="3938588"/>
            <a:ext cx="3638550" cy="218757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5E1365-F256-FD4D-9D51-00AFCC5C7E2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6205049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98438"/>
            <a:ext cx="7427913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8888" y="1600200"/>
            <a:ext cx="3636962" cy="21859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8250" y="1600200"/>
            <a:ext cx="3638550" cy="21859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58888" y="3938588"/>
            <a:ext cx="3636962" cy="218757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8250" y="3938588"/>
            <a:ext cx="3638550" cy="218757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D54D57-27D3-F043-9C2F-EF24481D247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9698054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4752528"/>
          </a:xfrm>
        </p:spPr>
        <p:txBody>
          <a:bodyPr>
            <a:noAutofit/>
          </a:bodyPr>
          <a:lstStyle>
            <a:lvl1pPr marL="0" indent="0">
              <a:buNone/>
              <a:defRPr sz="11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373216"/>
            <a:ext cx="5832475" cy="1081087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Insert &gt; New Slide to add pre-built slide formats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6000" b="1" cap="all" dirty="0" smtClean="0">
                <a:solidFill>
                  <a:srgbClr val="FFFFFF"/>
                </a:solidFill>
                <a:latin typeface="Calibri" pitchFamily="34" charset="0"/>
                <a:ea typeface="+mn-ea"/>
              </a:rPr>
              <a:t>contents</a:t>
            </a:r>
            <a:endParaRPr lang="en-AU" sz="6000" b="1" cap="all" dirty="0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6000" b="1" cap="all" dirty="0" smtClean="0">
                <a:solidFill>
                  <a:srgbClr val="FFFFFF"/>
                </a:solidFill>
                <a:latin typeface="Calibri" pitchFamily="34" charset="0"/>
                <a:ea typeface="+mn-ea"/>
              </a:rPr>
              <a:t>contents</a:t>
            </a:r>
            <a:endParaRPr lang="en-AU" sz="6000" b="1" cap="all" dirty="0">
              <a:solidFill>
                <a:srgbClr val="FFFFFF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316835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Clr>
                <a:schemeClr val="accent1"/>
              </a:buClr>
              <a:buFont typeface="Symbol" pitchFamily="18" charset="2"/>
              <a:buChar char="-"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04664"/>
            <a:ext cx="683568" cy="864096"/>
          </a:xfrm>
        </p:spPr>
        <p:txBody>
          <a:bodyPr/>
          <a:lstStyle>
            <a:lvl1pPr>
              <a:defRPr/>
            </a:lvl1pPr>
          </a:lstStyle>
          <a:p>
            <a:fld id="{85B5A9E7-A243-FC45-AE03-5CF8E00F6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04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31236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lnSpc>
                <a:spcPts val="2160"/>
              </a:lnSpc>
              <a:buNone/>
              <a:defRPr sz="1800">
                <a:solidFill>
                  <a:schemeClr val="bg1"/>
                </a:solidFill>
              </a:defRPr>
            </a:lvl2pPr>
            <a:lvl3pPr>
              <a:lnSpc>
                <a:spcPts val="216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ts val="2160"/>
              </a:lnSpc>
              <a:defRPr sz="18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16687-CB3F-034C-AEC7-D05185324E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3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556792"/>
            <a:ext cx="3888432" cy="457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3886200" cy="457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B5F45-1BB4-824C-8AD5-FC045BA84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7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CEE0E-E0B3-3D4D-86BF-9297AF95C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1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67AC6-2BB1-8245-84B3-589B3F6E09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3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0AC83-05F4-D247-BD74-BE65A20EE1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6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D404F-D62F-CE40-8123-E90949F6DF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8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97551-06CE-7E49-BD79-0DB5AE160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7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theme" Target="../theme/theme2.xml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8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683568" y="404664"/>
            <a:ext cx="7776864" cy="56886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04664"/>
            <a:ext cx="6835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1BC5D5A-128E-6242-B615-84A67B682C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2804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1524000"/>
            <a:ext cx="777463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23528" y="6642556"/>
            <a:ext cx="187220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" name="Picture 2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694" y="6093296"/>
            <a:ext cx="12001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174" y="6093296"/>
            <a:ext cx="1983082" cy="393700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982283" y="6093296"/>
            <a:ext cx="1635760" cy="417830"/>
          </a:xfrm>
          <a:prstGeom prst="rect">
            <a:avLst/>
          </a:prstGeom>
        </p:spPr>
      </p:pic>
      <p:pic>
        <p:nvPicPr>
          <p:cNvPr id="28" name="Picture 1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2108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title="Deakin University Logo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047" y="5528123"/>
            <a:ext cx="1395015" cy="13456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0" r:id="rId12"/>
    <p:sldLayoutId id="2147483681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Font typeface="Wingdings" charset="0"/>
        <a:buChar char="q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Font typeface="Wingdings" charset="0"/>
        <a:buChar char="Ø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&gt;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&gt;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&gt;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&gt;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&gt;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ange Page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2999" y="-1142999"/>
            <a:ext cx="6857999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800" dirty="0" smtClean="0">
                <a:solidFill>
                  <a:prstClr val="white"/>
                </a:solidFill>
                <a:latin typeface="Calibri" pitchFamily="34" charset="0"/>
                <a:ea typeface="+mn-ea"/>
              </a:rPr>
              <a:t>CRICOS Provider Code: 00113B</a:t>
            </a:r>
            <a:endParaRPr lang="en-AU" sz="800" dirty="0">
              <a:solidFill>
                <a:prstClr val="white"/>
              </a:solidFill>
              <a:latin typeface="Calibri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  <a:noFill/>
          <a:ln>
            <a:noFill/>
          </a:ln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Advancing Science and Engineering through Laboratory Learning (ASELL) </a:t>
            </a:r>
            <a:r>
              <a:rPr lang="en-US" smtClean="0">
                <a:latin typeface="Arial Narrow" charset="0"/>
                <a:ea typeface="ＭＳ Ｐゴシック" charset="0"/>
                <a:cs typeface="ＭＳ Ｐゴシック" charset="0"/>
              </a:rPr>
              <a:t>for Schools</a:t>
            </a:r>
            <a:endParaRPr lang="en-US" dirty="0"/>
          </a:p>
        </p:txBody>
      </p:sp>
      <p:pic>
        <p:nvPicPr>
          <p:cNvPr id="5" name="Picture 4" descr="PPT Bann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2501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22960"/>
            <a:ext cx="6400800" cy="1315839"/>
          </a:xfrm>
          <a:noFill/>
          <a:ln/>
        </p:spPr>
        <p:txBody>
          <a:bodyPr/>
          <a:lstStyle/>
          <a:p>
            <a:r>
              <a:rPr lang="en-GB" dirty="0" smtClean="0"/>
              <a:t>Kieran </a:t>
            </a:r>
            <a:r>
              <a:rPr lang="en-GB" dirty="0"/>
              <a:t>F Lim</a:t>
            </a:r>
            <a:br>
              <a:rPr lang="en-GB" dirty="0"/>
            </a:br>
            <a:r>
              <a:rPr lang="en-US" dirty="0">
                <a:latin typeface="MingLiU_HKSCS-ExtB"/>
                <a:ea typeface="MingLiU_HKSCS-ExtB"/>
                <a:cs typeface="MingLiU_HKSCS-ExtB"/>
              </a:rPr>
              <a:t>林百君</a:t>
            </a:r>
            <a:endParaRPr lang="en-AU" dirty="0">
              <a:ea typeface="MingLiU_HKSCS-ExtB"/>
            </a:endParaRPr>
          </a:p>
          <a:p>
            <a:endParaRPr lang="en-GB" dirty="0"/>
          </a:p>
          <a:p>
            <a:r>
              <a:rPr lang="en-GB" dirty="0"/>
              <a:t>Deakin University</a:t>
            </a:r>
          </a:p>
        </p:txBody>
      </p:sp>
    </p:spTree>
    <p:extLst>
      <p:ext uri="{BB962C8B-B14F-4D97-AF65-F5344CB8AC3E}">
        <p14:creationId xmlns:p14="http://schemas.microsoft.com/office/powerpoint/2010/main" val="143457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do in </a:t>
            </a:r>
            <a:r>
              <a:rPr lang="en-US" dirty="0"/>
              <a:t>the </a:t>
            </a:r>
            <a:r>
              <a:rPr lang="en-US" dirty="0" smtClean="0"/>
              <a:t>Lab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Laboratory Learning </a:t>
            </a:r>
            <a:r>
              <a:rPr lang="en-US" b="1" dirty="0" smtClean="0">
                <a:solidFill>
                  <a:srgbClr val="0000FF"/>
                </a:solidFill>
              </a:rPr>
              <a:t>Activities (LLAs)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Often designed to be a double period or more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Workshop Activities</a:t>
            </a:r>
          </a:p>
          <a:p>
            <a:pPr lvl="1"/>
            <a:r>
              <a:rPr lang="en-US" dirty="0" smtClean="0"/>
              <a:t>Often shortened to an hour or less</a:t>
            </a:r>
          </a:p>
          <a:p>
            <a:pPr lvl="1"/>
            <a:r>
              <a:rPr lang="en-US" dirty="0" smtClean="0"/>
              <a:t>Not assessed</a:t>
            </a:r>
            <a:endParaRPr lang="en-US" dirty="0"/>
          </a:p>
          <a:p>
            <a:pPr lvl="1"/>
            <a:r>
              <a:rPr lang="en-US" dirty="0" smtClean="0"/>
              <a:t>Need to get “taste” of activity</a:t>
            </a:r>
          </a:p>
          <a:p>
            <a:pPr lvl="1"/>
            <a:r>
              <a:rPr lang="en-US" dirty="0" smtClean="0"/>
              <a:t>Judge:</a:t>
            </a:r>
          </a:p>
          <a:p>
            <a:pPr lvl="2"/>
            <a:r>
              <a:rPr lang="en-US" dirty="0" smtClean="0"/>
              <a:t>Is it </a:t>
            </a:r>
            <a:r>
              <a:rPr lang="en-US" b="1" dirty="0" smtClean="0">
                <a:solidFill>
                  <a:srgbClr val="0000FF"/>
                </a:solidFill>
              </a:rPr>
              <a:t>useful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Which parts are </a:t>
            </a:r>
            <a:r>
              <a:rPr lang="en-US" b="1" dirty="0" smtClean="0">
                <a:solidFill>
                  <a:srgbClr val="0000FF"/>
                </a:solidFill>
              </a:rPr>
              <a:t>good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Which parts </a:t>
            </a:r>
            <a:r>
              <a:rPr lang="en-US" b="1" dirty="0" smtClean="0">
                <a:solidFill>
                  <a:srgbClr val="0000FF"/>
                </a:solidFill>
              </a:rPr>
              <a:t>need improvement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A9E7-A243-FC45-AE03-5CF8E00F6A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will improve </a:t>
            </a:r>
            <a:r>
              <a:rPr lang="en-US" dirty="0" err="1" smtClean="0"/>
              <a:t>practicals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the practical (allocated groups)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Discuss the practical</a:t>
            </a:r>
          </a:p>
          <a:p>
            <a:pPr marL="857250" lvl="1" indent="-457200"/>
            <a:r>
              <a:rPr lang="en-US" dirty="0" smtClean="0"/>
              <a:t>Good?</a:t>
            </a:r>
          </a:p>
          <a:p>
            <a:pPr marL="857250" lvl="1" indent="-457200"/>
            <a:r>
              <a:rPr lang="en-US" dirty="0" smtClean="0"/>
              <a:t>Needs improvement?</a:t>
            </a:r>
          </a:p>
          <a:p>
            <a:pPr marL="857250" lvl="1" indent="-457200"/>
            <a:r>
              <a:rPr lang="en-US" dirty="0" smtClean="0"/>
              <a:t>How to systematically improve the practical?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Feedback and comments (individual)</a:t>
            </a:r>
          </a:p>
          <a:p>
            <a:pPr marL="857250" lvl="1" indent="-457200"/>
            <a:r>
              <a:rPr lang="en-US" dirty="0" smtClean="0"/>
              <a:t>Need your permission to </a:t>
            </a:r>
            <a:r>
              <a:rPr lang="en-US" dirty="0"/>
              <a:t>share feedback and comments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A9E7-A243-FC45-AE03-5CF8E00F6A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issues/questions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412776"/>
            <a:ext cx="5112568" cy="4716016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dirty="0"/>
              <a:t>Q1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00FF"/>
                </a:solidFill>
              </a:rPr>
              <a:t>Data</a:t>
            </a:r>
            <a:r>
              <a:rPr lang="en-US" dirty="0" smtClean="0"/>
              <a:t> </a:t>
            </a:r>
            <a:r>
              <a:rPr lang="en-US" dirty="0"/>
              <a:t>interpretation skills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Q2: Developing </a:t>
            </a:r>
            <a:r>
              <a:rPr lang="en-US" dirty="0"/>
              <a:t>laboratory </a:t>
            </a:r>
            <a:r>
              <a:rPr lang="en-US" b="1" dirty="0">
                <a:solidFill>
                  <a:srgbClr val="0000FF"/>
                </a:solidFill>
              </a:rPr>
              <a:t>skills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Q3: </a:t>
            </a:r>
            <a:r>
              <a:rPr lang="en-US" b="1" dirty="0" smtClean="0">
                <a:solidFill>
                  <a:srgbClr val="0000FF"/>
                </a:solidFill>
              </a:rPr>
              <a:t>Interest</a:t>
            </a:r>
            <a:endParaRPr lang="en-US" b="1" dirty="0">
              <a:solidFill>
                <a:srgbClr val="0000FF"/>
              </a:solidFill>
            </a:endParaRPr>
          </a:p>
          <a:p>
            <a:pPr>
              <a:spcBef>
                <a:spcPts val="100"/>
              </a:spcBef>
            </a:pPr>
            <a:r>
              <a:rPr lang="en-US" dirty="0" smtClean="0"/>
              <a:t>Q4: Clear </a:t>
            </a:r>
            <a:r>
              <a:rPr lang="en-US" b="1" dirty="0">
                <a:solidFill>
                  <a:srgbClr val="0000FF"/>
                </a:solidFill>
              </a:rPr>
              <a:t>assessment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Q5: Clear </a:t>
            </a:r>
            <a:r>
              <a:rPr lang="en-US" b="1" dirty="0">
                <a:solidFill>
                  <a:srgbClr val="0000FF"/>
                </a:solidFill>
              </a:rPr>
              <a:t>learning objectives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Q6: Increased </a:t>
            </a:r>
            <a:r>
              <a:rPr lang="en-US" b="1" dirty="0">
                <a:solidFill>
                  <a:srgbClr val="0000FF"/>
                </a:solidFill>
              </a:rPr>
              <a:t>understanding</a:t>
            </a:r>
            <a:r>
              <a:rPr lang="en-US" dirty="0"/>
              <a:t> of science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Q7: Sufficient</a:t>
            </a:r>
            <a:r>
              <a:rPr lang="en-US" dirty="0"/>
              <a:t>/appropriate </a:t>
            </a:r>
            <a:r>
              <a:rPr lang="en-US" b="1" dirty="0">
                <a:solidFill>
                  <a:srgbClr val="0000FF"/>
                </a:solidFill>
              </a:rPr>
              <a:t>background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Q8: Effective </a:t>
            </a:r>
            <a:r>
              <a:rPr lang="en-US" b="1" dirty="0">
                <a:solidFill>
                  <a:srgbClr val="0000FF"/>
                </a:solidFill>
              </a:rPr>
              <a:t>supervision and guidance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Q9: </a:t>
            </a:r>
            <a:r>
              <a:rPr lang="en-US" b="1" dirty="0" smtClean="0">
                <a:solidFill>
                  <a:srgbClr val="0000FF"/>
                </a:solidFill>
              </a:rPr>
              <a:t>Procedure</a:t>
            </a:r>
            <a:r>
              <a:rPr lang="en-US" dirty="0" smtClean="0"/>
              <a:t> </a:t>
            </a:r>
            <a:r>
              <a:rPr lang="en-US" dirty="0"/>
              <a:t>clearly explained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Q10: </a:t>
            </a:r>
            <a:r>
              <a:rPr lang="en-US" b="1" dirty="0" smtClean="0">
                <a:solidFill>
                  <a:srgbClr val="0000FF"/>
                </a:solidFill>
              </a:rPr>
              <a:t>Relevance</a:t>
            </a:r>
            <a:r>
              <a:rPr lang="en-US" dirty="0" smtClean="0"/>
              <a:t> </a:t>
            </a:r>
            <a:r>
              <a:rPr lang="en-US" dirty="0"/>
              <a:t>to science studies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Q11: Developing </a:t>
            </a:r>
            <a:r>
              <a:rPr lang="en-US" b="1" dirty="0">
                <a:solidFill>
                  <a:srgbClr val="0000FF"/>
                </a:solidFill>
              </a:rPr>
              <a:t>teamwork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Q12: </a:t>
            </a:r>
            <a:r>
              <a:rPr lang="en-US" b="1" dirty="0" smtClean="0">
                <a:solidFill>
                  <a:srgbClr val="0000FF"/>
                </a:solidFill>
              </a:rPr>
              <a:t>Responsibility</a:t>
            </a:r>
            <a:r>
              <a:rPr lang="en-US" dirty="0" smtClean="0"/>
              <a:t> </a:t>
            </a:r>
            <a:r>
              <a:rPr lang="en-US" dirty="0"/>
              <a:t>for own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84168" y="1556792"/>
            <a:ext cx="2374032" cy="4572000"/>
          </a:xfrm>
        </p:spPr>
        <p:txBody>
          <a:bodyPr anchor="ctr" anchorCtr="0"/>
          <a:lstStyle/>
          <a:p>
            <a:r>
              <a:rPr lang="en-US" dirty="0" smtClean="0"/>
              <a:t>Correlation:</a:t>
            </a:r>
          </a:p>
          <a:p>
            <a:r>
              <a:rPr lang="en-US" dirty="0" smtClean="0"/>
              <a:t>Overall </a:t>
            </a:r>
          </a:p>
          <a:p>
            <a:r>
              <a:rPr lang="en-US" dirty="0" smtClean="0"/>
              <a:t>learning </a:t>
            </a:r>
          </a:p>
          <a:p>
            <a:r>
              <a:rPr lang="en-US" dirty="0" smtClean="0"/>
              <a:t>Experience?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A9E7-A243-FC45-AE03-5CF8E00F6A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issues/questions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A9E7-A243-FC45-AE03-5CF8E00F6A2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45" y="1283562"/>
            <a:ext cx="5883510" cy="4737726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6372200" y="5589240"/>
            <a:ext cx="504056" cy="288032"/>
          </a:xfrm>
        </p:spPr>
        <p:txBody>
          <a:bodyPr vert="horz" anchor="ctr" anchorCtr="0"/>
          <a:lstStyle/>
          <a:p>
            <a:pPr algn="ctr"/>
            <a:r>
              <a:rPr lang="en-US" smtClean="0"/>
              <a:t>✔️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half" idx="2"/>
          </p:nvPr>
        </p:nvSpPr>
        <p:spPr>
          <a:xfrm>
            <a:off x="6876256" y="4941168"/>
            <a:ext cx="504056" cy="288032"/>
          </a:xfrm>
        </p:spPr>
        <p:txBody>
          <a:bodyPr vert="horz" anchor="ctr" anchorCtr="0"/>
          <a:lstStyle/>
          <a:p>
            <a:pPr algn="ctr"/>
            <a:r>
              <a:rPr lang="en-US" dirty="0" smtClean="0"/>
              <a:t>✔️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half" idx="2"/>
          </p:nvPr>
        </p:nvSpPr>
        <p:spPr>
          <a:xfrm>
            <a:off x="6876256" y="4653136"/>
            <a:ext cx="504056" cy="288032"/>
          </a:xfrm>
        </p:spPr>
        <p:txBody>
          <a:bodyPr vert="horz" anchor="ctr" anchorCtr="0"/>
          <a:lstStyle/>
          <a:p>
            <a:pPr algn="ctr"/>
            <a:r>
              <a:rPr lang="en-US" dirty="0" smtClean="0"/>
              <a:t>✔️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half" idx="2"/>
          </p:nvPr>
        </p:nvSpPr>
        <p:spPr>
          <a:xfrm>
            <a:off x="6876256" y="2708920"/>
            <a:ext cx="504056" cy="288032"/>
          </a:xfrm>
        </p:spPr>
        <p:txBody>
          <a:bodyPr vert="horz" anchor="ctr" anchorCtr="0"/>
          <a:lstStyle/>
          <a:p>
            <a:pPr algn="ctr"/>
            <a:r>
              <a:rPr lang="en-US" dirty="0" smtClean="0"/>
              <a:t>✔️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half" idx="2"/>
          </p:nvPr>
        </p:nvSpPr>
        <p:spPr>
          <a:xfrm>
            <a:off x="6876256" y="3356992"/>
            <a:ext cx="504056" cy="288032"/>
          </a:xfrm>
        </p:spPr>
        <p:txBody>
          <a:bodyPr vert="horz" anchor="ctr" anchorCtr="0"/>
          <a:lstStyle/>
          <a:p>
            <a:pPr algn="ctr"/>
            <a:r>
              <a:rPr lang="en-US" dirty="0" smtClean="0"/>
              <a:t>✔️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half" idx="2"/>
          </p:nvPr>
        </p:nvSpPr>
        <p:spPr>
          <a:xfrm>
            <a:off x="6343422" y="3997068"/>
            <a:ext cx="504056" cy="288032"/>
          </a:xfrm>
        </p:spPr>
        <p:txBody>
          <a:bodyPr vert="horz" anchor="ctr" anchorCtr="0"/>
          <a:lstStyle/>
          <a:p>
            <a:pPr algn="ctr"/>
            <a:r>
              <a:rPr lang="en-US" smtClean="0"/>
              <a:t>✔️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half" idx="2"/>
          </p:nvPr>
        </p:nvSpPr>
        <p:spPr>
          <a:xfrm>
            <a:off x="6371131" y="2420888"/>
            <a:ext cx="504056" cy="288032"/>
          </a:xfrm>
        </p:spPr>
        <p:txBody>
          <a:bodyPr vert="horz" anchor="ctr" anchorCtr="0"/>
          <a:lstStyle/>
          <a:p>
            <a:pPr algn="ctr"/>
            <a:r>
              <a:rPr lang="en-US" smtClean="0"/>
              <a:t>✔️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 of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A9E7-A243-FC45-AE03-5CF8E00F6A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683568" y="1143000"/>
            <a:ext cx="7774632" cy="4572000"/>
          </a:xfrm>
        </p:spPr>
        <p:txBody>
          <a:bodyPr anchor="ctr" anchorCtr="1"/>
          <a:lstStyle/>
          <a:p>
            <a:r>
              <a:rPr lang="en-US" dirty="0"/>
              <a:t>Our workshop is being held on the traditional lands of the peoples of the </a:t>
            </a:r>
            <a:r>
              <a:rPr lang="en-US" dirty="0" err="1"/>
              <a:t>Kulin</a:t>
            </a:r>
            <a:r>
              <a:rPr lang="en-US" dirty="0"/>
              <a:t> nations, and I wish to acknowledge them as Traditional Owners.</a:t>
            </a:r>
          </a:p>
          <a:p>
            <a:endParaRPr lang="en-US" dirty="0"/>
          </a:p>
          <a:p>
            <a:r>
              <a:rPr lang="en-US"/>
              <a:t>I would also like to pay my respects to their Elders, past and present, and the Elders from other communities who may be here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3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556792"/>
            <a:ext cx="5829300" cy="430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Mooroolbark</a:t>
            </a:r>
            <a:r>
              <a:rPr lang="en-US" dirty="0" smtClean="0"/>
              <a:t>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A9E7-A243-FC45-AE03-5CF8E00F6A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4788024" y="4149080"/>
            <a:ext cx="288032" cy="288032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644008" y="4581128"/>
            <a:ext cx="288032" cy="288032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699792" y="5157192"/>
            <a:ext cx="288032" cy="288032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556792"/>
            <a:ext cx="5829300" cy="430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Mooroolbark</a:t>
            </a:r>
            <a:r>
              <a:rPr lang="en-US" dirty="0" smtClean="0"/>
              <a:t>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A9E7-A243-FC45-AE03-5CF8E00F6A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4788024" y="4149080"/>
            <a:ext cx="288032" cy="288032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644008" y="4581128"/>
            <a:ext cx="288032" cy="288032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699792" y="5157192"/>
            <a:ext cx="288032" cy="288032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683568" y="4149080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q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&gt;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&gt;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&gt;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&gt;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&gt;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3200" dirty="0">
                <a:solidFill>
                  <a:srgbClr val="0000FF"/>
                </a:solidFill>
              </a:rPr>
              <a:t>Toilets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051720" y="4653136"/>
            <a:ext cx="576064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6732240" y="3356992"/>
            <a:ext cx="1512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q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&gt;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&gt;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&gt;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&gt;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&gt;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Science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5004048" y="3681028"/>
            <a:ext cx="1728192" cy="9721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2" idx="1"/>
          </p:cNvCxnSpPr>
          <p:nvPr/>
        </p:nvCxnSpPr>
        <p:spPr bwMode="auto">
          <a:xfrm flipH="1">
            <a:off x="5148064" y="3681028"/>
            <a:ext cx="1584176" cy="5400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659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3568" y="3284984"/>
            <a:ext cx="4248472" cy="2843808"/>
          </a:xfrm>
        </p:spPr>
        <p:txBody>
          <a:bodyPr/>
          <a:lstStyle/>
          <a:p>
            <a:r>
              <a:rPr lang="en-US" sz="3200" dirty="0"/>
              <a:t>Amanda Peters</a:t>
            </a:r>
          </a:p>
          <a:p>
            <a:r>
              <a:rPr lang="en-US" sz="3200" dirty="0"/>
              <a:t>Rebecca </a:t>
            </a:r>
            <a:r>
              <a:rPr lang="en-US" sz="3200" dirty="0" err="1"/>
              <a:t>Blowfield</a:t>
            </a:r>
            <a:endParaRPr lang="en-US" sz="3200" dirty="0"/>
          </a:p>
          <a:p>
            <a:r>
              <a:rPr lang="en-US" sz="3200" dirty="0" smtClean="0"/>
              <a:t>Debra </a:t>
            </a:r>
            <a:r>
              <a:rPr lang="en-US" sz="3200" dirty="0" err="1"/>
              <a:t>Curciev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32040" y="3284984"/>
            <a:ext cx="3526160" cy="2843808"/>
          </a:xfrm>
        </p:spPr>
        <p:txBody>
          <a:bodyPr/>
          <a:lstStyle/>
          <a:p>
            <a:r>
              <a:rPr lang="en-US" sz="3200" dirty="0" smtClean="0"/>
              <a:t>Kieran Lim</a:t>
            </a:r>
          </a:p>
          <a:p>
            <a:r>
              <a:rPr lang="en-US" sz="3200" dirty="0" err="1"/>
              <a:t>Peta</a:t>
            </a:r>
            <a:r>
              <a:rPr lang="en-US" sz="3200" dirty="0"/>
              <a:t> White</a:t>
            </a:r>
          </a:p>
          <a:p>
            <a:r>
              <a:rPr lang="en-US" sz="3200" dirty="0" smtClean="0"/>
              <a:t>John Long</a:t>
            </a:r>
          </a:p>
          <a:p>
            <a:r>
              <a:rPr lang="en-US" sz="3200" dirty="0" smtClean="0"/>
              <a:t>Ian Bentley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A9E7-A243-FC45-AE03-5CF8E00F6A2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80728"/>
            <a:ext cx="1333500" cy="13335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17373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484784"/>
            <a:ext cx="25527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modern education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844824"/>
            <a:ext cx="60486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600" dirty="0" smtClean="0">
                <a:latin typeface="Arial" charset="0"/>
                <a:ea typeface="+mn-ea"/>
                <a:cs typeface="Arial" charset="0"/>
              </a:rPr>
              <a:t>“The object of education is not only to produce a [student] who knows</a:t>
            </a:r>
            <a:r>
              <a:rPr lang="en-US" sz="1600" i="1" dirty="0" smtClean="0">
                <a:latin typeface="Arial" charset="0"/>
                <a:ea typeface="+mn-ea"/>
                <a:cs typeface="Arial" charset="0"/>
              </a:rPr>
              <a:t>,</a:t>
            </a:r>
            <a:r>
              <a:rPr lang="en-US" sz="1600" dirty="0" smtClean="0">
                <a:latin typeface="Arial" charset="0"/>
                <a:ea typeface="+mn-ea"/>
                <a:cs typeface="Arial" charset="0"/>
              </a:rPr>
              <a:t> but one who does; who makes [their] mark in the struggle of life, and succeeds well in all [s/he] undertakes; who can solve</a:t>
            </a:r>
            <a:r>
              <a:rPr lang="en-US" sz="1600" u="sng" dirty="0" smtClean="0">
                <a:latin typeface="Arial" charset="0"/>
                <a:ea typeface="+mn-ea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ea typeface="+mn-ea"/>
                <a:cs typeface="Arial" charset="0"/>
              </a:rPr>
              <a:t>the problems of nature and humanity as they arise; and who, when [they] know [they] are right can convince the world of that fact…</a:t>
            </a:r>
          </a:p>
          <a:p>
            <a:pPr eaLnBrk="1" hangingPunct="1"/>
            <a:endParaRPr lang="en-US" sz="1600" dirty="0" smtClean="0">
              <a:latin typeface="Arial" charset="0"/>
              <a:ea typeface="+mn-ea"/>
              <a:cs typeface="Arial" charset="0"/>
            </a:endParaRPr>
          </a:p>
          <a:p>
            <a:pPr eaLnBrk="1" hangingPunct="1"/>
            <a:r>
              <a:rPr lang="en-US" sz="1600" dirty="0" smtClean="0">
                <a:latin typeface="Arial" charset="0"/>
                <a:ea typeface="+mn-ea"/>
                <a:cs typeface="Arial" charset="0"/>
              </a:rPr>
              <a:t>There is no doubt in my mind that this is the point in which much of our modern education fails.  Why is it? I answer that memory alone is trained, and that reason and judgment are used merely to refer matters to </a:t>
            </a:r>
            <a:r>
              <a:rPr lang="en-US" sz="1600" dirty="0">
                <a:latin typeface="Arial" charset="0"/>
                <a:cs typeface="Arial" charset="0"/>
              </a:rPr>
              <a:t>some authority</a:t>
            </a:r>
            <a:r>
              <a:rPr lang="en-US" sz="1600" dirty="0" smtClean="0">
                <a:latin typeface="Arial" charset="0"/>
                <a:ea typeface="+mn-ea"/>
                <a:cs typeface="Arial" charset="0"/>
              </a:rPr>
              <a:t> who is considered final….  </a:t>
            </a:r>
          </a:p>
          <a:p>
            <a:pPr eaLnBrk="1" hangingPunct="1"/>
            <a:endParaRPr lang="en-US" sz="1600" dirty="0">
              <a:latin typeface="Arial" charset="0"/>
              <a:ea typeface="+mn-ea"/>
              <a:cs typeface="Arial" charset="0"/>
            </a:endParaRPr>
          </a:p>
          <a:p>
            <a:pPr eaLnBrk="1" hangingPunct="1"/>
            <a:r>
              <a:rPr lang="en-US" sz="1600" dirty="0" smtClean="0">
                <a:latin typeface="Arial" charset="0"/>
                <a:ea typeface="+mn-ea"/>
                <a:cs typeface="Arial" charset="0"/>
              </a:rPr>
              <a:t>To produce [students] of action, they must be trained in action…</a:t>
            </a:r>
          </a:p>
          <a:p>
            <a:pPr eaLnBrk="1" hangingPunct="1"/>
            <a:endParaRPr lang="en-US" sz="1600" dirty="0">
              <a:latin typeface="Arial" charset="0"/>
              <a:ea typeface="+mn-ea"/>
              <a:cs typeface="Arial" charset="0"/>
            </a:endParaRPr>
          </a:p>
          <a:p>
            <a:pPr eaLnBrk="1" hangingPunct="1"/>
            <a:r>
              <a:rPr lang="en-US" sz="1600" b="1" dirty="0" smtClean="0">
                <a:latin typeface="Arial" charset="0"/>
                <a:ea typeface="+mn-ea"/>
                <a:cs typeface="Arial" charset="0"/>
              </a:rPr>
              <a:t>If they study the sciences, they must enter the laboratory, …”</a:t>
            </a:r>
            <a:endParaRPr lang="en-US" sz="16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70" y="1340768"/>
            <a:ext cx="756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H.A. Rowland, “The Physical Laboratory in Modern Education”,  </a:t>
            </a:r>
            <a:r>
              <a:rPr lang="en-US" sz="1800" i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Science</a:t>
            </a:r>
            <a:endParaRPr lang="en-US" sz="18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1403648" y="2636912"/>
            <a:ext cx="5080000" cy="2781300"/>
            <a:chOff x="1743968" y="2032000"/>
            <a:chExt cx="5080000" cy="27813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3968" y="2032000"/>
              <a:ext cx="5080000" cy="27813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807804" y="3429000"/>
              <a:ext cx="2952328" cy="432048"/>
            </a:xfrm>
            <a:prstGeom prst="rect">
              <a:avLst/>
            </a:prstGeom>
            <a:noFill/>
            <a:ln w="57150" cmpd="sng">
              <a:solidFill>
                <a:srgbClr val="8A14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619672" y="2060848"/>
            <a:ext cx="6192688" cy="37444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800000"/>
                </a:solidFill>
              </a:rPr>
              <a:t>What are some buzz words in (science) education?</a:t>
            </a:r>
            <a:endParaRPr lang="en-US" sz="4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4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modern education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844824"/>
            <a:ext cx="60486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“The object of education is not only to produce a [student] who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+mn-ea"/>
                <a:cs typeface="Arial" charset="0"/>
              </a:rPr>
              <a:t>knows</a:t>
            </a:r>
            <a:r>
              <a:rPr lang="en-US" sz="1600" i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,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but one who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+mn-ea"/>
                <a:cs typeface="Arial" charset="0"/>
              </a:rPr>
              <a:t>does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; who makes [their] mark in the struggle of life, and succeeds well in all [s/he] undertakes; who can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+mn-ea"/>
                <a:cs typeface="Arial" charset="0"/>
              </a:rPr>
              <a:t>solve</a:t>
            </a:r>
            <a:r>
              <a:rPr lang="en-US" sz="1600" u="sng" dirty="0" smtClean="0">
                <a:solidFill>
                  <a:srgbClr val="326064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+mn-ea"/>
                <a:cs typeface="Arial" charset="0"/>
              </a:rPr>
              <a:t>the problems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of nature and humanity as they arise; and who, when [they] know [they] are right can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+mn-ea"/>
                <a:cs typeface="Arial" charset="0"/>
              </a:rPr>
              <a:t>convince the world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of that fact…</a:t>
            </a:r>
          </a:p>
          <a:p>
            <a:pPr eaLnBrk="1" hangingPunct="1"/>
            <a:endParaRPr lang="en-US" sz="1600" dirty="0" smtClean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There is no doubt in my mind that this is the point in which much of our modern education fails.  Why is it? I answer that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+mn-ea"/>
                <a:cs typeface="Arial" charset="0"/>
              </a:rPr>
              <a:t>memory alone is trained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, and that reason and judgment are used merely to refer matters to </a:t>
            </a:r>
            <a:r>
              <a:rPr lang="en-US" sz="1600" dirty="0">
                <a:solidFill>
                  <a:srgbClr val="0000FF"/>
                </a:solidFill>
                <a:latin typeface="Arial" charset="0"/>
                <a:cs typeface="Arial" charset="0"/>
              </a:rPr>
              <a:t>some authority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who is considered final….  </a:t>
            </a:r>
            <a:endParaRPr lang="en-US" sz="1600" dirty="0" smtClean="0">
              <a:solidFill>
                <a:srgbClr val="A04DA3"/>
              </a:solidFill>
              <a:latin typeface="Arial" charset="0"/>
              <a:ea typeface="+mn-ea"/>
              <a:cs typeface="Arial" charset="0"/>
            </a:endParaRPr>
          </a:p>
          <a:p>
            <a:pPr eaLnBrk="1" hangingPunct="1"/>
            <a:endParaRPr lang="en-US" sz="16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To produce [students] of action, they must be trained in action…</a:t>
            </a:r>
          </a:p>
          <a:p>
            <a:pPr eaLnBrk="1" hangingPunct="1"/>
            <a:endParaRPr lang="en-US" sz="16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eaLnBrk="1" hangingPunct="1"/>
            <a:r>
              <a:rPr lang="en-US" sz="1600" b="1" dirty="0" smtClean="0">
                <a:solidFill>
                  <a:srgbClr val="438086"/>
                </a:solidFill>
                <a:latin typeface="Arial" charset="0"/>
                <a:ea typeface="+mn-ea"/>
                <a:cs typeface="Arial" charset="0"/>
              </a:rPr>
              <a:t>If they study the sciences, they must enter the laboratory, …”</a:t>
            </a:r>
            <a:endParaRPr lang="en-US" sz="1600" b="1" dirty="0">
              <a:solidFill>
                <a:srgbClr val="43808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70" y="1340768"/>
            <a:ext cx="756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H.A. Rowland, “The Physical Laboratory in Modern Education”,  </a:t>
            </a:r>
            <a:r>
              <a:rPr lang="en-US" sz="1800" i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Science</a:t>
            </a:r>
            <a:endParaRPr lang="en-US" sz="18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232" y="1844824"/>
            <a:ext cx="17541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/>
            <a:r>
              <a:rPr lang="en-US" sz="1600" dirty="0" smtClean="0">
                <a:solidFill>
                  <a:srgbClr val="A04DA3"/>
                </a:solidFill>
                <a:latin typeface="Arial" charset="0"/>
                <a:ea typeface="+mn-ea"/>
                <a:cs typeface="Arial" charset="0"/>
              </a:rPr>
              <a:t>Active </a:t>
            </a:r>
          </a:p>
          <a:p>
            <a:pPr algn="r" eaLnBrk="1" hangingPunct="1"/>
            <a:r>
              <a:rPr lang="en-US" sz="1600" dirty="0" smtClean="0">
                <a:solidFill>
                  <a:srgbClr val="A04DA3"/>
                </a:solidFill>
                <a:latin typeface="Arial" charset="0"/>
                <a:ea typeface="+mn-ea"/>
                <a:cs typeface="Arial" charset="0"/>
              </a:rPr>
              <a:t>learning</a:t>
            </a:r>
          </a:p>
          <a:p>
            <a:pPr algn="r" eaLnBrk="1" hangingPunct="1"/>
            <a:endParaRPr lang="en-US" sz="1600" dirty="0" smtClean="0">
              <a:solidFill>
                <a:srgbClr val="A04DA3"/>
              </a:solidFill>
              <a:latin typeface="Arial" charset="0"/>
              <a:ea typeface="+mn-ea"/>
              <a:cs typeface="Arial" charset="0"/>
            </a:endParaRPr>
          </a:p>
          <a:p>
            <a:pPr algn="r" eaLnBrk="1" hangingPunct="1"/>
            <a:r>
              <a:rPr lang="en-US" sz="1600" dirty="0" smtClean="0">
                <a:solidFill>
                  <a:srgbClr val="A04DA3"/>
                </a:solidFill>
                <a:latin typeface="Arial" charset="0"/>
                <a:ea typeface="+mn-ea"/>
                <a:cs typeface="Arial" charset="0"/>
              </a:rPr>
              <a:t>Problem </a:t>
            </a:r>
          </a:p>
          <a:p>
            <a:pPr algn="r" eaLnBrk="1" hangingPunct="1"/>
            <a:r>
              <a:rPr lang="en-US" sz="1600" dirty="0" smtClean="0">
                <a:solidFill>
                  <a:srgbClr val="A04DA3"/>
                </a:solidFill>
                <a:latin typeface="Arial" charset="0"/>
                <a:ea typeface="+mn-ea"/>
                <a:cs typeface="Arial" charset="0"/>
              </a:rPr>
              <a:t>solving</a:t>
            </a:r>
          </a:p>
          <a:p>
            <a:pPr algn="r" eaLnBrk="1" hangingPunct="1"/>
            <a:endParaRPr lang="en-US" sz="1600" dirty="0" smtClean="0">
              <a:solidFill>
                <a:srgbClr val="A04DA3"/>
              </a:solidFill>
              <a:latin typeface="Arial" charset="0"/>
              <a:ea typeface="+mn-ea"/>
              <a:cs typeface="Arial" charset="0"/>
            </a:endParaRPr>
          </a:p>
          <a:p>
            <a:pPr algn="r" eaLnBrk="1" hangingPunct="1"/>
            <a:r>
              <a:rPr lang="en-US" sz="1600" dirty="0" smtClean="0">
                <a:solidFill>
                  <a:srgbClr val="A04DA3"/>
                </a:solidFill>
                <a:latin typeface="Arial" charset="0"/>
                <a:ea typeface="+mn-ea"/>
                <a:cs typeface="Arial" charset="0"/>
              </a:rPr>
              <a:t>Communication </a:t>
            </a:r>
          </a:p>
          <a:p>
            <a:pPr algn="r" eaLnBrk="1" hangingPunct="1"/>
            <a:r>
              <a:rPr lang="en-US" sz="1600" dirty="0" smtClean="0">
                <a:solidFill>
                  <a:srgbClr val="A04DA3"/>
                </a:solidFill>
                <a:latin typeface="Arial" charset="0"/>
                <a:ea typeface="+mn-ea"/>
                <a:cs typeface="Arial" charset="0"/>
              </a:rPr>
              <a:t>Skills</a:t>
            </a:r>
          </a:p>
          <a:p>
            <a:pPr algn="r" eaLnBrk="1" hangingPunct="1"/>
            <a:endParaRPr lang="en-US" sz="1600" dirty="0" smtClean="0">
              <a:solidFill>
                <a:srgbClr val="A04DA3"/>
              </a:solidFill>
              <a:latin typeface="Arial" charset="0"/>
              <a:ea typeface="+mn-ea"/>
              <a:cs typeface="Arial" charset="0"/>
            </a:endParaRPr>
          </a:p>
          <a:p>
            <a:pPr algn="r" eaLnBrk="1" hangingPunct="1"/>
            <a:r>
              <a:rPr lang="en-US" sz="1600" dirty="0" smtClean="0">
                <a:solidFill>
                  <a:srgbClr val="A04DA3"/>
                </a:solidFill>
                <a:latin typeface="Arial" charset="0"/>
                <a:ea typeface="+mn-ea"/>
                <a:cs typeface="Arial" charset="0"/>
              </a:rPr>
              <a:t>Not rote </a:t>
            </a:r>
          </a:p>
          <a:p>
            <a:pPr algn="r" eaLnBrk="1" hangingPunct="1"/>
            <a:r>
              <a:rPr lang="en-US" sz="1600" dirty="0" smtClean="0">
                <a:solidFill>
                  <a:srgbClr val="A04DA3"/>
                </a:solidFill>
                <a:latin typeface="Arial" charset="0"/>
                <a:ea typeface="+mn-ea"/>
                <a:cs typeface="Arial" charset="0"/>
              </a:rPr>
              <a:t>Learning</a:t>
            </a:r>
          </a:p>
          <a:p>
            <a:pPr algn="r" eaLnBrk="1" hangingPunct="1"/>
            <a:endParaRPr lang="en-US" sz="1600" dirty="0">
              <a:solidFill>
                <a:srgbClr val="A04DA3"/>
              </a:solidFill>
              <a:latin typeface="Arial" charset="0"/>
              <a:ea typeface="+mn-ea"/>
              <a:cs typeface="Arial" charset="0"/>
            </a:endParaRPr>
          </a:p>
          <a:p>
            <a:pPr algn="r" eaLnBrk="1" hangingPunct="1"/>
            <a:r>
              <a:rPr lang="en-US" sz="1600" dirty="0" smtClean="0">
                <a:solidFill>
                  <a:srgbClr val="A04DA3"/>
                </a:solidFill>
                <a:latin typeface="Arial" charset="0"/>
                <a:ea typeface="+mn-ea"/>
                <a:cs typeface="Arial" charset="0"/>
              </a:rPr>
              <a:t>Wikipedia??</a:t>
            </a:r>
            <a:endParaRPr lang="en-US" sz="1600" dirty="0">
              <a:solidFill>
                <a:srgbClr val="A04DA3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5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ASELL for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Focus on</a:t>
            </a:r>
          </a:p>
          <a:p>
            <a:pPr marL="400050" lvl="1" indent="0"/>
            <a:r>
              <a:rPr lang="en-US" dirty="0"/>
              <a:t>Experiments/practical work </a:t>
            </a:r>
            <a:endParaRPr lang="en-US" dirty="0" smtClean="0"/>
          </a:p>
          <a:p>
            <a:pPr marL="400050" lvl="1" indent="0"/>
            <a:r>
              <a:rPr lang="en-US" dirty="0" smtClean="0"/>
              <a:t>Investigations</a:t>
            </a:r>
          </a:p>
          <a:p>
            <a:pPr marL="400050" lvl="1" indent="0"/>
            <a:r>
              <a:rPr lang="en-US" dirty="0" smtClean="0"/>
              <a:t> Science Inquiry Skills</a:t>
            </a:r>
            <a:endParaRPr lang="en-US" dirty="0"/>
          </a:p>
          <a:p>
            <a:pPr marL="0" indent="0"/>
            <a:r>
              <a:rPr lang="en-US" dirty="0" smtClean="0"/>
              <a:t>Aim</a:t>
            </a:r>
          </a:p>
          <a:p>
            <a:pPr marL="400050" lvl="1" indent="0"/>
            <a:r>
              <a:rPr lang="en-US" dirty="0"/>
              <a:t>… engaging students with stimulating </a:t>
            </a:r>
            <a:r>
              <a:rPr lang="en-US" dirty="0" smtClean="0"/>
              <a:t>investigations inside </a:t>
            </a:r>
            <a:r>
              <a:rPr lang="en-US" dirty="0"/>
              <a:t>and outside the classroom </a:t>
            </a:r>
            <a:endParaRPr lang="en-US" dirty="0" smtClean="0"/>
          </a:p>
          <a:p>
            <a:pPr marL="0" indent="0"/>
            <a:r>
              <a:rPr lang="en-US" dirty="0" smtClean="0"/>
              <a:t>Look at</a:t>
            </a:r>
          </a:p>
          <a:p>
            <a:pPr marL="400050" lvl="1" indent="0"/>
            <a:r>
              <a:rPr lang="en-US" dirty="0" smtClean="0"/>
              <a:t>Ways </a:t>
            </a:r>
            <a:r>
              <a:rPr lang="en-US" dirty="0"/>
              <a:t>and tools for </a:t>
            </a:r>
            <a:r>
              <a:rPr lang="en-US" dirty="0" smtClean="0"/>
              <a:t>engaging</a:t>
            </a:r>
            <a:endParaRPr lang="en-US" dirty="0"/>
          </a:p>
          <a:p>
            <a:pPr marL="400050" lvl="1" indent="0"/>
            <a:r>
              <a:rPr lang="en-US" dirty="0"/>
              <a:t>Years 7 to 10</a:t>
            </a:r>
          </a:p>
          <a:p>
            <a:pPr marL="400050" lvl="1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A9E7-A243-FC45-AE03-5CF8E00F6A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 will do today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booklet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A9E7-A243-FC45-AE03-5CF8E00F6A2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666"/>
          <a:stretch/>
        </p:blipFill>
        <p:spPr>
          <a:xfrm>
            <a:off x="3851920" y="1295400"/>
            <a:ext cx="3803065" cy="435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_VCE_Chem_NMR_Lim_7">
  <a:themeElements>
    <a:clrScheme name="2007_VCE_Chem_NMR_Lim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2007_VCE_Chem_NMR_Lim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VCE_Chem_NMR_Lim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VCE_Chem_NMR_Lim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VCE_Chem_NMR_Lim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VCE_Chem_NMR_Lim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VCE_Chem_NMR_Lim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_VCE_Chem_NMR_Lim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_VCE_Chem_NMR_Lim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_VCE_Chem_NMR_Lim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_VCE_Chem_NMR_Lim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_VCE_Chem_NMR_Lim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_VCE_Chem_NMR_Lim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HD:Users:kieran:Documents:Conferences:2007_STAV_VCE_Chem:2007_VCE_Chem_NMR_Lim_7.ppt</Template>
  <TotalTime>10477</TotalTime>
  <Words>706</Words>
  <Application>Microsoft Macintosh PowerPoint</Application>
  <PresentationFormat>On-screen Show (4:3)</PresentationFormat>
  <Paragraphs>124</Paragraphs>
  <Slides>13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Narrow</vt:lpstr>
      <vt:lpstr>Calibri</vt:lpstr>
      <vt:lpstr>MingLiU_HKSCS-ExtB</vt:lpstr>
      <vt:lpstr>ＭＳ Ｐゴシック</vt:lpstr>
      <vt:lpstr>Symbol</vt:lpstr>
      <vt:lpstr>Times</vt:lpstr>
      <vt:lpstr>Wingdings</vt:lpstr>
      <vt:lpstr>WordyBlack</vt:lpstr>
      <vt:lpstr>WordyLight</vt:lpstr>
      <vt:lpstr>2007_VCE_Chem_NMR_Lim_7</vt:lpstr>
      <vt:lpstr>7_Office Theme</vt:lpstr>
      <vt:lpstr>Advancing Science and Engineering through Laboratory Learning (ASELL) for Schools</vt:lpstr>
      <vt:lpstr>Acknowledgement of Country</vt:lpstr>
      <vt:lpstr>Mooroolbark College</vt:lpstr>
      <vt:lpstr>Mooroolbark College</vt:lpstr>
      <vt:lpstr>Organisers</vt:lpstr>
      <vt:lpstr>The problem with modern education</vt:lpstr>
      <vt:lpstr>The problem with modern education</vt:lpstr>
      <vt:lpstr>ASELL for Schools</vt:lpstr>
      <vt:lpstr>What we will do today</vt:lpstr>
      <vt:lpstr>What you will do in the Lab Activities</vt:lpstr>
      <vt:lpstr>How we will improve practicals</vt:lpstr>
      <vt:lpstr>Key issues/questions</vt:lpstr>
      <vt:lpstr>Key issues/questions</vt:lpstr>
    </vt:vector>
  </TitlesOfParts>
  <Company>Deakin University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optical transform</dc:title>
  <dc:creator>Kieran Lim</dc:creator>
  <cp:lastModifiedBy>Kieran Fergus Lim</cp:lastModifiedBy>
  <cp:revision>717</cp:revision>
  <cp:lastPrinted>2015-03-25T09:16:06Z</cp:lastPrinted>
  <dcterms:created xsi:type="dcterms:W3CDTF">2006-02-03T04:17:35Z</dcterms:created>
  <dcterms:modified xsi:type="dcterms:W3CDTF">2017-10-17T07:25:23Z</dcterms:modified>
</cp:coreProperties>
</file>